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 id="2147483653" r:id="rId3"/>
  </p:sldMasterIdLst>
  <p:notesMasterIdLst>
    <p:notesMasterId r:id="rId99"/>
  </p:notesMasterIdLst>
  <p:handoutMasterIdLst>
    <p:handoutMasterId r:id="rId100"/>
  </p:handoutMasterIdLst>
  <p:sldIdLst>
    <p:sldId id="256" r:id="rId4"/>
    <p:sldId id="326" r:id="rId5"/>
    <p:sldId id="1427" r:id="rId6"/>
    <p:sldId id="1424" r:id="rId7"/>
    <p:sldId id="275" r:id="rId8"/>
    <p:sldId id="327" r:id="rId9"/>
    <p:sldId id="1441" r:id="rId10"/>
    <p:sldId id="1184" r:id="rId11"/>
    <p:sldId id="1186" r:id="rId12"/>
    <p:sldId id="1462" r:id="rId13"/>
    <p:sldId id="1418" r:id="rId14"/>
    <p:sldId id="1494" r:id="rId15"/>
    <p:sldId id="337" r:id="rId16"/>
    <p:sldId id="1493" r:id="rId17"/>
    <p:sldId id="425" r:id="rId18"/>
    <p:sldId id="1234" r:id="rId19"/>
    <p:sldId id="1505" r:id="rId20"/>
    <p:sldId id="1512" r:id="rId21"/>
    <p:sldId id="1506" r:id="rId22"/>
    <p:sldId id="1498" r:id="rId23"/>
    <p:sldId id="1016" r:id="rId24"/>
    <p:sldId id="257" r:id="rId25"/>
    <p:sldId id="338" r:id="rId26"/>
    <p:sldId id="1511" r:id="rId27"/>
    <p:sldId id="1503" r:id="rId28"/>
    <p:sldId id="264" r:id="rId29"/>
    <p:sldId id="265" r:id="rId30"/>
    <p:sldId id="267" r:id="rId31"/>
    <p:sldId id="330" r:id="rId32"/>
    <p:sldId id="260" r:id="rId33"/>
    <p:sldId id="331" r:id="rId34"/>
    <p:sldId id="333" r:id="rId35"/>
    <p:sldId id="334" r:id="rId36"/>
    <p:sldId id="261" r:id="rId37"/>
    <p:sldId id="335" r:id="rId38"/>
    <p:sldId id="270" r:id="rId39"/>
    <p:sldId id="271" r:id="rId40"/>
    <p:sldId id="296" r:id="rId41"/>
    <p:sldId id="1173" r:id="rId42"/>
    <p:sldId id="310" r:id="rId43"/>
    <p:sldId id="283" r:id="rId44"/>
    <p:sldId id="340" r:id="rId45"/>
    <p:sldId id="1461" r:id="rId46"/>
    <p:sldId id="1515" r:id="rId47"/>
    <p:sldId id="1516" r:id="rId48"/>
    <p:sldId id="1465" r:id="rId49"/>
    <p:sldId id="1475" r:id="rId50"/>
    <p:sldId id="336" r:id="rId51"/>
    <p:sldId id="1478" r:id="rId52"/>
    <p:sldId id="312" r:id="rId53"/>
    <p:sldId id="282" r:id="rId54"/>
    <p:sldId id="1517" r:id="rId55"/>
    <p:sldId id="309" r:id="rId56"/>
    <p:sldId id="1500" r:id="rId57"/>
    <p:sldId id="1513" r:id="rId58"/>
    <p:sldId id="313" r:id="rId59"/>
    <p:sldId id="502" r:id="rId60"/>
    <p:sldId id="281" r:id="rId61"/>
    <p:sldId id="1488" r:id="rId62"/>
    <p:sldId id="1439" r:id="rId63"/>
    <p:sldId id="555" r:id="rId64"/>
    <p:sldId id="1431" r:id="rId65"/>
    <p:sldId id="1432" r:id="rId66"/>
    <p:sldId id="1433" r:id="rId67"/>
    <p:sldId id="300" r:id="rId68"/>
    <p:sldId id="519" r:id="rId69"/>
    <p:sldId id="306" r:id="rId70"/>
    <p:sldId id="1435" r:id="rId71"/>
    <p:sldId id="1481" r:id="rId72"/>
    <p:sldId id="289" r:id="rId73"/>
    <p:sldId id="344" r:id="rId74"/>
    <p:sldId id="497" r:id="rId75"/>
    <p:sldId id="529" r:id="rId76"/>
    <p:sldId id="1518" r:id="rId77"/>
    <p:sldId id="262" r:id="rId78"/>
    <p:sldId id="1519" r:id="rId79"/>
    <p:sldId id="263" r:id="rId80"/>
    <p:sldId id="1514" r:id="rId81"/>
    <p:sldId id="315" r:id="rId82"/>
    <p:sldId id="316" r:id="rId83"/>
    <p:sldId id="323" r:id="rId84"/>
    <p:sldId id="1041" r:id="rId85"/>
    <p:sldId id="1482" r:id="rId86"/>
    <p:sldId id="266" r:id="rId87"/>
    <p:sldId id="1507" r:id="rId88"/>
    <p:sldId id="1508" r:id="rId89"/>
    <p:sldId id="1510" r:id="rId90"/>
    <p:sldId id="258" r:id="rId91"/>
    <p:sldId id="259" r:id="rId92"/>
    <p:sldId id="311" r:id="rId93"/>
    <p:sldId id="301" r:id="rId94"/>
    <p:sldId id="302" r:id="rId95"/>
    <p:sldId id="303" r:id="rId96"/>
    <p:sldId id="339" r:id="rId97"/>
    <p:sldId id="1509" r:id="rId98"/>
  </p:sldIdLst>
  <p:sldSz cx="9144000" cy="6858000" type="screen4x3"/>
  <p:notesSz cx="6858000" cy="9144000"/>
  <p:defaultTextStyle>
    <a:defPPr>
      <a:defRPr lang="zh-CN"/>
    </a:defPPr>
    <a:lvl1pPr algn="l" rtl="0" eaLnBrk="0" fontAlgn="base" hangingPunct="0">
      <a:spcBef>
        <a:spcPct val="0"/>
      </a:spcBef>
      <a:spcAft>
        <a:spcPct val="0"/>
      </a:spcAft>
      <a:defRPr kumimoji="1" sz="4000" kern="1200">
        <a:solidFill>
          <a:schemeClr val="tx2"/>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4000" kern="1200">
        <a:solidFill>
          <a:schemeClr val="tx2"/>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4000" kern="1200">
        <a:solidFill>
          <a:schemeClr val="tx2"/>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4000" kern="1200">
        <a:solidFill>
          <a:schemeClr val="tx2"/>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4000" kern="1200">
        <a:solidFill>
          <a:schemeClr val="tx2"/>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4000" kern="1200">
        <a:solidFill>
          <a:schemeClr val="tx2"/>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4000" kern="1200">
        <a:solidFill>
          <a:schemeClr val="tx2"/>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4000" kern="1200">
        <a:solidFill>
          <a:schemeClr val="tx2"/>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4000" kern="1200">
        <a:solidFill>
          <a:schemeClr val="tx2"/>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25" autoAdjust="0"/>
    <p:restoredTop sz="86480" autoAdjust="0"/>
  </p:normalViewPr>
  <p:slideViewPr>
    <p:cSldViewPr>
      <p:cViewPr varScale="1">
        <p:scale>
          <a:sx n="63" d="100"/>
          <a:sy n="63" d="100"/>
        </p:scale>
        <p:origin x="1248" y="66"/>
      </p:cViewPr>
      <p:guideLst>
        <p:guide orient="horz" pos="2160"/>
        <p:guide pos="2880"/>
      </p:guideLst>
    </p:cSldViewPr>
  </p:slideViewPr>
  <p:outlineViewPr>
    <p:cViewPr>
      <p:scale>
        <a:sx n="33" d="100"/>
        <a:sy n="33" d="100"/>
      </p:scale>
      <p:origin x="0" y="-26934"/>
    </p:cViewPr>
  </p:outlineViewPr>
  <p:notesTextViewPr>
    <p:cViewPr>
      <p:scale>
        <a:sx n="100" d="100"/>
        <a:sy n="100" d="100"/>
      </p:scale>
      <p:origin x="0" y="0"/>
    </p:cViewPr>
  </p:notesTextViewPr>
  <p:sorterViewPr>
    <p:cViewPr>
      <p:scale>
        <a:sx n="150" d="100"/>
        <a:sy n="150" d="100"/>
      </p:scale>
      <p:origin x="0" y="-9690"/>
    </p:cViewPr>
  </p:sorterViewPr>
  <p:notesViewPr>
    <p:cSldViewPr>
      <p:cViewPr varScale="1">
        <p:scale>
          <a:sx n="123" d="100"/>
          <a:sy n="123" d="100"/>
        </p:scale>
        <p:origin x="156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554A6-5C6E-4ABE-8B1F-4E41C75641C9}" type="doc">
      <dgm:prSet loTypeId="urn:microsoft.com/office/officeart/2009/3/layout/IncreasingArrowsProcess" loCatId="process" qsTypeId="urn:microsoft.com/office/officeart/2005/8/quickstyle/simple2" qsCatId="simple" csTypeId="urn:microsoft.com/office/officeart/2005/8/colors/colorful4" csCatId="colorful" phldr="1"/>
      <dgm:spPr/>
      <dgm:t>
        <a:bodyPr/>
        <a:lstStyle/>
        <a:p>
          <a:endParaRPr lang="zh-CN" altLang="en-US"/>
        </a:p>
      </dgm:t>
    </dgm:pt>
    <dgm:pt modelId="{087C9FD3-6375-43A7-BA9A-AEAACECBF53E}">
      <dgm:prSet custT="1"/>
      <dgm:spPr>
        <a:solidFill>
          <a:schemeClr val="accent5">
            <a:lumMod val="60000"/>
            <a:lumOff val="40000"/>
          </a:schemeClr>
        </a:solidFill>
      </dgm:spPr>
      <dgm:t>
        <a:bodyPr anchor="t"/>
        <a:lstStyle/>
        <a:p>
          <a:pPr algn="ctr" rtl="0"/>
          <a:r>
            <a:rPr lang="zh-CN" altLang="en-US" sz="1600" b="1" dirty="0">
              <a:solidFill>
                <a:srgbClr val="7030A0"/>
              </a:solidFill>
              <a:effectLst/>
              <a:latin typeface="微软雅黑" panose="020B0503020204020204" pitchFamily="34" charset="-122"/>
              <a:ea typeface="微软雅黑" panose="020B0503020204020204" pitchFamily="34" charset="-122"/>
            </a:rPr>
            <a:t>禁带宽度更大、击穿场强更高、工作温度更高、体积更小</a:t>
          </a:r>
          <a:r>
            <a:rPr lang="en-US" altLang="zh-CN" sz="1600" b="1" dirty="0">
              <a:solidFill>
                <a:srgbClr val="7030A0"/>
              </a:solidFill>
              <a:effectLst/>
              <a:latin typeface="微软雅黑" panose="020B0503020204020204" pitchFamily="34" charset="-122"/>
              <a:ea typeface="微软雅黑" panose="020B0503020204020204" pitchFamily="34" charset="-122"/>
            </a:rPr>
            <a:t>=&gt;</a:t>
          </a:r>
          <a:r>
            <a:rPr lang="zh-CN" altLang="en-US" sz="1600" b="1" dirty="0">
              <a:solidFill>
                <a:srgbClr val="FF0000"/>
              </a:solidFill>
              <a:effectLst/>
              <a:latin typeface="微软雅黑" panose="020B0503020204020204" pitchFamily="34" charset="-122"/>
              <a:ea typeface="微软雅黑" panose="020B0503020204020204" pitchFamily="34" charset="-122"/>
            </a:rPr>
            <a:t>高压、大功率、高温、抗辐照器件</a:t>
          </a:r>
          <a:endParaRPr lang="zh-CN" altLang="en-US" sz="1600" dirty="0">
            <a:solidFill>
              <a:srgbClr val="FF0000"/>
            </a:solidFill>
            <a:effectLst/>
            <a:latin typeface="微软雅黑" panose="020B0503020204020204" pitchFamily="34" charset="-122"/>
            <a:ea typeface="微软雅黑" panose="020B0503020204020204" pitchFamily="34" charset="-122"/>
          </a:endParaRPr>
        </a:p>
      </dgm:t>
    </dgm:pt>
    <dgm:pt modelId="{CBF37D9F-EBE0-47C9-B08A-65F5124E669F}" type="parTrans" cxnId="{763FDC6B-01A2-4A0E-ADB1-3454B45A18B1}">
      <dgm:prSet/>
      <dgm:spPr/>
      <dgm:t>
        <a:bodyPr/>
        <a:lstStyle/>
        <a:p>
          <a:endParaRPr lang="zh-CN" altLang="en-US">
            <a:solidFill>
              <a:schemeClr val="tx1"/>
            </a:solidFill>
            <a:effectLst/>
            <a:latin typeface="方正姚体" panose="02010601030101010101" pitchFamily="2" charset="-122"/>
            <a:ea typeface="方正姚体" panose="02010601030101010101" pitchFamily="2" charset="-122"/>
          </a:endParaRPr>
        </a:p>
      </dgm:t>
    </dgm:pt>
    <dgm:pt modelId="{C6837DD5-3D2D-4750-ADC4-C98AF8095372}" type="sibTrans" cxnId="{763FDC6B-01A2-4A0E-ADB1-3454B45A18B1}">
      <dgm:prSet/>
      <dgm:spPr/>
      <dgm:t>
        <a:bodyPr/>
        <a:lstStyle/>
        <a:p>
          <a:endParaRPr lang="zh-CN" altLang="en-US">
            <a:solidFill>
              <a:schemeClr val="tx1"/>
            </a:solidFill>
            <a:effectLst/>
            <a:latin typeface="方正姚体" panose="02010601030101010101" pitchFamily="2" charset="-122"/>
            <a:ea typeface="方正姚体" panose="02010601030101010101" pitchFamily="2" charset="-122"/>
          </a:endParaRPr>
        </a:p>
      </dgm:t>
    </dgm:pt>
    <dgm:pt modelId="{A31923F2-FF8D-43C8-A3FC-BAD3172F154B}" type="pres">
      <dgm:prSet presAssocID="{868554A6-5C6E-4ABE-8B1F-4E41C75641C9}" presName="Name0" presStyleCnt="0">
        <dgm:presLayoutVars>
          <dgm:chMax val="5"/>
          <dgm:chPref val="5"/>
          <dgm:dir/>
          <dgm:animLvl val="lvl"/>
        </dgm:presLayoutVars>
      </dgm:prSet>
      <dgm:spPr/>
      <dgm:t>
        <a:bodyPr/>
        <a:lstStyle/>
        <a:p>
          <a:endParaRPr lang="zh-CN" altLang="en-US"/>
        </a:p>
      </dgm:t>
    </dgm:pt>
    <dgm:pt modelId="{964E8E9A-1B2C-4CDF-9442-EBF916C9111B}" type="pres">
      <dgm:prSet presAssocID="{087C9FD3-6375-43A7-BA9A-AEAACECBF53E}" presName="parentText1" presStyleLbl="node1" presStyleIdx="0" presStyleCnt="1" custScaleX="135756" custLinFactNeighborX="0" custLinFactNeighborY="5613">
        <dgm:presLayoutVars>
          <dgm:chMax/>
          <dgm:chPref val="3"/>
          <dgm:bulletEnabled val="1"/>
        </dgm:presLayoutVars>
      </dgm:prSet>
      <dgm:spPr/>
      <dgm:t>
        <a:bodyPr/>
        <a:lstStyle/>
        <a:p>
          <a:endParaRPr lang="zh-CN" altLang="en-US"/>
        </a:p>
      </dgm:t>
    </dgm:pt>
  </dgm:ptLst>
  <dgm:cxnLst>
    <dgm:cxn modelId="{E49B626B-30E0-4FB2-944C-C23B1A89F990}" type="presOf" srcId="{087C9FD3-6375-43A7-BA9A-AEAACECBF53E}" destId="{964E8E9A-1B2C-4CDF-9442-EBF916C9111B}" srcOrd="0" destOrd="0" presId="urn:microsoft.com/office/officeart/2009/3/layout/IncreasingArrowsProcess"/>
    <dgm:cxn modelId="{1118F064-8CAA-45CE-ABBB-EC18D770E7F3}" type="presOf" srcId="{868554A6-5C6E-4ABE-8B1F-4E41C75641C9}" destId="{A31923F2-FF8D-43C8-A3FC-BAD3172F154B}" srcOrd="0" destOrd="0" presId="urn:microsoft.com/office/officeart/2009/3/layout/IncreasingArrowsProcess"/>
    <dgm:cxn modelId="{763FDC6B-01A2-4A0E-ADB1-3454B45A18B1}" srcId="{868554A6-5C6E-4ABE-8B1F-4E41C75641C9}" destId="{087C9FD3-6375-43A7-BA9A-AEAACECBF53E}" srcOrd="0" destOrd="0" parTransId="{CBF37D9F-EBE0-47C9-B08A-65F5124E669F}" sibTransId="{C6837DD5-3D2D-4750-ADC4-C98AF8095372}"/>
    <dgm:cxn modelId="{E0D1FEE1-9068-4FE4-9D57-C1E5241FF3F3}" type="presParOf" srcId="{A31923F2-FF8D-43C8-A3FC-BAD3172F154B}" destId="{964E8E9A-1B2C-4CDF-9442-EBF916C9111B}" srcOrd="0" destOrd="0" presId="urn:microsoft.com/office/officeart/2009/3/layout/IncreasingArrows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E8E9A-1B2C-4CDF-9442-EBF916C9111B}">
      <dsp:nvSpPr>
        <dsp:cNvPr id="0" name=""/>
        <dsp:cNvSpPr/>
      </dsp:nvSpPr>
      <dsp:spPr>
        <a:xfrm>
          <a:off x="0" y="0"/>
          <a:ext cx="9013844" cy="967018"/>
        </a:xfrm>
        <a:prstGeom prst="rightArrow">
          <a:avLst>
            <a:gd name="adj1" fmla="val 50000"/>
            <a:gd name="adj2" fmla="val 50000"/>
          </a:avLst>
        </a:prstGeom>
        <a:solidFill>
          <a:schemeClr val="accent5">
            <a:lumMod val="60000"/>
            <a:lum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254000" bIns="153514" numCol="1" spcCol="1270" anchor="t" anchorCtr="0">
          <a:noAutofit/>
        </a:bodyPr>
        <a:lstStyle/>
        <a:p>
          <a:pPr lvl="0" algn="ctr" defTabSz="711200" rtl="0">
            <a:lnSpc>
              <a:spcPct val="90000"/>
            </a:lnSpc>
            <a:spcBef>
              <a:spcPct val="0"/>
            </a:spcBef>
            <a:spcAft>
              <a:spcPct val="35000"/>
            </a:spcAft>
          </a:pPr>
          <a:r>
            <a:rPr lang="zh-CN" altLang="en-US" sz="1600" b="1" kern="1200" dirty="0">
              <a:solidFill>
                <a:srgbClr val="7030A0"/>
              </a:solidFill>
              <a:effectLst/>
              <a:latin typeface="微软雅黑" panose="020B0503020204020204" pitchFamily="34" charset="-122"/>
              <a:ea typeface="微软雅黑" panose="020B0503020204020204" pitchFamily="34" charset="-122"/>
            </a:rPr>
            <a:t>禁带宽度更大、击穿场强更高、工作温度更高、体积更小</a:t>
          </a:r>
          <a:r>
            <a:rPr lang="en-US" altLang="zh-CN" sz="1600" b="1" kern="1200" dirty="0">
              <a:solidFill>
                <a:srgbClr val="7030A0"/>
              </a:solidFill>
              <a:effectLst/>
              <a:latin typeface="微软雅黑" panose="020B0503020204020204" pitchFamily="34" charset="-122"/>
              <a:ea typeface="微软雅黑" panose="020B0503020204020204" pitchFamily="34" charset="-122"/>
            </a:rPr>
            <a:t>=&gt;</a:t>
          </a:r>
          <a:r>
            <a:rPr lang="zh-CN" altLang="en-US" sz="1600" b="1" kern="1200" dirty="0">
              <a:solidFill>
                <a:srgbClr val="FF0000"/>
              </a:solidFill>
              <a:effectLst/>
              <a:latin typeface="微软雅黑" panose="020B0503020204020204" pitchFamily="34" charset="-122"/>
              <a:ea typeface="微软雅黑" panose="020B0503020204020204" pitchFamily="34" charset="-122"/>
            </a:rPr>
            <a:t>高压、大功率、高温、抗辐照器件</a:t>
          </a:r>
          <a:endParaRPr lang="zh-CN" altLang="en-US" sz="1600" kern="1200" dirty="0">
            <a:solidFill>
              <a:srgbClr val="FF0000"/>
            </a:solidFill>
            <a:effectLst/>
            <a:latin typeface="微软雅黑" panose="020B0503020204020204" pitchFamily="34" charset="-122"/>
            <a:ea typeface="微软雅黑" panose="020B0503020204020204" pitchFamily="34" charset="-122"/>
          </a:endParaRPr>
        </a:p>
      </dsp:txBody>
      <dsp:txXfrm>
        <a:off x="0" y="241755"/>
        <a:ext cx="8772090" cy="483509"/>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4" Type="http://schemas.openxmlformats.org/officeDocument/2006/relationships/image" Target="../media/image6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image" Target="../media/image1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B531CD63-0A92-429A-8369-430A7170B53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solidFill>
                  <a:schemeClr val="tx1"/>
                </a:solidFill>
                <a:ea typeface="宋体" pitchFamily="2" charset="-122"/>
              </a:defRPr>
            </a:lvl1pPr>
          </a:lstStyle>
          <a:p>
            <a:pPr>
              <a:defRPr/>
            </a:pPr>
            <a:endParaRPr lang="en-US" altLang="zh-CN"/>
          </a:p>
        </p:txBody>
      </p:sp>
      <p:sp>
        <p:nvSpPr>
          <p:cNvPr id="125955" name="Rectangle 3">
            <a:extLst>
              <a:ext uri="{FF2B5EF4-FFF2-40B4-BE49-F238E27FC236}">
                <a16:creationId xmlns:a16="http://schemas.microsoft.com/office/drawing/2014/main" id="{4E078C6E-83E1-4EEA-81D3-27ADAB924A5D}"/>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ea typeface="宋体" pitchFamily="2" charset="-122"/>
              </a:defRPr>
            </a:lvl1pPr>
          </a:lstStyle>
          <a:p>
            <a:pPr>
              <a:defRPr/>
            </a:pPr>
            <a:endParaRPr lang="en-US" altLang="zh-CN"/>
          </a:p>
        </p:txBody>
      </p:sp>
      <p:sp>
        <p:nvSpPr>
          <p:cNvPr id="125956" name="Rectangle 4">
            <a:extLst>
              <a:ext uri="{FF2B5EF4-FFF2-40B4-BE49-F238E27FC236}">
                <a16:creationId xmlns:a16="http://schemas.microsoft.com/office/drawing/2014/main" id="{16160FD6-A2F6-4C5E-81DC-2A19CCCEA8B1}"/>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solidFill>
                  <a:schemeClr val="tx1"/>
                </a:solidFill>
                <a:ea typeface="宋体" pitchFamily="2" charset="-122"/>
              </a:defRPr>
            </a:lvl1pPr>
          </a:lstStyle>
          <a:p>
            <a:pPr>
              <a:defRPr/>
            </a:pPr>
            <a:endParaRPr lang="en-US" altLang="zh-CN"/>
          </a:p>
        </p:txBody>
      </p:sp>
      <p:sp>
        <p:nvSpPr>
          <p:cNvPr id="125957" name="Rectangle 5">
            <a:extLst>
              <a:ext uri="{FF2B5EF4-FFF2-40B4-BE49-F238E27FC236}">
                <a16:creationId xmlns:a16="http://schemas.microsoft.com/office/drawing/2014/main" id="{11F68262-A6CB-431F-A17E-4C93D000BBC0}"/>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pPr>
              <a:defRPr/>
            </a:pPr>
            <a:fld id="{79E147C2-0300-4C74-A752-610DE852731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45F24E3-DB30-4488-887E-0EACD18C6786}"/>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solidFill>
                  <a:schemeClr val="tx1"/>
                </a:solidFill>
                <a:ea typeface="宋体" pitchFamily="2" charset="-122"/>
              </a:defRPr>
            </a:lvl1pPr>
          </a:lstStyle>
          <a:p>
            <a:pPr>
              <a:defRPr/>
            </a:pPr>
            <a:endParaRPr lang="en-US" altLang="zh-CN"/>
          </a:p>
        </p:txBody>
      </p:sp>
      <p:sp>
        <p:nvSpPr>
          <p:cNvPr id="13315" name="Rectangle 3">
            <a:extLst>
              <a:ext uri="{FF2B5EF4-FFF2-40B4-BE49-F238E27FC236}">
                <a16:creationId xmlns:a16="http://schemas.microsoft.com/office/drawing/2014/main" id="{C98CD883-83EA-4128-B3FA-47C1CA9C50B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ea typeface="宋体" pitchFamily="2" charset="-122"/>
              </a:defRPr>
            </a:lvl1pPr>
          </a:lstStyle>
          <a:p>
            <a:pPr>
              <a:defRPr/>
            </a:pPr>
            <a:endParaRPr lang="en-US" altLang="zh-CN"/>
          </a:p>
        </p:txBody>
      </p:sp>
      <p:sp>
        <p:nvSpPr>
          <p:cNvPr id="36868" name="Rectangle 4">
            <a:extLst>
              <a:ext uri="{FF2B5EF4-FFF2-40B4-BE49-F238E27FC236}">
                <a16:creationId xmlns:a16="http://schemas.microsoft.com/office/drawing/2014/main" id="{DD0A6E00-116F-44E1-870F-897CF243978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a:extLst>
              <a:ext uri="{FF2B5EF4-FFF2-40B4-BE49-F238E27FC236}">
                <a16:creationId xmlns:a16="http://schemas.microsoft.com/office/drawing/2014/main" id="{189F655A-CC57-4E46-923A-329B7BA385BB}"/>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18" name="Rectangle 6">
            <a:extLst>
              <a:ext uri="{FF2B5EF4-FFF2-40B4-BE49-F238E27FC236}">
                <a16:creationId xmlns:a16="http://schemas.microsoft.com/office/drawing/2014/main" id="{9540FBFA-445C-4C57-A79F-02073FD9FD44}"/>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solidFill>
                  <a:schemeClr val="tx1"/>
                </a:solidFill>
                <a:ea typeface="宋体" pitchFamily="2" charset="-122"/>
              </a:defRPr>
            </a:lvl1pPr>
          </a:lstStyle>
          <a:p>
            <a:pPr>
              <a:defRPr/>
            </a:pPr>
            <a:endParaRPr lang="en-US" altLang="zh-CN"/>
          </a:p>
        </p:txBody>
      </p:sp>
      <p:sp>
        <p:nvSpPr>
          <p:cNvPr id="13319" name="Rectangle 7">
            <a:extLst>
              <a:ext uri="{FF2B5EF4-FFF2-40B4-BE49-F238E27FC236}">
                <a16:creationId xmlns:a16="http://schemas.microsoft.com/office/drawing/2014/main" id="{2CB9E719-C42F-4213-A63A-7A60B25D254A}"/>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pPr>
              <a:defRPr/>
            </a:pPr>
            <a:fld id="{65D16E3D-79F9-462E-A545-D28AE63F1FE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baidu.com/link?url=bRmdaw_koCEpXqT2F581golHsgyWN3JKBZZ-aS5mFAFfW69AG67SZ9H0lWmzZvaf"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baike.baidu.com/item/%E4%BC%8F%E7%89%B9/5490202"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baike.baidu.com/item/%E6%B3%95%E6%8B%89/27336" TargetMode="External"/><Relationship Id="rId5" Type="http://schemas.openxmlformats.org/officeDocument/2006/relationships/hyperlink" Target="https://baike.baidu.com/item/%E7%9C%9F%E7%A9%BA%E7%94%B5%E5%AE%B9%E7%8E%87" TargetMode="External"/><Relationship Id="rId4" Type="http://schemas.openxmlformats.org/officeDocument/2006/relationships/hyperlink" Target="https://baike.baidu.com/item/%E5%BA%93%E4%BB%91/2936003"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8%86%9C%E7%94%B5%E9%98%BB"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baike.baidu.com/item/%E7%A3%81%E5%8C%96" TargetMode="External"/><Relationship Id="rId4" Type="http://schemas.openxmlformats.org/officeDocument/2006/relationships/hyperlink" Target="https://baike.baidu.com/item/%E7%A3%81%E9%98%BB%E6%95%88%E5%BA%94"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45DF8B2D-B82B-493D-AE30-A20BD76D91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DBEA06A-712F-4A89-894A-3FA2E2E84BF4}" type="slidenum">
              <a:rPr lang="en-US" altLang="zh-CN" smtClean="0"/>
              <a:pPr>
                <a:spcBef>
                  <a:spcPct val="0"/>
                </a:spcBef>
              </a:pPr>
              <a:t>1</a:t>
            </a:fld>
            <a:endParaRPr lang="en-US" altLang="zh-CN"/>
          </a:p>
        </p:txBody>
      </p:sp>
      <p:sp>
        <p:nvSpPr>
          <p:cNvPr id="39939" name="Rectangle 2">
            <a:extLst>
              <a:ext uri="{FF2B5EF4-FFF2-40B4-BE49-F238E27FC236}">
                <a16:creationId xmlns:a16="http://schemas.microsoft.com/office/drawing/2014/main" id="{66535F41-3D72-48E8-903B-F6CA664453F6}"/>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C9805F13-5388-4461-AC3F-BA38523DFE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itchFamily="18" charset="0"/>
                <a:ea typeface="宋体" pitchFamily="2" charset="-122"/>
                <a:cs typeface="+mn-cs"/>
              </a:rPr>
              <a:t>中芯国际集成电路制造有限公司（</a:t>
            </a:r>
            <a:r>
              <a:rPr lang="en-US" altLang="zh-CN" sz="1200" b="0" i="0" kern="1200" dirty="0">
                <a:solidFill>
                  <a:schemeClr val="tx1"/>
                </a:solidFill>
                <a:effectLst/>
                <a:latin typeface="Times New Roman" pitchFamily="18" charset="0"/>
                <a:ea typeface="宋体" pitchFamily="2" charset="-122"/>
                <a:cs typeface="+mn-cs"/>
              </a:rPr>
              <a:t>SMIC</a:t>
            </a:r>
            <a:r>
              <a:rPr lang="zh-CN" altLang="en-US" sz="1200" b="0" i="0" kern="1200" dirty="0">
                <a:solidFill>
                  <a:schemeClr val="tx1"/>
                </a:solidFill>
                <a:effectLst/>
                <a:latin typeface="Times New Roman" pitchFamily="18" charset="0"/>
                <a:ea typeface="宋体" pitchFamily="2" charset="-122"/>
                <a:cs typeface="+mn-cs"/>
              </a:rPr>
              <a:t>）</a:t>
            </a:r>
          </a:p>
          <a:p>
            <a:r>
              <a:rPr lang="zh-CN" altLang="en-US" sz="1200" b="0" i="0" kern="1200" dirty="0">
                <a:solidFill>
                  <a:schemeClr val="tx1"/>
                </a:solidFill>
                <a:effectLst/>
                <a:latin typeface="Times New Roman" pitchFamily="18" charset="0"/>
                <a:ea typeface="宋体" pitchFamily="2" charset="-122"/>
                <a:cs typeface="+mn-cs"/>
              </a:rPr>
              <a:t>　　总部：上海</a:t>
            </a:r>
          </a:p>
          <a:p>
            <a:r>
              <a:rPr lang="zh-CN" altLang="en-US" sz="1200" b="0" i="0" kern="1200" dirty="0">
                <a:solidFill>
                  <a:schemeClr val="tx1"/>
                </a:solidFill>
                <a:effectLst/>
                <a:latin typeface="Times New Roman" pitchFamily="18" charset="0"/>
                <a:ea typeface="宋体" pitchFamily="2" charset="-122"/>
                <a:cs typeface="+mn-cs"/>
              </a:rPr>
              <a:t>　　主营：非易失性存储器，模拟技术</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电源管理，</a:t>
            </a:r>
            <a:r>
              <a:rPr lang="en-US" altLang="zh-CN" sz="1200" b="0" i="0" kern="1200" dirty="0">
                <a:solidFill>
                  <a:schemeClr val="tx1"/>
                </a:solidFill>
                <a:effectLst/>
                <a:latin typeface="Times New Roman" pitchFamily="18" charset="0"/>
                <a:ea typeface="宋体" pitchFamily="2" charset="-122"/>
                <a:cs typeface="+mn-cs"/>
              </a:rPr>
              <a:t>LCD</a:t>
            </a:r>
            <a:r>
              <a:rPr lang="zh-CN" altLang="en-US" sz="1200" b="0" i="0" kern="1200" dirty="0">
                <a:solidFill>
                  <a:schemeClr val="tx1"/>
                </a:solidFill>
                <a:effectLst/>
                <a:latin typeface="Times New Roman" pitchFamily="18" charset="0"/>
                <a:ea typeface="宋体" pitchFamily="2" charset="-122"/>
                <a:cs typeface="+mn-cs"/>
              </a:rPr>
              <a:t>驱动</a:t>
            </a:r>
            <a:r>
              <a:rPr lang="en-US" altLang="zh-CN" sz="1200" b="0" i="0" kern="1200" dirty="0">
                <a:solidFill>
                  <a:schemeClr val="tx1"/>
                </a:solidFill>
                <a:effectLst/>
                <a:latin typeface="Times New Roman" pitchFamily="18" charset="0"/>
                <a:ea typeface="宋体" pitchFamily="2" charset="-122"/>
                <a:cs typeface="+mn-cs"/>
              </a:rPr>
              <a:t>IC</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CMOS</a:t>
            </a:r>
            <a:r>
              <a:rPr lang="zh-CN" altLang="en-US" sz="1200" b="0" i="0" kern="1200" dirty="0">
                <a:solidFill>
                  <a:schemeClr val="tx1"/>
                </a:solidFill>
                <a:effectLst/>
                <a:latin typeface="Times New Roman" pitchFamily="18" charset="0"/>
                <a:ea typeface="宋体" pitchFamily="2" charset="-122"/>
                <a:cs typeface="+mn-cs"/>
              </a:rPr>
              <a:t>微电子机械系统。</a:t>
            </a:r>
          </a:p>
          <a:p>
            <a:endParaRPr lang="en-US" altLang="zh-CN" dirty="0"/>
          </a:p>
          <a:p>
            <a:endParaRPr lang="en-US" altLang="zh-CN" dirty="0"/>
          </a:p>
          <a:p>
            <a:r>
              <a:rPr lang="zh-CN" altLang="en-US" sz="1200" b="0" i="0" kern="1200" dirty="0">
                <a:solidFill>
                  <a:schemeClr val="tx1"/>
                </a:solidFill>
                <a:effectLst/>
                <a:latin typeface="Times New Roman" pitchFamily="18" charset="0"/>
                <a:ea typeface="宋体" pitchFamily="2" charset="-122"/>
                <a:cs typeface="+mn-cs"/>
              </a:rPr>
              <a:t>华润上华科技有限公司（</a:t>
            </a:r>
            <a:r>
              <a:rPr lang="en-US" altLang="zh-CN" sz="1200" b="0" i="0" kern="1200" dirty="0">
                <a:solidFill>
                  <a:schemeClr val="tx1"/>
                </a:solidFill>
                <a:effectLst/>
                <a:latin typeface="Times New Roman" pitchFamily="18" charset="0"/>
                <a:ea typeface="宋体" pitchFamily="2" charset="-122"/>
                <a:cs typeface="+mn-cs"/>
              </a:rPr>
              <a:t>CSMC</a:t>
            </a:r>
            <a:r>
              <a:rPr lang="zh-CN" altLang="en-US" sz="1200" b="0" i="0" kern="1200" dirty="0">
                <a:solidFill>
                  <a:schemeClr val="tx1"/>
                </a:solidFill>
                <a:effectLst/>
                <a:latin typeface="Times New Roman" pitchFamily="18" charset="0"/>
                <a:ea typeface="宋体" pitchFamily="2" charset="-122"/>
                <a:cs typeface="+mn-cs"/>
              </a:rPr>
              <a:t>）</a:t>
            </a:r>
          </a:p>
          <a:p>
            <a:r>
              <a:rPr lang="zh-CN" altLang="en-US" sz="1200" b="0" i="0" kern="1200" dirty="0">
                <a:solidFill>
                  <a:schemeClr val="tx1"/>
                </a:solidFill>
                <a:effectLst/>
                <a:latin typeface="Times New Roman" pitchFamily="18" charset="0"/>
                <a:ea typeface="宋体" pitchFamily="2" charset="-122"/>
                <a:cs typeface="+mn-cs"/>
              </a:rPr>
              <a:t>　　总部：江苏无锡，北京</a:t>
            </a:r>
          </a:p>
          <a:p>
            <a:r>
              <a:rPr lang="zh-CN" altLang="en-US" sz="1200" b="0" i="0" kern="1200" dirty="0">
                <a:solidFill>
                  <a:schemeClr val="tx1"/>
                </a:solidFill>
                <a:effectLst/>
                <a:latin typeface="Times New Roman" pitchFamily="18" charset="0"/>
                <a:ea typeface="宋体" pitchFamily="2" charset="-122"/>
                <a:cs typeface="+mn-cs"/>
              </a:rPr>
              <a:t>　　主营：</a:t>
            </a:r>
            <a:r>
              <a:rPr lang="en-US" altLang="zh-CN" sz="1200" b="0" i="0" kern="1200" dirty="0">
                <a:solidFill>
                  <a:schemeClr val="tx1"/>
                </a:solidFill>
                <a:effectLst/>
                <a:latin typeface="Times New Roman" pitchFamily="18" charset="0"/>
                <a:ea typeface="宋体" pitchFamily="2" charset="-122"/>
                <a:cs typeface="+mn-cs"/>
              </a:rPr>
              <a:t>CMOS/ANALOG</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BICMOS</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RF/Mixed-</a:t>
            </a:r>
            <a:r>
              <a:rPr lang="en-US" altLang="zh-CN" sz="1200" b="0" i="0" kern="1200" dirty="0" err="1">
                <a:solidFill>
                  <a:schemeClr val="tx1"/>
                </a:solidFill>
                <a:effectLst/>
                <a:latin typeface="Times New Roman" pitchFamily="18" charset="0"/>
                <a:ea typeface="宋体" pitchFamily="2" charset="-122"/>
                <a:cs typeface="+mn-cs"/>
              </a:rPr>
              <a:t>SignalCMOS</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BCD</a:t>
            </a:r>
            <a:r>
              <a:rPr lang="zh-CN" altLang="en-US" sz="1200" b="0" i="0" kern="1200" dirty="0">
                <a:solidFill>
                  <a:schemeClr val="tx1"/>
                </a:solidFill>
                <a:effectLst/>
                <a:latin typeface="Times New Roman" pitchFamily="18" charset="0"/>
                <a:ea typeface="宋体" pitchFamily="2" charset="-122"/>
                <a:cs typeface="+mn-cs"/>
              </a:rPr>
              <a:t>，功率器件和</a:t>
            </a:r>
            <a:r>
              <a:rPr lang="en-US" altLang="zh-CN" sz="1200" b="0" i="0" kern="1200" dirty="0">
                <a:solidFill>
                  <a:schemeClr val="tx1"/>
                </a:solidFill>
                <a:effectLst/>
                <a:latin typeface="Times New Roman" pitchFamily="18" charset="0"/>
                <a:ea typeface="宋体" pitchFamily="2" charset="-122"/>
                <a:cs typeface="+mn-cs"/>
              </a:rPr>
              <a:t>Memory</a:t>
            </a:r>
            <a:r>
              <a:rPr lang="zh-CN" altLang="en-US" sz="1200" b="0" i="0" kern="1200" dirty="0">
                <a:solidFill>
                  <a:schemeClr val="tx1"/>
                </a:solidFill>
                <a:effectLst/>
                <a:latin typeface="Times New Roman" pitchFamily="18" charset="0"/>
                <a:ea typeface="宋体" pitchFamily="2" charset="-122"/>
                <a:cs typeface="+mn-cs"/>
              </a:rPr>
              <a:t>及分立器件。</a:t>
            </a:r>
            <a:endParaRPr lang="en-US" altLang="zh-CN" sz="1200" b="0" i="0" kern="1200" dirty="0">
              <a:solidFill>
                <a:schemeClr val="tx1"/>
              </a:solidFill>
              <a:effectLst/>
              <a:latin typeface="Times New Roman" pitchFamily="18" charset="0"/>
              <a:ea typeface="宋体" pitchFamily="2" charset="-122"/>
              <a:cs typeface="+mn-cs"/>
            </a:endParaRPr>
          </a:p>
          <a:p>
            <a:endParaRPr lang="en-US" altLang="zh-CN" sz="1200" b="0" i="0" kern="1200" dirty="0">
              <a:solidFill>
                <a:schemeClr val="tx1"/>
              </a:solidFill>
              <a:effectLst/>
              <a:latin typeface="Times New Roman" pitchFamily="18" charset="0"/>
              <a:ea typeface="宋体" pitchFamily="2" charset="-122"/>
              <a:cs typeface="+mn-cs"/>
            </a:endParaRPr>
          </a:p>
          <a:p>
            <a:r>
              <a:rPr lang="zh-CN" altLang="en-US" sz="1200" b="0" i="0" kern="1200" dirty="0">
                <a:solidFill>
                  <a:schemeClr val="tx1"/>
                </a:solidFill>
                <a:effectLst/>
                <a:latin typeface="Times New Roman" pitchFamily="18" charset="0"/>
                <a:ea typeface="宋体" pitchFamily="2" charset="-122"/>
                <a:cs typeface="+mn-cs"/>
              </a:rPr>
              <a:t>杭州士兰（</a:t>
            </a:r>
            <a:r>
              <a:rPr lang="en-US" altLang="zh-CN" sz="1200" b="0" i="0" kern="1200" dirty="0" err="1">
                <a:solidFill>
                  <a:schemeClr val="tx1"/>
                </a:solidFill>
                <a:effectLst/>
                <a:latin typeface="Times New Roman" pitchFamily="18" charset="0"/>
                <a:ea typeface="宋体" pitchFamily="2" charset="-122"/>
                <a:cs typeface="+mn-cs"/>
              </a:rPr>
              <a:t>Silan</a:t>
            </a:r>
            <a:r>
              <a:rPr lang="zh-CN" altLang="en-US" sz="1200" b="0" i="0" kern="1200" dirty="0">
                <a:solidFill>
                  <a:schemeClr val="tx1"/>
                </a:solidFill>
                <a:effectLst/>
                <a:latin typeface="Times New Roman" pitchFamily="18" charset="0"/>
                <a:ea typeface="宋体" pitchFamily="2" charset="-122"/>
                <a:cs typeface="+mn-cs"/>
              </a:rPr>
              <a:t>）</a:t>
            </a:r>
          </a:p>
          <a:p>
            <a:r>
              <a:rPr lang="zh-CN" altLang="en-US" sz="1200" b="0" i="0" kern="1200" dirty="0">
                <a:solidFill>
                  <a:schemeClr val="tx1"/>
                </a:solidFill>
                <a:effectLst/>
                <a:latin typeface="Times New Roman" pitchFamily="18" charset="0"/>
                <a:ea typeface="宋体" pitchFamily="2" charset="-122"/>
                <a:cs typeface="+mn-cs"/>
              </a:rPr>
              <a:t>　　总部：杭州</a:t>
            </a:r>
          </a:p>
          <a:p>
            <a:r>
              <a:rPr lang="zh-CN" altLang="en-US" sz="1200" b="0" i="0" kern="1200" dirty="0">
                <a:solidFill>
                  <a:schemeClr val="tx1"/>
                </a:solidFill>
                <a:effectLst/>
                <a:latin typeface="Times New Roman" pitchFamily="18" charset="0"/>
                <a:ea typeface="宋体" pitchFamily="2" charset="-122"/>
                <a:cs typeface="+mn-cs"/>
              </a:rPr>
              <a:t>　　主营：</a:t>
            </a:r>
            <a:r>
              <a:rPr lang="en-US" altLang="zh-CN" sz="1200" b="0" i="0" kern="1200" dirty="0">
                <a:solidFill>
                  <a:schemeClr val="tx1"/>
                </a:solidFill>
                <a:effectLst/>
                <a:latin typeface="Times New Roman" pitchFamily="18" charset="0"/>
                <a:ea typeface="宋体" pitchFamily="2" charset="-122"/>
                <a:cs typeface="+mn-cs"/>
              </a:rPr>
              <a:t>BIPOLAR</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CMOS</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BICMOS</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VDMOS</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BCD</a:t>
            </a:r>
            <a:r>
              <a:rPr lang="zh-CN" altLang="en-US" sz="1200" b="0" i="0" kern="1200" dirty="0">
                <a:solidFill>
                  <a:schemeClr val="tx1"/>
                </a:solidFill>
                <a:effectLst/>
                <a:latin typeface="Times New Roman" pitchFamily="18" charset="0"/>
                <a:ea typeface="宋体" pitchFamily="2" charset="-122"/>
                <a:cs typeface="+mn-cs"/>
              </a:rPr>
              <a:t>等工艺技术的集成电路产品和开关管、稳压管、肖特基二极管等特种分立器件。</a:t>
            </a:r>
          </a:p>
          <a:p>
            <a:endParaRPr lang="zh-CN" altLang="en-US" sz="1200" b="0" i="0" kern="1200" dirty="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65D16E3D-79F9-462E-A545-D28AE63F1FEF}" type="slidenum">
              <a:rPr lang="en-US" altLang="zh-CN" smtClean="0"/>
              <a:pPr>
                <a:defRPr/>
              </a:pPr>
              <a:t>18</a:t>
            </a:fld>
            <a:endParaRPr lang="en-US" altLang="zh-CN"/>
          </a:p>
        </p:txBody>
      </p:sp>
    </p:spTree>
    <p:extLst>
      <p:ext uri="{BB962C8B-B14F-4D97-AF65-F5344CB8AC3E}">
        <p14:creationId xmlns:p14="http://schemas.microsoft.com/office/powerpoint/2010/main" val="207000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296DBD13-42F4-4B58-BD4C-4F6B7BCAC3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8A32F3EB-A389-40A2-AEB2-9D60691989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软硬件设施</a:t>
            </a:r>
          </a:p>
        </p:txBody>
      </p:sp>
      <p:sp>
        <p:nvSpPr>
          <p:cNvPr id="119812" name="灯片编号占位符 3">
            <a:extLst>
              <a:ext uri="{FF2B5EF4-FFF2-40B4-BE49-F238E27FC236}">
                <a16:creationId xmlns:a16="http://schemas.microsoft.com/office/drawing/2014/main" id="{42EF350D-8FC0-43AF-8924-941A4EE328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0116E2-6108-4CCB-9D11-F8508F08C5CA}" type="slidenum">
              <a:rPr lang="zh-CN" altLang="en-US" smtClean="0"/>
              <a:pPr/>
              <a:t>20</a:t>
            </a:fld>
            <a:endParaRPr lang="en-US" altLang="zh-CN"/>
          </a:p>
        </p:txBody>
      </p:sp>
      <p:sp>
        <p:nvSpPr>
          <p:cNvPr id="119813" name="页脚占位符 1">
            <a:extLst>
              <a:ext uri="{FF2B5EF4-FFF2-40B4-BE49-F238E27FC236}">
                <a16:creationId xmlns:a16="http://schemas.microsoft.com/office/drawing/2014/main" id="{D6A9B768-0A60-473E-BC41-30C183C55F61}"/>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9814" name="页眉占位符 2">
            <a:extLst>
              <a:ext uri="{FF2B5EF4-FFF2-40B4-BE49-F238E27FC236}">
                <a16:creationId xmlns:a16="http://schemas.microsoft.com/office/drawing/2014/main" id="{0103F79D-335E-4764-943B-413940103215}"/>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a:extLst>
              <a:ext uri="{FF2B5EF4-FFF2-40B4-BE49-F238E27FC236}">
                <a16:creationId xmlns:a16="http://schemas.microsoft.com/office/drawing/2014/main" id="{9A130948-13C4-46B2-9560-C4A4CFB59A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备注占位符 2">
            <a:extLst>
              <a:ext uri="{FF2B5EF4-FFF2-40B4-BE49-F238E27FC236}">
                <a16:creationId xmlns:a16="http://schemas.microsoft.com/office/drawing/2014/main" id="{248CDD8A-C2D6-451E-9617-E208B79CD0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1860" name="灯片编号占位符 3">
            <a:extLst>
              <a:ext uri="{FF2B5EF4-FFF2-40B4-BE49-F238E27FC236}">
                <a16:creationId xmlns:a16="http://schemas.microsoft.com/office/drawing/2014/main" id="{3CCFCBD2-FD41-4B77-A5E8-26F2618207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B8A0F9-BBB0-4484-846A-6703D0533D84}" type="slidenum">
              <a:rPr lang="zh-CN" altLang="en-US" smtClean="0"/>
              <a:pPr/>
              <a:t>21</a:t>
            </a:fld>
            <a:endParaRPr lang="en-US" altLang="zh-CN"/>
          </a:p>
        </p:txBody>
      </p:sp>
      <p:sp>
        <p:nvSpPr>
          <p:cNvPr id="121861" name="页脚占位符 1">
            <a:extLst>
              <a:ext uri="{FF2B5EF4-FFF2-40B4-BE49-F238E27FC236}">
                <a16:creationId xmlns:a16="http://schemas.microsoft.com/office/drawing/2014/main" id="{B8E51A27-44C6-4884-9F9C-3C504344F39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1862" name="页眉占位符 2">
            <a:extLst>
              <a:ext uri="{FF2B5EF4-FFF2-40B4-BE49-F238E27FC236}">
                <a16:creationId xmlns:a16="http://schemas.microsoft.com/office/drawing/2014/main" id="{C3CD0FE0-AA0C-400C-A1B2-0D56853B0A5D}"/>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5D16E3D-79F9-462E-A545-D28AE63F1FEF}" type="slidenum">
              <a:rPr lang="en-US" altLang="zh-CN" smtClean="0"/>
              <a:pPr>
                <a:defRPr/>
              </a:pPr>
              <a:t>22</a:t>
            </a:fld>
            <a:endParaRPr lang="en-US" altLang="zh-CN"/>
          </a:p>
        </p:txBody>
      </p:sp>
    </p:spTree>
    <p:extLst>
      <p:ext uri="{BB962C8B-B14F-4D97-AF65-F5344CB8AC3E}">
        <p14:creationId xmlns:p14="http://schemas.microsoft.com/office/powerpoint/2010/main" val="244634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20166D7F-E8ED-4AE9-94F5-DAA4849FE9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B918640-55D0-488D-A9A0-7DCF07D399DB}" type="slidenum">
              <a:rPr lang="en-US" altLang="zh-CN" smtClean="0"/>
              <a:pPr>
                <a:spcBef>
                  <a:spcPct val="0"/>
                </a:spcBef>
              </a:pPr>
              <a:t>26</a:t>
            </a:fld>
            <a:endParaRPr lang="en-US" altLang="zh-CN"/>
          </a:p>
        </p:txBody>
      </p:sp>
      <p:sp>
        <p:nvSpPr>
          <p:cNvPr id="50179" name="Rectangle 2">
            <a:extLst>
              <a:ext uri="{FF2B5EF4-FFF2-40B4-BE49-F238E27FC236}">
                <a16:creationId xmlns:a16="http://schemas.microsoft.com/office/drawing/2014/main" id="{EFF2E326-4B57-4B75-A630-3929B5438F7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C78114A5-5342-4EE6-89A8-CC9C041B29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4AAE1FCF-8910-45C0-A42D-784DCD375D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342F96A-2533-41E3-8FAD-7069C589F616}" type="slidenum">
              <a:rPr lang="en-US" altLang="zh-CN" smtClean="0"/>
              <a:pPr>
                <a:spcBef>
                  <a:spcPct val="0"/>
                </a:spcBef>
              </a:pPr>
              <a:t>27</a:t>
            </a:fld>
            <a:endParaRPr lang="en-US" altLang="zh-CN"/>
          </a:p>
        </p:txBody>
      </p:sp>
      <p:sp>
        <p:nvSpPr>
          <p:cNvPr id="52227" name="Rectangle 2">
            <a:extLst>
              <a:ext uri="{FF2B5EF4-FFF2-40B4-BE49-F238E27FC236}">
                <a16:creationId xmlns:a16="http://schemas.microsoft.com/office/drawing/2014/main" id="{02B68ED9-2B52-4D40-8263-CD80664DCBAF}"/>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FA333230-B854-44A0-AEAB-2B08327969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a:solidFill>
                  <a:schemeClr val="tx1"/>
                </a:solidFill>
                <a:effectLst/>
                <a:latin typeface="Times New Roman" pitchFamily="18" charset="0"/>
                <a:ea typeface="宋体" pitchFamily="2" charset="-122"/>
                <a:cs typeface="+mn-cs"/>
              </a:rPr>
              <a:t>Selenium</a:t>
            </a:r>
            <a:r>
              <a:rPr lang="zh-CN" altLang="en-US" sz="1200" b="0" i="0" kern="1200" dirty="0">
                <a:solidFill>
                  <a:schemeClr val="tx1"/>
                </a:solidFill>
                <a:effectLst/>
                <a:latin typeface="Times New Roman" pitchFamily="18" charset="0"/>
                <a:ea typeface="宋体" pitchFamily="2" charset="-122"/>
                <a:cs typeface="+mn-cs"/>
              </a:rPr>
              <a:t>，</a:t>
            </a:r>
            <a:r>
              <a:rPr lang="zh-CN" altLang="en-US" sz="1200" kern="1200" dirty="0">
                <a:solidFill>
                  <a:schemeClr val="tx1"/>
                </a:solidFill>
                <a:effectLst/>
                <a:latin typeface="Times New Roman" pitchFamily="18" charset="0"/>
                <a:ea typeface="宋体" pitchFamily="2" charset="-122"/>
                <a:cs typeface="+mn-cs"/>
              </a:rPr>
              <a:t>硒元素</a:t>
            </a:r>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799C1A1-1939-4715-9580-34B30D6E47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1A3888D-B37C-412A-A45B-2924DD173386}" type="slidenum">
              <a:rPr lang="en-US" altLang="zh-CN" smtClean="0"/>
              <a:pPr>
                <a:spcBef>
                  <a:spcPct val="0"/>
                </a:spcBef>
              </a:pPr>
              <a:t>28</a:t>
            </a:fld>
            <a:endParaRPr lang="en-US" altLang="zh-CN"/>
          </a:p>
        </p:txBody>
      </p:sp>
      <p:sp>
        <p:nvSpPr>
          <p:cNvPr id="56323" name="Rectangle 2">
            <a:extLst>
              <a:ext uri="{FF2B5EF4-FFF2-40B4-BE49-F238E27FC236}">
                <a16:creationId xmlns:a16="http://schemas.microsoft.com/office/drawing/2014/main" id="{A7B64664-FD5A-4E8D-9AD1-A8B427F9BDB3}"/>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7D5223A9-9B3E-49C2-B25F-DE780D8A3F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E9249CA3-4FC4-46DC-A95F-C0EAC656DD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E898CE3-3096-48B0-9685-0C70617E7660}" type="slidenum">
              <a:rPr lang="en-US" altLang="zh-CN" smtClean="0"/>
              <a:pPr>
                <a:spcBef>
                  <a:spcPct val="0"/>
                </a:spcBef>
              </a:pPr>
              <a:t>33</a:t>
            </a:fld>
            <a:endParaRPr lang="en-US" altLang="zh-CN"/>
          </a:p>
        </p:txBody>
      </p:sp>
      <p:sp>
        <p:nvSpPr>
          <p:cNvPr id="61443" name="Rectangle 2">
            <a:extLst>
              <a:ext uri="{FF2B5EF4-FFF2-40B4-BE49-F238E27FC236}">
                <a16:creationId xmlns:a16="http://schemas.microsoft.com/office/drawing/2014/main" id="{DD23E2B9-EA4E-46CC-8B32-7DBBD088AF95}"/>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43A3D8BC-E04C-4D39-B05A-BB3AC43739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618787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43BD446B-E3AB-4794-9980-FB122516E5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F18006B-7205-4003-974B-D5238F0A075E}" type="slidenum">
              <a:rPr lang="en-US" altLang="zh-CN" smtClean="0"/>
              <a:pPr>
                <a:spcBef>
                  <a:spcPct val="0"/>
                </a:spcBef>
              </a:pPr>
              <a:t>36</a:t>
            </a:fld>
            <a:endParaRPr lang="en-US" altLang="zh-CN"/>
          </a:p>
        </p:txBody>
      </p:sp>
      <p:sp>
        <p:nvSpPr>
          <p:cNvPr id="64515" name="Rectangle 2">
            <a:extLst>
              <a:ext uri="{FF2B5EF4-FFF2-40B4-BE49-F238E27FC236}">
                <a16:creationId xmlns:a16="http://schemas.microsoft.com/office/drawing/2014/main" id="{C2E6D596-EEE2-4EAC-BF61-D8DDD815A0F9}"/>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4A76397A-C25E-40A5-9A4D-50C5CB8F55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453613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B36CA07B-759C-4C15-8644-0A4606D259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678508D-2B4E-422B-8454-1551810E5661}" type="slidenum">
              <a:rPr lang="en-US" altLang="zh-CN" smtClean="0"/>
              <a:pPr>
                <a:spcBef>
                  <a:spcPct val="0"/>
                </a:spcBef>
              </a:pPr>
              <a:t>37</a:t>
            </a:fld>
            <a:endParaRPr lang="en-US" altLang="zh-CN"/>
          </a:p>
        </p:txBody>
      </p:sp>
      <p:sp>
        <p:nvSpPr>
          <p:cNvPr id="66563" name="Rectangle 2">
            <a:extLst>
              <a:ext uri="{FF2B5EF4-FFF2-40B4-BE49-F238E27FC236}">
                <a16:creationId xmlns:a16="http://schemas.microsoft.com/office/drawing/2014/main" id="{67576A30-0434-4DF6-9546-E0DC419F76A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A6EC2B72-B2E0-49AE-A77F-DF23D35925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853779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D9A09078-1E83-4BBD-81B2-06DEF4EED7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ABBA49A3-DCD2-43C8-917D-A1FE5915F1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latin typeface="微软雅黑" panose="020B0503020204020204" pitchFamily="34" charset="-122"/>
                <a:ea typeface="微软雅黑" panose="020B0503020204020204" pitchFamily="34" charset="-122"/>
              </a:rPr>
              <a:t>为何难发展？ 综合国力的体现</a:t>
            </a:r>
          </a:p>
          <a:p>
            <a:endParaRPr lang="zh-CN" altLang="en-US"/>
          </a:p>
        </p:txBody>
      </p:sp>
      <p:sp>
        <p:nvSpPr>
          <p:cNvPr id="27652" name="灯片编号占位符 3">
            <a:extLst>
              <a:ext uri="{FF2B5EF4-FFF2-40B4-BE49-F238E27FC236}">
                <a16:creationId xmlns:a16="http://schemas.microsoft.com/office/drawing/2014/main" id="{D48A89FE-6D26-4FE4-8CEB-D3952FF072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7CEAC1-247D-4A97-84D8-22BC85152798}" type="slidenum">
              <a:rPr lang="zh-CN" altLang="en-US" smtClean="0"/>
              <a:pPr/>
              <a:t>3</a:t>
            </a:fld>
            <a:endParaRPr lang="en-US" altLang="zh-CN"/>
          </a:p>
        </p:txBody>
      </p:sp>
      <p:sp>
        <p:nvSpPr>
          <p:cNvPr id="27653" name="页脚占位符 1">
            <a:extLst>
              <a:ext uri="{FF2B5EF4-FFF2-40B4-BE49-F238E27FC236}">
                <a16:creationId xmlns:a16="http://schemas.microsoft.com/office/drawing/2014/main" id="{0E72435A-4715-4CB5-A409-5D51996C419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654" name="页眉占位符 2">
            <a:extLst>
              <a:ext uri="{FF2B5EF4-FFF2-40B4-BE49-F238E27FC236}">
                <a16:creationId xmlns:a16="http://schemas.microsoft.com/office/drawing/2014/main" id="{B822F0EB-E57C-43F5-AA5E-59F9B5470C82}"/>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AC3CE5F2-886F-43F3-B3A8-9109C52980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2400F34-5303-445E-AC38-73B5AB72D9BD}" type="slidenum">
              <a:rPr lang="en-US" altLang="zh-CN" smtClean="0"/>
              <a:pPr>
                <a:spcBef>
                  <a:spcPct val="0"/>
                </a:spcBef>
              </a:pPr>
              <a:t>38</a:t>
            </a:fld>
            <a:endParaRPr lang="en-US" altLang="zh-CN"/>
          </a:p>
        </p:txBody>
      </p:sp>
      <p:sp>
        <p:nvSpPr>
          <p:cNvPr id="68611" name="Rectangle 2">
            <a:extLst>
              <a:ext uri="{FF2B5EF4-FFF2-40B4-BE49-F238E27FC236}">
                <a16:creationId xmlns:a16="http://schemas.microsoft.com/office/drawing/2014/main" id="{2EA1FDDC-7CC0-47E6-8875-D27F791BDA36}"/>
              </a:ext>
            </a:extLst>
          </p:cNvPr>
          <p:cNvSpPr>
            <a:spLocks noGrp="1" noRot="1" noChangeAspect="1" noChangeArrowheads="1" noTextEdit="1"/>
          </p:cNvSpPr>
          <p:nvPr>
            <p:ph type="sldImg"/>
          </p:nvPr>
        </p:nvSpPr>
        <p:spPr>
          <a:solidFill>
            <a:srgbClr val="FFFFFF"/>
          </a:solidFill>
          <a:ln/>
        </p:spPr>
      </p:sp>
      <p:sp>
        <p:nvSpPr>
          <p:cNvPr id="68612" name="Rectangle 3">
            <a:extLst>
              <a:ext uri="{FF2B5EF4-FFF2-40B4-BE49-F238E27FC236}">
                <a16:creationId xmlns:a16="http://schemas.microsoft.com/office/drawing/2014/main" id="{359D8C81-C7A7-40F2-9957-C1A20C18D5E9}"/>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2317356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5DF6ECA1-3535-43C4-BE60-11C68745C3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ADCE2C4-B00B-47C8-B1E7-6E0F7E1480F4}" type="slidenum">
              <a:rPr lang="en-US" altLang="zh-CN" smtClean="0"/>
              <a:pPr>
                <a:spcBef>
                  <a:spcPct val="0"/>
                </a:spcBef>
              </a:pPr>
              <a:t>40</a:t>
            </a:fld>
            <a:endParaRPr lang="en-US" altLang="zh-CN"/>
          </a:p>
        </p:txBody>
      </p:sp>
      <p:sp>
        <p:nvSpPr>
          <p:cNvPr id="70659" name="Rectangle 2">
            <a:extLst>
              <a:ext uri="{FF2B5EF4-FFF2-40B4-BE49-F238E27FC236}">
                <a16:creationId xmlns:a16="http://schemas.microsoft.com/office/drawing/2014/main" id="{8ACBD7CA-48D9-4042-B013-9E88B0337755}"/>
              </a:ext>
            </a:extLst>
          </p:cNvPr>
          <p:cNvSpPr>
            <a:spLocks noGrp="1" noRot="1" noChangeAspect="1" noChangeArrowheads="1" noTextEdit="1"/>
          </p:cNvSpPr>
          <p:nvPr>
            <p:ph type="sldImg"/>
          </p:nvPr>
        </p:nvSpPr>
        <p:spPr>
          <a:solidFill>
            <a:srgbClr val="FFFFFF"/>
          </a:solidFill>
          <a:ln/>
        </p:spPr>
      </p:sp>
      <p:sp>
        <p:nvSpPr>
          <p:cNvPr id="70660" name="Rectangle 3">
            <a:extLst>
              <a:ext uri="{FF2B5EF4-FFF2-40B4-BE49-F238E27FC236}">
                <a16:creationId xmlns:a16="http://schemas.microsoft.com/office/drawing/2014/main" id="{95BCAA8E-F01F-4EC2-BA16-F3ECD14E75DD}"/>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3353634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CAE84EBD-475D-4117-8AC1-C7CD0C2B6E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62FB6D2-897A-41BC-8C7F-23D7D07FCF34}" type="slidenum">
              <a:rPr lang="en-US" altLang="zh-CN" smtClean="0"/>
              <a:pPr>
                <a:spcBef>
                  <a:spcPct val="0"/>
                </a:spcBef>
              </a:pPr>
              <a:t>41</a:t>
            </a:fld>
            <a:endParaRPr lang="en-US" altLang="zh-CN"/>
          </a:p>
        </p:txBody>
      </p:sp>
      <p:sp>
        <p:nvSpPr>
          <p:cNvPr id="74755" name="Rectangle 2">
            <a:extLst>
              <a:ext uri="{FF2B5EF4-FFF2-40B4-BE49-F238E27FC236}">
                <a16:creationId xmlns:a16="http://schemas.microsoft.com/office/drawing/2014/main" id="{90B34F42-B995-4C5F-B254-7CA91CDDBAE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AB219C44-8390-4314-930B-51E4B6C1F5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24769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9AD56042-AFC9-416F-AA60-2ED31D58A3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4754D78-9335-4F0F-8BEE-9BB7D84B4304}" type="slidenum">
              <a:rPr lang="en-US" altLang="zh-CN"/>
              <a:pPr>
                <a:spcBef>
                  <a:spcPct val="0"/>
                </a:spcBef>
              </a:pPr>
              <a:t>44</a:t>
            </a:fld>
            <a:endParaRPr lang="en-US" altLang="zh-CN"/>
          </a:p>
        </p:txBody>
      </p:sp>
      <p:sp>
        <p:nvSpPr>
          <p:cNvPr id="19459" name="Rectangle 2">
            <a:extLst>
              <a:ext uri="{FF2B5EF4-FFF2-40B4-BE49-F238E27FC236}">
                <a16:creationId xmlns:a16="http://schemas.microsoft.com/office/drawing/2014/main" id="{B884C29B-EA63-46AF-A0BB-120D3E36C9F1}"/>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3E6B7284-4362-4FC2-A114-1F56A146FD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83991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CD5547B1-2AB9-47E9-A252-305FF195C0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a:extLst>
              <a:ext uri="{FF2B5EF4-FFF2-40B4-BE49-F238E27FC236}">
                <a16:creationId xmlns:a16="http://schemas.microsoft.com/office/drawing/2014/main" id="{D7E40E21-4DF7-4EE4-B660-1037DDDEF8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灯片编号占位符 3">
            <a:extLst>
              <a:ext uri="{FF2B5EF4-FFF2-40B4-BE49-F238E27FC236}">
                <a16:creationId xmlns:a16="http://schemas.microsoft.com/office/drawing/2014/main" id="{F581B121-1DE2-4904-8B43-A31E2886C4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DFBE6B4-F101-429B-9159-04E30AE0BE11}" type="slidenum">
              <a:rPr lang="zh-CN" altLang="en-US" smtClean="0"/>
              <a:pPr/>
              <a:t>46</a:t>
            </a:fld>
            <a:endParaRPr lang="en-US" altLang="zh-CN"/>
          </a:p>
        </p:txBody>
      </p:sp>
      <p:sp>
        <p:nvSpPr>
          <p:cNvPr id="49157" name="页脚占位符 1">
            <a:extLst>
              <a:ext uri="{FF2B5EF4-FFF2-40B4-BE49-F238E27FC236}">
                <a16:creationId xmlns:a16="http://schemas.microsoft.com/office/drawing/2014/main" id="{57B7D640-621D-4441-9DF0-9B71E70AC42B}"/>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158" name="页眉占位符 2">
            <a:extLst>
              <a:ext uri="{FF2B5EF4-FFF2-40B4-BE49-F238E27FC236}">
                <a16:creationId xmlns:a16="http://schemas.microsoft.com/office/drawing/2014/main" id="{2EB8AFAF-9D7A-4ABE-90D5-0C92B1CAA28F}"/>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id="{C9CADF17-B611-443E-81E0-484BFAB45C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a:extLst>
              <a:ext uri="{FF2B5EF4-FFF2-40B4-BE49-F238E27FC236}">
                <a16:creationId xmlns:a16="http://schemas.microsoft.com/office/drawing/2014/main" id="{DE719A2E-C19B-4020-971A-EF0F67B2B0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164" name="灯片编号占位符 3">
            <a:extLst>
              <a:ext uri="{FF2B5EF4-FFF2-40B4-BE49-F238E27FC236}">
                <a16:creationId xmlns:a16="http://schemas.microsoft.com/office/drawing/2014/main" id="{A8138279-0FE9-4AD9-83B0-5B0D597F2F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1D1178C-F7D4-4DC6-B48B-A63669B0DA5A}" type="slidenum">
              <a:rPr lang="zh-CN" altLang="en-US" smtClean="0"/>
              <a:pPr/>
              <a:t>47</a:t>
            </a:fld>
            <a:endParaRPr lang="en-US" altLang="zh-CN"/>
          </a:p>
        </p:txBody>
      </p:sp>
      <p:sp>
        <p:nvSpPr>
          <p:cNvPr id="92165" name="页脚占位符 1">
            <a:extLst>
              <a:ext uri="{FF2B5EF4-FFF2-40B4-BE49-F238E27FC236}">
                <a16:creationId xmlns:a16="http://schemas.microsoft.com/office/drawing/2014/main" id="{3F44D65D-1ECC-43F6-8DB9-D01F3C3AAAE5}"/>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166" name="页眉占位符 2">
            <a:extLst>
              <a:ext uri="{FF2B5EF4-FFF2-40B4-BE49-F238E27FC236}">
                <a16:creationId xmlns:a16="http://schemas.microsoft.com/office/drawing/2014/main" id="{C47013E9-551C-42B2-97A2-EDF4D1D4D8B1}"/>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a:extLst>
              <a:ext uri="{FF2B5EF4-FFF2-40B4-BE49-F238E27FC236}">
                <a16:creationId xmlns:a16="http://schemas.microsoft.com/office/drawing/2014/main" id="{6DA6DF1D-F6FA-4BE8-846F-2C85DFB77D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a:extLst>
              <a:ext uri="{FF2B5EF4-FFF2-40B4-BE49-F238E27FC236}">
                <a16:creationId xmlns:a16="http://schemas.microsoft.com/office/drawing/2014/main" id="{16E64AD9-CE41-4C99-85DA-4CDBEA636A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4212" name="灯片编号占位符 3">
            <a:extLst>
              <a:ext uri="{FF2B5EF4-FFF2-40B4-BE49-F238E27FC236}">
                <a16:creationId xmlns:a16="http://schemas.microsoft.com/office/drawing/2014/main" id="{881B64D5-A902-479C-A3D3-71FB3B903D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C44F60-7ECE-4488-88E1-D3421232535B}" type="slidenum">
              <a:rPr lang="zh-CN" altLang="en-US" smtClean="0"/>
              <a:pPr/>
              <a:t>49</a:t>
            </a:fld>
            <a:endParaRPr lang="en-US" altLang="zh-CN"/>
          </a:p>
        </p:txBody>
      </p:sp>
      <p:sp>
        <p:nvSpPr>
          <p:cNvPr id="94213" name="页脚占位符 1">
            <a:extLst>
              <a:ext uri="{FF2B5EF4-FFF2-40B4-BE49-F238E27FC236}">
                <a16:creationId xmlns:a16="http://schemas.microsoft.com/office/drawing/2014/main" id="{B5721E26-6321-4FE2-B74D-768734AF0FEB}"/>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4214" name="页眉占位符 2">
            <a:extLst>
              <a:ext uri="{FF2B5EF4-FFF2-40B4-BE49-F238E27FC236}">
                <a16:creationId xmlns:a16="http://schemas.microsoft.com/office/drawing/2014/main" id="{73917663-3D83-4FD5-A918-3FC7F8067EDD}"/>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26C066E3-7D47-4B33-A674-1152FC7B01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D820D0C-3B18-4AA3-9F5F-773AE7E14B0E}" type="slidenum">
              <a:rPr lang="en-US" altLang="zh-CN" smtClean="0"/>
              <a:pPr>
                <a:spcBef>
                  <a:spcPct val="0"/>
                </a:spcBef>
              </a:pPr>
              <a:t>51</a:t>
            </a:fld>
            <a:endParaRPr lang="en-US" altLang="zh-CN"/>
          </a:p>
        </p:txBody>
      </p:sp>
      <p:sp>
        <p:nvSpPr>
          <p:cNvPr id="72707" name="Rectangle 2">
            <a:extLst>
              <a:ext uri="{FF2B5EF4-FFF2-40B4-BE49-F238E27FC236}">
                <a16:creationId xmlns:a16="http://schemas.microsoft.com/office/drawing/2014/main" id="{34D5C54A-8A4F-4744-AB7A-509D10158923}"/>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B87C09A-6A6A-427B-9BAB-5D765E475D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061808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680CE1EF-9608-46E7-A3D7-5E263F3A26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2462124-0D61-4784-85FF-AD820128D88A}" type="slidenum">
              <a:rPr lang="en-US" altLang="zh-CN" smtClean="0"/>
              <a:pPr>
                <a:spcBef>
                  <a:spcPct val="0"/>
                </a:spcBef>
              </a:pPr>
              <a:t>53</a:t>
            </a:fld>
            <a:endParaRPr lang="en-US" altLang="zh-CN"/>
          </a:p>
        </p:txBody>
      </p:sp>
      <p:sp>
        <p:nvSpPr>
          <p:cNvPr id="77827" name="Rectangle 2">
            <a:extLst>
              <a:ext uri="{FF2B5EF4-FFF2-40B4-BE49-F238E27FC236}">
                <a16:creationId xmlns:a16="http://schemas.microsoft.com/office/drawing/2014/main" id="{28978FAF-7E1D-4976-8DB0-80A95D2F0854}"/>
              </a:ext>
            </a:extLst>
          </p:cNvPr>
          <p:cNvSpPr>
            <a:spLocks noGrp="1" noRot="1" noChangeAspect="1" noChangeArrowheads="1" noTextEdit="1"/>
          </p:cNvSpPr>
          <p:nvPr>
            <p:ph type="sldImg"/>
          </p:nvPr>
        </p:nvSpPr>
        <p:spPr>
          <a:solidFill>
            <a:srgbClr val="FFFFFF"/>
          </a:solidFill>
          <a:ln/>
        </p:spPr>
      </p:sp>
      <p:sp>
        <p:nvSpPr>
          <p:cNvPr id="77828" name="Rectangle 3">
            <a:extLst>
              <a:ext uri="{FF2B5EF4-FFF2-40B4-BE49-F238E27FC236}">
                <a16:creationId xmlns:a16="http://schemas.microsoft.com/office/drawing/2014/main" id="{CD957E74-8257-4DD9-83C6-63315D02EC69}"/>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2839558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8A914A70-CD7C-4DCD-8D03-CEBD09ECC6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id="{AAEFD4EE-595C-4DBD-9CFE-0A449DB4EC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4996" name="灯片编号占位符 3">
            <a:extLst>
              <a:ext uri="{FF2B5EF4-FFF2-40B4-BE49-F238E27FC236}">
                <a16:creationId xmlns:a16="http://schemas.microsoft.com/office/drawing/2014/main" id="{7FB8C32D-2AD6-4123-8A9C-C2DD6B0677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ED8543-4E08-4A37-B9AA-92780C92816A}" type="slidenum">
              <a:rPr lang="zh-CN" altLang="en-US" smtClean="0"/>
              <a:pPr/>
              <a:t>61</a:t>
            </a:fld>
            <a:endParaRPr lang="en-US" altLang="zh-CN"/>
          </a:p>
        </p:txBody>
      </p:sp>
      <p:sp>
        <p:nvSpPr>
          <p:cNvPr id="84997" name="页脚占位符 1">
            <a:extLst>
              <a:ext uri="{FF2B5EF4-FFF2-40B4-BE49-F238E27FC236}">
                <a16:creationId xmlns:a16="http://schemas.microsoft.com/office/drawing/2014/main" id="{91750520-3C56-4178-85DA-B5B107E7CC8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4998" name="页眉占位符 2">
            <a:extLst>
              <a:ext uri="{FF2B5EF4-FFF2-40B4-BE49-F238E27FC236}">
                <a16:creationId xmlns:a16="http://schemas.microsoft.com/office/drawing/2014/main" id="{95EA4B01-48AC-43C3-A9E0-2522BAD07171}"/>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F3CB63A7-7648-4E96-8D70-BB36A67074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9A9D39C-2A5C-4815-890F-8FCF64BED878}" type="slidenum">
              <a:rPr lang="en-US" altLang="zh-CN" smtClean="0">
                <a:latin typeface="Arial" panose="020B0604020202020204" pitchFamily="34" charset="0"/>
              </a:rPr>
              <a:pPr>
                <a:spcBef>
                  <a:spcPct val="0"/>
                </a:spcBef>
              </a:pPr>
              <a:t>4</a:t>
            </a:fld>
            <a:endParaRPr lang="en-US" altLang="zh-CN">
              <a:latin typeface="Arial" panose="020B0604020202020204" pitchFamily="34" charset="0"/>
            </a:endParaRPr>
          </a:p>
        </p:txBody>
      </p:sp>
      <p:sp>
        <p:nvSpPr>
          <p:cNvPr id="29699" name="Rectangle 7">
            <a:extLst>
              <a:ext uri="{FF2B5EF4-FFF2-40B4-BE49-F238E27FC236}">
                <a16:creationId xmlns:a16="http://schemas.microsoft.com/office/drawing/2014/main" id="{94905CDB-1E35-4888-9129-DCB84702506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AE201B0C-5EE6-4850-8644-54A6D706E13A}" type="slidenum">
              <a:rPr lang="en-US" altLang="zh-CN">
                <a:latin typeface="Arial" panose="020B0604020202020204" pitchFamily="34" charset="0"/>
              </a:rPr>
              <a:pPr algn="r" eaLnBrk="1" hangingPunct="1">
                <a:spcBef>
                  <a:spcPct val="0"/>
                </a:spcBef>
              </a:pPr>
              <a:t>4</a:t>
            </a:fld>
            <a:endParaRPr lang="en-US" altLang="zh-CN">
              <a:latin typeface="Arial" panose="020B0604020202020204" pitchFamily="34" charset="0"/>
            </a:endParaRPr>
          </a:p>
        </p:txBody>
      </p:sp>
      <p:sp>
        <p:nvSpPr>
          <p:cNvPr id="29700" name="Rectangle 2">
            <a:extLst>
              <a:ext uri="{FF2B5EF4-FFF2-40B4-BE49-F238E27FC236}">
                <a16:creationId xmlns:a16="http://schemas.microsoft.com/office/drawing/2014/main" id="{DBFE43B4-B439-4ED8-AA36-6CD49F939A71}"/>
              </a:ext>
            </a:extLst>
          </p:cNvPr>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3">
            <a:extLst>
              <a:ext uri="{FF2B5EF4-FFF2-40B4-BE49-F238E27FC236}">
                <a16:creationId xmlns:a16="http://schemas.microsoft.com/office/drawing/2014/main" id="{4DC7BD9D-D7AB-44D8-AC28-013FC5AE529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29702" name="页脚占位符 1">
            <a:extLst>
              <a:ext uri="{FF2B5EF4-FFF2-40B4-BE49-F238E27FC236}">
                <a16:creationId xmlns:a16="http://schemas.microsoft.com/office/drawing/2014/main" id="{3FE72844-81F7-4EA7-B206-B024C28D552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9703" name="页眉占位符 2">
            <a:extLst>
              <a:ext uri="{FF2B5EF4-FFF2-40B4-BE49-F238E27FC236}">
                <a16:creationId xmlns:a16="http://schemas.microsoft.com/office/drawing/2014/main" id="{BEBA4DA3-95E8-47BF-AE7D-B345C632814B}"/>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9B09E335-B540-4012-8FB1-1EA0CDAA86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a:extLst>
              <a:ext uri="{FF2B5EF4-FFF2-40B4-BE49-F238E27FC236}">
                <a16:creationId xmlns:a16="http://schemas.microsoft.com/office/drawing/2014/main" id="{F8761D93-19BB-4E16-9D08-4D2F66D16B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hlinkClick r:id="rId3"/>
              </a:rPr>
              <a:t>VLSI: Symposium on </a:t>
            </a:r>
            <a:r>
              <a:rPr lang="en-US" altLang="zh-CN" u="sng">
                <a:hlinkClick r:id="rId3"/>
              </a:rPr>
              <a:t>VLSI</a:t>
            </a:r>
            <a:r>
              <a:rPr lang="en-US" altLang="zh-CN">
                <a:hlinkClick r:id="rId3"/>
              </a:rPr>
              <a:t> Technology</a:t>
            </a:r>
            <a:endParaRPr lang="en-US" altLang="zh-CN"/>
          </a:p>
          <a:p>
            <a:pPr eaLnBrk="1" hangingPunct="1">
              <a:spcBef>
                <a:spcPct val="0"/>
              </a:spcBef>
            </a:pPr>
            <a:r>
              <a:rPr lang="en-US" altLang="zh-CN"/>
              <a:t>ISSCC:  International Solid-State Circuits Conference</a:t>
            </a:r>
          </a:p>
          <a:p>
            <a:endParaRPr lang="zh-CN" altLang="en-US"/>
          </a:p>
        </p:txBody>
      </p:sp>
      <p:sp>
        <p:nvSpPr>
          <p:cNvPr id="88068" name="灯片编号占位符 3">
            <a:extLst>
              <a:ext uri="{FF2B5EF4-FFF2-40B4-BE49-F238E27FC236}">
                <a16:creationId xmlns:a16="http://schemas.microsoft.com/office/drawing/2014/main" id="{C1168EE4-B16A-43CC-965D-8EF4404B58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D611797-D8F2-405E-91BF-90F77DF19D83}" type="slidenum">
              <a:rPr lang="zh-CN" altLang="en-US" smtClean="0"/>
              <a:pPr/>
              <a:t>63</a:t>
            </a:fld>
            <a:endParaRPr lang="en-US" altLang="zh-CN"/>
          </a:p>
        </p:txBody>
      </p:sp>
      <p:sp>
        <p:nvSpPr>
          <p:cNvPr id="88069" name="页脚占位符 1">
            <a:extLst>
              <a:ext uri="{FF2B5EF4-FFF2-40B4-BE49-F238E27FC236}">
                <a16:creationId xmlns:a16="http://schemas.microsoft.com/office/drawing/2014/main" id="{88CCD9F5-F93D-41FB-9CB5-6C7A4C88CCC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8070" name="页眉占位符 2">
            <a:extLst>
              <a:ext uri="{FF2B5EF4-FFF2-40B4-BE49-F238E27FC236}">
                <a16:creationId xmlns:a16="http://schemas.microsoft.com/office/drawing/2014/main" id="{C70F042D-384E-4B57-8F60-B252C276311C}"/>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6B798CE7-A56C-4156-8FEB-4C66ACCEC0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FAB3AEC-1F6A-40C0-9498-EDE71A004294}" type="slidenum">
              <a:rPr lang="en-US" altLang="zh-CN" smtClean="0"/>
              <a:pPr>
                <a:spcBef>
                  <a:spcPct val="0"/>
                </a:spcBef>
              </a:pPr>
              <a:t>67</a:t>
            </a:fld>
            <a:endParaRPr lang="en-US" altLang="zh-CN"/>
          </a:p>
        </p:txBody>
      </p:sp>
      <p:sp>
        <p:nvSpPr>
          <p:cNvPr id="86019" name="Rectangle 2">
            <a:extLst>
              <a:ext uri="{FF2B5EF4-FFF2-40B4-BE49-F238E27FC236}">
                <a16:creationId xmlns:a16="http://schemas.microsoft.com/office/drawing/2014/main" id="{2D4BFD04-97E5-4670-810B-7B10910BD038}"/>
              </a:ext>
            </a:extLst>
          </p:cNvPr>
          <p:cNvSpPr>
            <a:spLocks noGrp="1" noRot="1" noChangeAspect="1" noChangeArrowheads="1" noTextEdit="1"/>
          </p:cNvSpPr>
          <p:nvPr>
            <p:ph type="sldImg"/>
          </p:nvPr>
        </p:nvSpPr>
        <p:spPr>
          <a:solidFill>
            <a:srgbClr val="FFFFFF"/>
          </a:solidFill>
          <a:ln/>
        </p:spPr>
      </p:sp>
      <p:sp>
        <p:nvSpPr>
          <p:cNvPr id="86020" name="Rectangle 3">
            <a:extLst>
              <a:ext uri="{FF2B5EF4-FFF2-40B4-BE49-F238E27FC236}">
                <a16:creationId xmlns:a16="http://schemas.microsoft.com/office/drawing/2014/main" id="{06517DFE-0609-4F13-BB1D-E6857C763958}"/>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177652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F2051F5B-9BB2-4B68-955B-E44366273B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5B403B4-842D-43F8-A7A9-184BB517C91C}" type="slidenum">
              <a:rPr lang="en-US" altLang="zh-CN" smtClean="0"/>
              <a:pPr>
                <a:spcBef>
                  <a:spcPct val="0"/>
                </a:spcBef>
              </a:pPr>
              <a:t>70</a:t>
            </a:fld>
            <a:endParaRPr lang="en-US" altLang="zh-CN"/>
          </a:p>
        </p:txBody>
      </p:sp>
      <p:sp>
        <p:nvSpPr>
          <p:cNvPr id="99331" name="Rectangle 2">
            <a:extLst>
              <a:ext uri="{FF2B5EF4-FFF2-40B4-BE49-F238E27FC236}">
                <a16:creationId xmlns:a16="http://schemas.microsoft.com/office/drawing/2014/main" id="{13260953-AF07-485D-AF32-1EA6D243A47D}"/>
              </a:ext>
            </a:extLst>
          </p:cNvPr>
          <p:cNvSpPr>
            <a:spLocks noGrp="1" noRot="1" noChangeAspect="1" noChangeArrowheads="1" noTextEdit="1"/>
          </p:cNvSpPr>
          <p:nvPr>
            <p:ph type="sldImg"/>
          </p:nvPr>
        </p:nvSpPr>
        <p:spPr>
          <a:solidFill>
            <a:srgbClr val="FFFFFF"/>
          </a:solidFill>
          <a:ln/>
        </p:spPr>
      </p:sp>
      <p:sp>
        <p:nvSpPr>
          <p:cNvPr id="99332" name="Rectangle 3">
            <a:extLst>
              <a:ext uri="{FF2B5EF4-FFF2-40B4-BE49-F238E27FC236}">
                <a16:creationId xmlns:a16="http://schemas.microsoft.com/office/drawing/2014/main" id="{C7481BD7-6E58-4004-9E64-5571B5A1B175}"/>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1" i="0" kern="1200" dirty="0">
                <a:solidFill>
                  <a:schemeClr val="tx1"/>
                </a:solidFill>
                <a:effectLst/>
                <a:latin typeface="+mn-lt"/>
                <a:ea typeface="+mn-ea"/>
                <a:cs typeface="+mn-cs"/>
              </a:rPr>
              <a:t>高温半导体材料</a:t>
            </a:r>
          </a:p>
          <a:p>
            <a:pPr latinLnBrk="0"/>
            <a:r>
              <a:rPr lang="zh-CN" altLang="en-US" sz="1200" b="0" i="0" kern="1200" dirty="0">
                <a:solidFill>
                  <a:schemeClr val="tx1"/>
                </a:solidFill>
                <a:effectLst/>
                <a:latin typeface="+mn-lt"/>
                <a:ea typeface="+mn-ea"/>
                <a:cs typeface="+mn-cs"/>
              </a:rPr>
              <a:t>几种重要的高温半导体材料，如</a:t>
            </a:r>
            <a:r>
              <a:rPr lang="en-US" altLang="zh-CN" sz="1200" b="0" i="0" kern="1200" dirty="0">
                <a:solidFill>
                  <a:schemeClr val="tx1"/>
                </a:solidFill>
                <a:effectLst/>
                <a:latin typeface="+mn-lt"/>
                <a:ea typeface="+mn-ea"/>
                <a:cs typeface="+mn-cs"/>
              </a:rPr>
              <a:t>Ⅲ</a:t>
            </a:r>
            <a:r>
              <a:rPr lang="zh-CN" altLang="en-US" sz="1200" b="0" i="0" kern="1200" dirty="0">
                <a:solidFill>
                  <a:schemeClr val="tx1"/>
                </a:solidFill>
                <a:effectLst/>
                <a:latin typeface="+mn-lt"/>
                <a:ea typeface="+mn-ea"/>
                <a:cs typeface="+mn-cs"/>
              </a:rPr>
              <a:t>族氮化物，它主要有</a:t>
            </a:r>
            <a:r>
              <a:rPr lang="en-US" altLang="zh-CN" sz="1200" b="0" i="0" kern="1200" dirty="0" err="1">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AlGaN</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InGaN</a:t>
            </a:r>
            <a:r>
              <a:rPr lang="zh-CN" altLang="en-US" sz="1200" b="0" i="0" kern="1200" dirty="0">
                <a:solidFill>
                  <a:schemeClr val="tx1"/>
                </a:solidFill>
                <a:effectLst/>
                <a:latin typeface="+mn-lt"/>
                <a:ea typeface="+mn-ea"/>
                <a:cs typeface="+mn-cs"/>
              </a:rPr>
              <a:t>等，它不仅仅是一个高温微电子材料，也是很好的光电子材料。比如现在发蓝光、绿光的半导体发光二极管和激光器</a:t>
            </a:r>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碳化硅，立方氮化硼和金刚石，也是很好的高温半导体材料。   应用在一些恶劣的环境，像在高温、航空、航天、石油钻探等方面。现在的电视，广播发射台仍然用的是一人高的电子管，它的寿命短、笨重且耗电多。将来，若用碳化硅和氮化镓材料制成的数字电视用发射模块的话，有可能使体积大大减少，寿命增加</a:t>
            </a:r>
            <a:endParaRPr lang="en-US" altLang="zh-CN" sz="1200" b="0" i="0" kern="1200" dirty="0">
              <a:solidFill>
                <a:schemeClr val="tx1"/>
              </a:solidFill>
              <a:effectLst/>
              <a:latin typeface="+mn-lt"/>
              <a:ea typeface="+mn-ea"/>
              <a:cs typeface="+mn-cs"/>
            </a:endParaRPr>
          </a:p>
          <a:p>
            <a:pPr marL="365760" indent="-365760">
              <a:spcBef>
                <a:spcPts val="600"/>
              </a:spcBef>
              <a:buFont typeface="Wingdings" panose="05000000000000000000" pitchFamily="2" charset="2"/>
              <a:buChar char="u"/>
            </a:pPr>
            <a:r>
              <a:rPr lang="en-US" altLang="zh-CN" sz="1200" b="1" kern="100" dirty="0">
                <a:solidFill>
                  <a:schemeClr val="dk1"/>
                </a:solidFill>
                <a:latin typeface="Arial" panose="020B0604020202020204" pitchFamily="34" charset="0"/>
                <a:cs typeface="Arial" panose="020B0604020202020204" pitchFamily="34" charset="0"/>
              </a:rPr>
              <a:t>Reduce device size, easier for integration;    Increase the operating frequency of the electronic system;</a:t>
            </a:r>
          </a:p>
          <a:p>
            <a:pPr marL="365760" indent="-365760">
              <a:spcBef>
                <a:spcPts val="600"/>
              </a:spcBef>
              <a:buFont typeface="Wingdings" panose="05000000000000000000" pitchFamily="2" charset="2"/>
              <a:buChar char="u"/>
            </a:pPr>
            <a:r>
              <a:rPr lang="en-US" altLang="zh-CN" sz="1200" b="1" kern="100" dirty="0">
                <a:solidFill>
                  <a:schemeClr val="dk1"/>
                </a:solidFill>
                <a:latin typeface="Arial" panose="020B0604020202020204" pitchFamily="34" charset="0"/>
                <a:cs typeface="Arial" panose="020B0604020202020204" pitchFamily="34" charset="0"/>
              </a:rPr>
              <a:t>Withstand/provide higher voltage, current, and output power;    Save production costs.</a:t>
            </a: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8051F66-F8E4-4645-92AE-CA038C101BDD}" type="slidenum">
              <a:rPr lang="zh-CN" altLang="en-US" smtClean="0"/>
              <a:t>72</a:t>
            </a:fld>
            <a:endParaRPr lang="zh-CN" altLang="en-US"/>
          </a:p>
        </p:txBody>
      </p:sp>
    </p:spTree>
    <p:extLst>
      <p:ext uri="{BB962C8B-B14F-4D97-AF65-F5344CB8AC3E}">
        <p14:creationId xmlns:p14="http://schemas.microsoft.com/office/powerpoint/2010/main" val="4022541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48051F66-F8E4-4645-92AE-CA038C101BDD}" type="slidenum">
              <a:rPr lang="zh-CN" altLang="en-US" smtClean="0"/>
              <a:t>73</a:t>
            </a:fld>
            <a:endParaRPr lang="zh-CN" altLang="en-US"/>
          </a:p>
        </p:txBody>
      </p:sp>
    </p:spTree>
    <p:extLst>
      <p:ext uri="{BB962C8B-B14F-4D97-AF65-F5344CB8AC3E}">
        <p14:creationId xmlns:p14="http://schemas.microsoft.com/office/powerpoint/2010/main" val="1485993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17DD173F-D382-4B37-AC16-AA951F3471D9}"/>
              </a:ext>
            </a:extLst>
          </p:cNvPr>
          <p:cNvSpPr>
            <a:spLocks noGrp="1" noRot="1" noChangeAspect="1" noChangeArrowheads="1" noTextEdit="1"/>
          </p:cNvSpPr>
          <p:nvPr>
            <p:ph type="sldImg"/>
          </p:nvPr>
        </p:nvSpPr>
        <p:spPr>
          <a:ln/>
        </p:spPr>
      </p:sp>
      <p:sp>
        <p:nvSpPr>
          <p:cNvPr id="3" name="备注占位符 2">
            <a:extLst>
              <a:ext uri="{FF2B5EF4-FFF2-40B4-BE49-F238E27FC236}">
                <a16:creationId xmlns:a16="http://schemas.microsoft.com/office/drawing/2014/main" id="{183A44C3-54B2-405A-BC09-729C42483B05}"/>
              </a:ext>
            </a:extLst>
          </p:cNvPr>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  </a:t>
            </a:r>
          </a:p>
          <a:p>
            <a:r>
              <a:rPr kumimoji="1" lang="zh-CN" altLang="en-US" sz="1200" b="0" i="0" kern="1200" dirty="0">
                <a:solidFill>
                  <a:schemeClr val="tx1"/>
                </a:solidFill>
                <a:effectLst/>
                <a:latin typeface="Times New Roman" pitchFamily="18" charset="0"/>
                <a:ea typeface="宋体" pitchFamily="2" charset="-122"/>
                <a:cs typeface="+mn-cs"/>
              </a:rPr>
              <a:t>代表电势（单位为</a:t>
            </a:r>
            <a:r>
              <a:rPr kumimoji="1" lang="zh-CN" altLang="en-US" sz="1200" b="0" i="0" u="none" strike="noStrike" kern="1200" dirty="0">
                <a:solidFill>
                  <a:schemeClr val="tx1"/>
                </a:solidFill>
                <a:effectLst/>
                <a:latin typeface="Times New Roman" pitchFamily="18" charset="0"/>
                <a:ea typeface="宋体" pitchFamily="2" charset="-122"/>
                <a:cs typeface="+mn-cs"/>
                <a:hlinkClick r:id="rId3"/>
              </a:rPr>
              <a:t>伏特</a:t>
            </a:r>
            <a:r>
              <a:rPr kumimoji="1" lang="zh-CN" altLang="en-US" sz="1200" b="0" i="0" kern="1200" dirty="0">
                <a:solidFill>
                  <a:schemeClr val="tx1"/>
                </a:solidFill>
                <a:effectLst/>
                <a:latin typeface="Times New Roman" pitchFamily="18" charset="0"/>
                <a:ea typeface="宋体" pitchFamily="2" charset="-122"/>
                <a:cs typeface="+mn-cs"/>
              </a:rPr>
              <a:t>），  </a:t>
            </a:r>
          </a:p>
          <a:p>
            <a:r>
              <a:rPr kumimoji="1" lang="zh-CN" altLang="en-US" sz="1200" b="0" i="0" kern="1200" dirty="0">
                <a:solidFill>
                  <a:schemeClr val="tx1"/>
                </a:solidFill>
                <a:effectLst/>
                <a:latin typeface="Times New Roman" pitchFamily="18" charset="0"/>
                <a:ea typeface="宋体" pitchFamily="2" charset="-122"/>
                <a:cs typeface="+mn-cs"/>
              </a:rPr>
              <a:t>是电荷体密度（单位为</a:t>
            </a:r>
            <a:r>
              <a:rPr kumimoji="1" lang="zh-CN" altLang="en-US" sz="1200" b="0" i="0" u="none" strike="noStrike" kern="1200" dirty="0">
                <a:solidFill>
                  <a:schemeClr val="tx1"/>
                </a:solidFill>
                <a:effectLst/>
                <a:latin typeface="Times New Roman" pitchFamily="18" charset="0"/>
                <a:ea typeface="宋体" pitchFamily="2" charset="-122"/>
                <a:cs typeface="+mn-cs"/>
                <a:hlinkClick r:id="rId4"/>
              </a:rPr>
              <a:t>库仑</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立方米）  </a:t>
            </a:r>
          </a:p>
          <a:p>
            <a:r>
              <a:rPr kumimoji="1" lang="zh-CN" altLang="en-US" sz="1200" b="0" i="0" kern="1200" dirty="0">
                <a:solidFill>
                  <a:schemeClr val="tx1"/>
                </a:solidFill>
                <a:effectLst/>
                <a:latin typeface="Times New Roman" pitchFamily="18" charset="0"/>
                <a:ea typeface="宋体" pitchFamily="2" charset="-122"/>
                <a:cs typeface="+mn-cs"/>
              </a:rPr>
              <a:t>是</a:t>
            </a:r>
            <a:r>
              <a:rPr kumimoji="1" lang="zh-CN" altLang="en-US" sz="1200" b="0" i="0" u="none" strike="noStrike" kern="1200" dirty="0">
                <a:solidFill>
                  <a:schemeClr val="tx1"/>
                </a:solidFill>
                <a:effectLst/>
                <a:latin typeface="Times New Roman" pitchFamily="18" charset="0"/>
                <a:ea typeface="宋体" pitchFamily="2" charset="-122"/>
                <a:cs typeface="+mn-cs"/>
                <a:hlinkClick r:id="rId5"/>
              </a:rPr>
              <a:t>真空电容率</a:t>
            </a:r>
            <a:r>
              <a:rPr kumimoji="1" lang="zh-CN" altLang="en-US" sz="1200" b="0" i="0" kern="1200" dirty="0">
                <a:solidFill>
                  <a:schemeClr val="tx1"/>
                </a:solidFill>
                <a:effectLst/>
                <a:latin typeface="Times New Roman" pitchFamily="18" charset="0"/>
                <a:ea typeface="宋体" pitchFamily="2" charset="-122"/>
                <a:cs typeface="+mn-cs"/>
              </a:rPr>
              <a:t>（单位为</a:t>
            </a:r>
            <a:r>
              <a:rPr kumimoji="1" lang="zh-CN" altLang="en-US" sz="1200" b="0" i="0" u="none" strike="noStrike" kern="1200" dirty="0">
                <a:solidFill>
                  <a:schemeClr val="tx1"/>
                </a:solidFill>
                <a:effectLst/>
                <a:latin typeface="Times New Roman" pitchFamily="18" charset="0"/>
                <a:ea typeface="宋体" pitchFamily="2" charset="-122"/>
                <a:cs typeface="+mn-cs"/>
                <a:hlinkClick r:id="rId6"/>
              </a:rPr>
              <a:t>法拉</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米）</a:t>
            </a:r>
            <a:r>
              <a:rPr kumimoji="1" lang="en-US" altLang="zh-CN" sz="1200" b="0" i="0" kern="1200" dirty="0">
                <a:solidFill>
                  <a:schemeClr val="tx1"/>
                </a:solidFill>
                <a:effectLst/>
                <a:latin typeface="Times New Roman" pitchFamily="18" charset="0"/>
                <a:ea typeface="宋体" pitchFamily="2" charset="-122"/>
                <a:cs typeface="+mn-cs"/>
              </a:rPr>
              <a:t>.</a:t>
            </a:r>
          </a:p>
          <a:p>
            <a:r>
              <a:rPr lang="zh-CN" altLang="en-US" sz="1200" b="1" dirty="0">
                <a:latin typeface="微软雅黑" panose="020B0503020204020204" pitchFamily="34" charset="-122"/>
                <a:ea typeface="微软雅黑" panose="020B0503020204020204" pitchFamily="34" charset="-122"/>
              </a:rPr>
              <a:t>探索新的器件结构</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场板、沟槽</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，调控电场分布，改良器件性能，解决寄生效应</a:t>
            </a:r>
            <a:endParaRPr lang="en-US" altLang="zh-CN" sz="1200" b="1" dirty="0">
              <a:latin typeface="微软雅黑" panose="020B0503020204020204" pitchFamily="34" charset="-122"/>
              <a:ea typeface="微软雅黑" panose="020B0503020204020204" pitchFamily="34" charset="-122"/>
            </a:endParaRPr>
          </a:p>
          <a:p>
            <a:pPr>
              <a:defRPr/>
            </a:pPr>
            <a:endParaRPr lang="en-US" altLang="zh-CN" b="1" dirty="0">
              <a:latin typeface="+mn-lt"/>
              <a:ea typeface="+mn-ea"/>
            </a:endParaRPr>
          </a:p>
          <a:p>
            <a:pPr>
              <a:defRPr/>
            </a:pPr>
            <a:r>
              <a:rPr lang="en-US" altLang="zh-CN" b="1" dirty="0">
                <a:latin typeface="+mn-lt"/>
                <a:ea typeface="+mn-ea"/>
              </a:rPr>
              <a:t>10.37  6.62</a:t>
            </a:r>
          </a:p>
        </p:txBody>
      </p:sp>
      <p:sp>
        <p:nvSpPr>
          <p:cNvPr id="76804" name="灯片编号占位符 3">
            <a:extLst>
              <a:ext uri="{FF2B5EF4-FFF2-40B4-BE49-F238E27FC236}">
                <a16:creationId xmlns:a16="http://schemas.microsoft.com/office/drawing/2014/main" id="{1A04259E-4D90-4F61-9C88-CBCD6E18A9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DABA088-7083-4B5A-88BE-046D64C27FDC}" type="slidenum">
              <a:rPr lang="zh-CN" altLang="en-US" sz="1200" smtClean="0"/>
              <a:pPr/>
              <a:t>78</a:t>
            </a:fld>
            <a:endParaRPr lang="zh-CN"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33D6546-A577-4210-B994-C9FD69859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0055330-96BE-429E-B68E-D28043A6D4F5}" type="slidenum">
              <a:rPr lang="en-US" altLang="zh-CN" smtClean="0"/>
              <a:pPr>
                <a:spcBef>
                  <a:spcPct val="0"/>
                </a:spcBef>
              </a:pPr>
              <a:t>80</a:t>
            </a:fld>
            <a:endParaRPr lang="en-US" altLang="zh-CN"/>
          </a:p>
        </p:txBody>
      </p:sp>
      <p:sp>
        <p:nvSpPr>
          <p:cNvPr id="91139" name="Rectangle 2">
            <a:extLst>
              <a:ext uri="{FF2B5EF4-FFF2-40B4-BE49-F238E27FC236}">
                <a16:creationId xmlns:a16="http://schemas.microsoft.com/office/drawing/2014/main" id="{38CDC0BF-14A5-452E-A787-0A759BE96CA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E4EBF671-9D5E-44FA-B1F0-E09C089E63B2}"/>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闪存</a:t>
            </a:r>
            <a:r>
              <a:rPr lang="en-US" altLang="zh-CN"/>
              <a:t>1967</a:t>
            </a:r>
            <a:r>
              <a:rPr lang="zh-CN" altLang="en-US"/>
              <a:t>，</a:t>
            </a:r>
            <a:r>
              <a:rPr lang="en-US" altLang="zh-CN"/>
              <a:t>NAND flash in 1989</a:t>
            </a:r>
            <a:endParaRPr lang="zh-CN" altLang="en-US"/>
          </a:p>
          <a:p>
            <a:endParaRPr lang="zh-CN" altLang="en-US"/>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hangingPunct="1">
              <a:spcBef>
                <a:spcPct val="0"/>
              </a:spcBef>
            </a:pPr>
            <a:fld id="{3A4C3B57-8D00-4D16-9396-0A2E9CC4346C}" type="slidenum">
              <a:rPr lang="zh-CN" altLang="en-US" smtClean="0">
                <a:latin typeface="Arial" pitchFamily="34" charset="0"/>
              </a:rPr>
              <a:pPr eaLnBrk="1" hangingPunct="1">
                <a:spcBef>
                  <a:spcPct val="0"/>
                </a:spcBef>
              </a:pPr>
              <a:t>82</a:t>
            </a:fld>
            <a:endParaRPr lang="zh-CN" altLang="en-US">
              <a:latin typeface="Arial" pitchFamily="34" charset="0"/>
            </a:endParaRPr>
          </a:p>
        </p:txBody>
      </p:sp>
    </p:spTree>
    <p:extLst>
      <p:ext uri="{BB962C8B-B14F-4D97-AF65-F5344CB8AC3E}">
        <p14:creationId xmlns:p14="http://schemas.microsoft.com/office/powerpoint/2010/main" val="1638258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晶体结构和晶体缺陷等材料的性质，将会决定薛定谔方程中表示系统能量的哈密顿量，最终得到符合此材料体系的具体的薛定谔方程，解出此方程，将会得到半导体的能带形貌信息。配图：硅的晶体结构和硅的能带结构；想表达的思想为，如何利用物理基础从最原始的晶体结构开始，推到得到半导体的性质，最终根据半导体性质分析对相应的器件性能的影响。</a:t>
            </a:r>
            <a:endParaRPr lang="en-US" altLang="zh-CN" dirty="0"/>
          </a:p>
          <a:p>
            <a:r>
              <a:rPr lang="zh-CN" altLang="en-US" dirty="0"/>
              <a:t>从半导体的能带形貌可以得到缺陷能级的位置，若存在深缺陷能级，则此能级会作为载流子的复合中心存在，从而会大大降低载流子的寿命，从而可以提高</a:t>
            </a:r>
            <a:r>
              <a:rPr lang="en-US" altLang="zh-CN" dirty="0"/>
              <a:t>PN</a:t>
            </a:r>
            <a:r>
              <a:rPr lang="zh-CN" altLang="en-US" dirty="0"/>
              <a:t>结的开关速度，同时也会影响</a:t>
            </a:r>
            <a:r>
              <a:rPr lang="en-US" altLang="zh-CN" dirty="0"/>
              <a:t>PN</a:t>
            </a:r>
            <a:r>
              <a:rPr lang="zh-CN" altLang="en-US" dirty="0"/>
              <a:t>结器件的频率特性</a:t>
            </a:r>
            <a:endParaRPr lang="en-US" altLang="zh-CN" dirty="0"/>
          </a:p>
          <a:p>
            <a:r>
              <a:rPr lang="zh-CN" altLang="en-US" dirty="0"/>
              <a:t>从半导体的能带形貌可以得到导带或者价带形貌，若导带（</a:t>
            </a:r>
            <a:r>
              <a:rPr lang="en-US" altLang="zh-CN" dirty="0"/>
              <a:t>n</a:t>
            </a:r>
            <a:r>
              <a:rPr lang="zh-CN" altLang="en-US" dirty="0"/>
              <a:t>型半导体）或者价带（</a:t>
            </a:r>
            <a:r>
              <a:rPr lang="en-US" altLang="zh-CN" dirty="0"/>
              <a:t>p</a:t>
            </a:r>
            <a:r>
              <a:rPr lang="zh-CN" altLang="en-US" dirty="0"/>
              <a:t>型半导体）形貌起伏大，则相对应的电子或者空穴的迁移率就大，迁移率的大小影响</a:t>
            </a:r>
            <a:r>
              <a:rPr lang="en-US" altLang="zh-CN" dirty="0"/>
              <a:t>PN</a:t>
            </a:r>
            <a:r>
              <a:rPr lang="zh-CN" altLang="en-US" dirty="0"/>
              <a:t>结器件漂移电流的大小，同时也影响</a:t>
            </a:r>
            <a:r>
              <a:rPr lang="en-US" altLang="zh-CN" dirty="0"/>
              <a:t>MOSFET</a:t>
            </a:r>
            <a:r>
              <a:rPr lang="zh-CN" altLang="en-US" dirty="0"/>
              <a:t>器件的开关速度，因为迁移率越大，</a:t>
            </a:r>
            <a:r>
              <a:rPr lang="en-US" altLang="zh-CN" dirty="0"/>
              <a:t>MOS</a:t>
            </a:r>
            <a:r>
              <a:rPr lang="zh-CN" altLang="en-US" dirty="0"/>
              <a:t>电容的充放电速度就会越快</a:t>
            </a:r>
            <a:endParaRPr lang="en-US" altLang="zh-CN" dirty="0"/>
          </a:p>
          <a:p>
            <a:r>
              <a:rPr lang="zh-CN" altLang="en-US" dirty="0"/>
              <a:t>从半导体的能带形貌可以得到禁带宽度，禁带宽度决定半导体材料的击穿场强，从而可以确定半导体器件所能正常工作的范围</a:t>
            </a:r>
            <a:endParaRPr lang="en-US" altLang="zh-CN" dirty="0"/>
          </a:p>
          <a:p>
            <a:r>
              <a:rPr lang="zh-CN" altLang="en-US" dirty="0"/>
              <a:t>从半导体的能带形貌可以确定材料为直接带隙半导体或是间接带隙半导体，由于间接带隙半导体在电光转化的过程中需要声子辅助才能实现电子从导带向价带的跃迁，才能发出光，而直接带隙半导体可以直接发生跃迁发光，所以间接带隙半导体的电光转换效率远远低于直接带隙半导体</a:t>
            </a:r>
          </a:p>
        </p:txBody>
      </p:sp>
      <p:sp>
        <p:nvSpPr>
          <p:cNvPr id="4" name="灯片编号占位符 3"/>
          <p:cNvSpPr>
            <a:spLocks noGrp="1"/>
          </p:cNvSpPr>
          <p:nvPr>
            <p:ph type="sldNum" sz="quarter" idx="10"/>
          </p:nvPr>
        </p:nvSpPr>
        <p:spPr/>
        <p:txBody>
          <a:bodyPr/>
          <a:lstStyle/>
          <a:p>
            <a:fld id="{5D265887-EBE2-45DD-AA0B-C0BE183B802F}" type="slidenum">
              <a:rPr lang="zh-CN" altLang="en-US" smtClean="0"/>
              <a:t>87</a:t>
            </a:fld>
            <a:endParaRPr lang="zh-CN" altLang="en-US"/>
          </a:p>
        </p:txBody>
      </p:sp>
    </p:spTree>
    <p:extLst>
      <p:ext uri="{BB962C8B-B14F-4D97-AF65-F5344CB8AC3E}">
        <p14:creationId xmlns:p14="http://schemas.microsoft.com/office/powerpoint/2010/main" val="1286427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利用统计力学的知识费米狄拉克分布率及</a:t>
            </a:r>
            <a:r>
              <a:rPr lang="zh-CN" altLang="en-US" sz="1200" dirty="0">
                <a:solidFill>
                  <a:schemeClr val="bg1"/>
                </a:solidFill>
                <a:latin typeface="黑体" panose="02010609060101010101" pitchFamily="49" charset="-122"/>
                <a:ea typeface="黑体" panose="02010609060101010101" pitchFamily="49" charset="-122"/>
              </a:rPr>
              <a:t>固体物理中能带态密度的结果</a:t>
            </a:r>
            <a:r>
              <a:rPr lang="zh-CN" altLang="en-US" sz="1200" dirty="0">
                <a:solidFill>
                  <a:schemeClr val="tx1"/>
                </a:solidFill>
                <a:latin typeface="+mn-lt"/>
                <a:ea typeface="+mn-ea"/>
              </a:rPr>
              <a:t>，可以推导得到半导体器件中载流子浓度的分布，从而可以进一步推导出理想</a:t>
            </a:r>
            <a:r>
              <a:rPr lang="en-US" altLang="zh-CN" sz="1200" dirty="0">
                <a:solidFill>
                  <a:schemeClr val="tx1"/>
                </a:solidFill>
                <a:latin typeface="+mn-lt"/>
                <a:ea typeface="+mn-ea"/>
              </a:rPr>
              <a:t>PN</a:t>
            </a:r>
            <a:r>
              <a:rPr lang="zh-CN" altLang="en-US" sz="1200" dirty="0">
                <a:solidFill>
                  <a:schemeClr val="tx1"/>
                </a:solidFill>
                <a:latin typeface="+mn-lt"/>
                <a:ea typeface="+mn-ea"/>
              </a:rPr>
              <a:t>结正向扩散电流方程肖克莱方程</a:t>
            </a:r>
            <a:endParaRPr lang="en-US" altLang="zh-CN" sz="1200" dirty="0">
              <a:solidFill>
                <a:schemeClr val="tx1"/>
              </a:solidFill>
              <a:latin typeface="+mn-lt"/>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利用统计力学的知识费米狄拉克分布率及</a:t>
            </a:r>
            <a:r>
              <a:rPr lang="zh-CN" altLang="en-US" sz="1200" dirty="0">
                <a:solidFill>
                  <a:schemeClr val="bg1"/>
                </a:solidFill>
                <a:latin typeface="黑体" panose="02010609060101010101" pitchFamily="49" charset="-122"/>
                <a:ea typeface="黑体" panose="02010609060101010101" pitchFamily="49" charset="-122"/>
              </a:rPr>
              <a:t>固体物理中能带态密度的结果</a:t>
            </a:r>
            <a:r>
              <a:rPr lang="zh-CN" altLang="en-US" sz="1200" dirty="0">
                <a:solidFill>
                  <a:schemeClr val="tx1"/>
                </a:solidFill>
                <a:latin typeface="+mn-lt"/>
                <a:ea typeface="+mn-ea"/>
              </a:rPr>
              <a:t>，可以推导得到半导体器件中载流子能量的分布，从而可以进一步推导出肖特基二极管正向热电子发射电流</a:t>
            </a:r>
            <a:endParaRPr lang="zh-CN" altLang="en-US" sz="1200" dirty="0">
              <a:solidFill>
                <a:schemeClr val="bg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5D265887-EBE2-45DD-AA0B-C0BE183B802F}" type="slidenum">
              <a:rPr lang="zh-CN" altLang="en-US" smtClean="0"/>
              <a:t>88</a:t>
            </a:fld>
            <a:endParaRPr lang="zh-CN" altLang="en-US"/>
          </a:p>
        </p:txBody>
      </p:sp>
    </p:spTree>
    <p:extLst>
      <p:ext uri="{BB962C8B-B14F-4D97-AF65-F5344CB8AC3E}">
        <p14:creationId xmlns:p14="http://schemas.microsoft.com/office/powerpoint/2010/main" val="1465658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D8A9C496-9E84-4825-9763-C3CAF75D1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22C081B-180C-4AD7-94E1-D6127F648291}" type="slidenum">
              <a:rPr lang="en-US" altLang="zh-CN" smtClean="0"/>
              <a:pPr>
                <a:spcBef>
                  <a:spcPct val="0"/>
                </a:spcBef>
              </a:pPr>
              <a:t>6</a:t>
            </a:fld>
            <a:endParaRPr lang="en-US" altLang="zh-CN"/>
          </a:p>
        </p:txBody>
      </p:sp>
      <p:sp>
        <p:nvSpPr>
          <p:cNvPr id="44035" name="Rectangle 2">
            <a:extLst>
              <a:ext uri="{FF2B5EF4-FFF2-40B4-BE49-F238E27FC236}">
                <a16:creationId xmlns:a16="http://schemas.microsoft.com/office/drawing/2014/main" id="{7D748119-969B-41D2-852F-4916B88EC42C}"/>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D3A73ED4-1548-4892-A951-8AEF622F7A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量子隧穿现象，可以用于一些特殊原理器件的设计，包括稳压二极管（齐纳二极管），</a:t>
            </a:r>
            <a:r>
              <a:rPr lang="en-US" altLang="zh-CN" dirty="0"/>
              <a:t>MIS</a:t>
            </a:r>
            <a:r>
              <a:rPr lang="zh-CN" altLang="en-US" dirty="0"/>
              <a:t>隧穿二极管，共振隧穿二极管等均是利用了量子隧穿的原理设计的器件，有各自特殊的性能，可用于一些特定的场景</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量子隧穿现象可以确定出隧穿电流的大小，二极管的反向漏电流便是一种隧穿电流，另外对于低温下高掺杂的肖特基二极管的正向电流也是以隧穿电流为主。</a:t>
            </a:r>
          </a:p>
        </p:txBody>
      </p:sp>
      <p:sp>
        <p:nvSpPr>
          <p:cNvPr id="4" name="灯片编号占位符 3"/>
          <p:cNvSpPr>
            <a:spLocks noGrp="1"/>
          </p:cNvSpPr>
          <p:nvPr>
            <p:ph type="sldNum" sz="quarter" idx="10"/>
          </p:nvPr>
        </p:nvSpPr>
        <p:spPr/>
        <p:txBody>
          <a:bodyPr/>
          <a:lstStyle/>
          <a:p>
            <a:fld id="{5D265887-EBE2-45DD-AA0B-C0BE183B802F}" type="slidenum">
              <a:rPr lang="zh-CN" altLang="en-US" smtClean="0"/>
              <a:t>89</a:t>
            </a:fld>
            <a:endParaRPr lang="zh-CN" altLang="en-US"/>
          </a:p>
        </p:txBody>
      </p:sp>
    </p:spTree>
    <p:extLst>
      <p:ext uri="{BB962C8B-B14F-4D97-AF65-F5344CB8AC3E}">
        <p14:creationId xmlns:p14="http://schemas.microsoft.com/office/powerpoint/2010/main" val="2422451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C25BF56D-9A65-4368-890B-ADA9329DED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FCDFF00-E63E-4AAF-9B7F-C729F6D58F02}" type="slidenum">
              <a:rPr lang="en-US" altLang="zh-CN" smtClean="0"/>
              <a:pPr>
                <a:spcBef>
                  <a:spcPct val="0"/>
                </a:spcBef>
              </a:pPr>
              <a:t>91</a:t>
            </a:fld>
            <a:endParaRPr lang="en-US" altLang="zh-CN"/>
          </a:p>
        </p:txBody>
      </p:sp>
      <p:sp>
        <p:nvSpPr>
          <p:cNvPr id="104451" name="Rectangle 2">
            <a:extLst>
              <a:ext uri="{FF2B5EF4-FFF2-40B4-BE49-F238E27FC236}">
                <a16:creationId xmlns:a16="http://schemas.microsoft.com/office/drawing/2014/main" id="{ADB79E95-BC16-4379-93BF-B2C39AA81E10}"/>
              </a:ext>
            </a:extLst>
          </p:cNvPr>
          <p:cNvSpPr>
            <a:spLocks noGrp="1" noRot="1" noChangeAspect="1" noChangeArrowheads="1" noTextEdit="1"/>
          </p:cNvSpPr>
          <p:nvPr>
            <p:ph type="sldImg"/>
          </p:nvPr>
        </p:nvSpPr>
        <p:spPr>
          <a:solidFill>
            <a:srgbClr val="FFFFFF"/>
          </a:solidFill>
          <a:ln/>
        </p:spPr>
      </p:sp>
      <p:sp>
        <p:nvSpPr>
          <p:cNvPr id="104452" name="Rectangle 3">
            <a:extLst>
              <a:ext uri="{FF2B5EF4-FFF2-40B4-BE49-F238E27FC236}">
                <a16:creationId xmlns:a16="http://schemas.microsoft.com/office/drawing/2014/main" id="{A3110540-5986-4E85-9324-1E84B2C05D36}"/>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AB429B99-4B0D-4E1E-9050-9D935CBC7C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061D8C9-A728-451E-958B-FC71500214DB}" type="slidenum">
              <a:rPr lang="en-US" altLang="zh-CN" smtClean="0"/>
              <a:pPr>
                <a:spcBef>
                  <a:spcPct val="0"/>
                </a:spcBef>
              </a:pPr>
              <a:t>92</a:t>
            </a:fld>
            <a:endParaRPr lang="en-US" altLang="zh-CN"/>
          </a:p>
        </p:txBody>
      </p:sp>
      <p:sp>
        <p:nvSpPr>
          <p:cNvPr id="106499" name="Rectangle 2">
            <a:extLst>
              <a:ext uri="{FF2B5EF4-FFF2-40B4-BE49-F238E27FC236}">
                <a16:creationId xmlns:a16="http://schemas.microsoft.com/office/drawing/2014/main" id="{82EC080B-1DB1-4972-A945-1EFA45165328}"/>
              </a:ext>
            </a:extLst>
          </p:cNvPr>
          <p:cNvSpPr>
            <a:spLocks noGrp="1" noRot="1" noChangeAspect="1" noChangeArrowheads="1" noTextEdit="1"/>
          </p:cNvSpPr>
          <p:nvPr>
            <p:ph type="sldImg"/>
          </p:nvPr>
        </p:nvSpPr>
        <p:spPr>
          <a:solidFill>
            <a:srgbClr val="FFFFFF"/>
          </a:solidFill>
          <a:ln/>
        </p:spPr>
      </p:sp>
      <p:sp>
        <p:nvSpPr>
          <p:cNvPr id="106500" name="Rectangle 3">
            <a:extLst>
              <a:ext uri="{FF2B5EF4-FFF2-40B4-BE49-F238E27FC236}">
                <a16:creationId xmlns:a16="http://schemas.microsoft.com/office/drawing/2014/main" id="{034FB856-2101-4AF6-946C-75FB54C9AECE}"/>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514129CA-C914-4F10-A3C5-9526A90A25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6B3BB56-494C-48C5-9782-D3E2A7AF57DF}" type="slidenum">
              <a:rPr lang="en-US" altLang="zh-CN" smtClean="0"/>
              <a:pPr>
                <a:spcBef>
                  <a:spcPct val="0"/>
                </a:spcBef>
              </a:pPr>
              <a:t>93</a:t>
            </a:fld>
            <a:endParaRPr lang="en-US" altLang="zh-CN"/>
          </a:p>
        </p:txBody>
      </p:sp>
      <p:sp>
        <p:nvSpPr>
          <p:cNvPr id="108547" name="Rectangle 2">
            <a:extLst>
              <a:ext uri="{FF2B5EF4-FFF2-40B4-BE49-F238E27FC236}">
                <a16:creationId xmlns:a16="http://schemas.microsoft.com/office/drawing/2014/main" id="{1078CAD8-6B55-4CB1-B43F-1D8CC30D40BD}"/>
              </a:ext>
            </a:extLst>
          </p:cNvPr>
          <p:cNvSpPr>
            <a:spLocks noGrp="1" noRot="1" noChangeAspect="1" noChangeArrowheads="1" noTextEdit="1"/>
          </p:cNvSpPr>
          <p:nvPr>
            <p:ph type="sldImg"/>
          </p:nvPr>
        </p:nvSpPr>
        <p:spPr>
          <a:solidFill>
            <a:srgbClr val="FFFFFF"/>
          </a:solidFill>
          <a:ln/>
        </p:spPr>
      </p:sp>
      <p:sp>
        <p:nvSpPr>
          <p:cNvPr id="108548" name="Rectangle 3">
            <a:extLst>
              <a:ext uri="{FF2B5EF4-FFF2-40B4-BE49-F238E27FC236}">
                <a16:creationId xmlns:a16="http://schemas.microsoft.com/office/drawing/2014/main" id="{08B45F19-B7E9-45E1-A7AE-D720ED232223}"/>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9AD56042-AFC9-416F-AA60-2ED31D58A3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4754D78-9335-4F0F-8BEE-9BB7D84B4304}" type="slidenum">
              <a:rPr lang="en-US" altLang="zh-CN"/>
              <a:pPr>
                <a:spcBef>
                  <a:spcPct val="0"/>
                </a:spcBef>
              </a:pPr>
              <a:t>95</a:t>
            </a:fld>
            <a:endParaRPr lang="en-US" altLang="zh-CN"/>
          </a:p>
        </p:txBody>
      </p:sp>
      <p:sp>
        <p:nvSpPr>
          <p:cNvPr id="19459" name="Rectangle 2">
            <a:extLst>
              <a:ext uri="{FF2B5EF4-FFF2-40B4-BE49-F238E27FC236}">
                <a16:creationId xmlns:a16="http://schemas.microsoft.com/office/drawing/2014/main" id="{B884C29B-EA63-46AF-A0BB-120D3E36C9F1}"/>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3E6B7284-4362-4FC2-A114-1F56A146FD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92E42A0A-2999-4C37-93C1-2094F98399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FD8A140B-A9E5-4BC1-9A94-ED2A69994C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Cambria" panose="02040503050406030204" pitchFamily="18" charset="0"/>
                <a:ea typeface="黑体" panose="02010609060101010101" pitchFamily="49" charset="-122"/>
              </a:rPr>
              <a:t>2007</a:t>
            </a:r>
            <a:r>
              <a:rPr lang="zh-CN" altLang="en-US">
                <a:latin typeface="Cambria" panose="02040503050406030204" pitchFamily="18" charset="0"/>
                <a:ea typeface="黑体" panose="02010609060101010101" pitchFamily="49" charset="-122"/>
              </a:rPr>
              <a:t>，</a:t>
            </a:r>
            <a:r>
              <a:rPr lang="de-DE" altLang="zh-CN" b="1">
                <a:latin typeface="Cambria" panose="02040503050406030204" pitchFamily="18" charset="0"/>
                <a:ea typeface="黑体" panose="02010609060101010101" pitchFamily="49" charset="-122"/>
              </a:rPr>
              <a:t>Albert Fert </a:t>
            </a:r>
            <a:r>
              <a:rPr lang="de-DE" altLang="zh-CN">
                <a:latin typeface="Cambria" panose="02040503050406030204" pitchFamily="18" charset="0"/>
                <a:ea typeface="黑体" panose="02010609060101010101" pitchFamily="49" charset="-122"/>
              </a:rPr>
              <a:t>and</a:t>
            </a:r>
            <a:r>
              <a:rPr lang="de-DE" altLang="zh-CN" b="1">
                <a:latin typeface="Cambria" panose="02040503050406030204" pitchFamily="18" charset="0"/>
                <a:ea typeface="黑体" panose="02010609060101010101" pitchFamily="49" charset="-122"/>
              </a:rPr>
              <a:t> Peter Grünberg</a:t>
            </a:r>
            <a:r>
              <a:rPr lang="zh-CN" altLang="en-US">
                <a:latin typeface="Cambria" panose="02040503050406030204" pitchFamily="18" charset="0"/>
                <a:ea typeface="黑体" panose="02010609060101010101" pitchFamily="49" charset="-122"/>
              </a:rPr>
              <a:t>，“</a:t>
            </a:r>
            <a:r>
              <a:rPr lang="en-US" altLang="zh-CN">
                <a:latin typeface="Cambria" panose="02040503050406030204" pitchFamily="18" charset="0"/>
                <a:ea typeface="黑体" panose="02010609060101010101" pitchFamily="49" charset="-122"/>
              </a:rPr>
              <a:t>for the discovery of </a:t>
            </a:r>
            <a:r>
              <a:rPr lang="en-US" altLang="zh-CN" u="sng">
                <a:latin typeface="Cambria" panose="02040503050406030204" pitchFamily="18" charset="0"/>
                <a:ea typeface="黑体" panose="02010609060101010101" pitchFamily="49" charset="-122"/>
              </a:rPr>
              <a:t>Giant Magnetoresistance</a:t>
            </a:r>
            <a:r>
              <a:rPr lang="zh-CN" altLang="en-US">
                <a:latin typeface="Cambria" panose="02040503050406030204" pitchFamily="18" charset="0"/>
                <a:ea typeface="黑体" panose="02010609060101010101" pitchFamily="49" charset="-122"/>
              </a:rPr>
              <a:t>发现巨磁阻效应”</a:t>
            </a:r>
            <a:endParaRPr lang="en-US" altLang="zh-CN">
              <a:latin typeface="Cambria" panose="02040503050406030204" pitchFamily="18" charset="0"/>
              <a:ea typeface="黑体" panose="02010609060101010101" pitchFamily="49" charset="-122"/>
            </a:endParaRPr>
          </a:p>
          <a:p>
            <a:r>
              <a:rPr lang="en-US" altLang="zh-CN"/>
              <a:t>1988</a:t>
            </a:r>
            <a:r>
              <a:rPr lang="zh-CN" altLang="en-US"/>
              <a:t>年，费尔和格林贝格尔就各自独立发现了这一特殊现象：非常弱小的磁性变化就能导致磁性材料发生非常显著的电阻变化。法国的费尔在铁、铬相间的多层</a:t>
            </a:r>
            <a:r>
              <a:rPr lang="zh-CN" altLang="en-US">
                <a:hlinkClick r:id="rId3"/>
              </a:rPr>
              <a:t>膜电阻</a:t>
            </a:r>
            <a:r>
              <a:rPr lang="zh-CN" altLang="en-US"/>
              <a:t>中发现，微弱的磁场变化可以导致电阻大小的急剧变化，其变化的幅度比通常高十几倍，他把这种效应命名为巨</a:t>
            </a:r>
            <a:r>
              <a:rPr lang="zh-CN" altLang="en-US">
                <a:hlinkClick r:id="rId4"/>
              </a:rPr>
              <a:t>磁阻效应</a:t>
            </a:r>
            <a:r>
              <a:rPr lang="zh-CN" altLang="en-US"/>
              <a:t>（</a:t>
            </a:r>
            <a:r>
              <a:rPr lang="en-US" altLang="zh-CN"/>
              <a:t>Giant Magneto-Resistive</a:t>
            </a:r>
            <a:r>
              <a:rPr lang="zh-CN" altLang="en-US"/>
              <a:t>，</a:t>
            </a:r>
            <a:r>
              <a:rPr lang="en-US" altLang="zh-CN"/>
              <a:t>GMR</a:t>
            </a:r>
            <a:r>
              <a:rPr lang="zh-CN" altLang="en-US"/>
              <a:t>）。此前</a:t>
            </a:r>
            <a:r>
              <a:rPr lang="en-US" altLang="zh-CN"/>
              <a:t>3</a:t>
            </a:r>
            <a:r>
              <a:rPr lang="zh-CN" altLang="en-US"/>
              <a:t>个月，德国优利希研究中心格林贝格尔教授领导的研究小组在具有层间反平行</a:t>
            </a:r>
            <a:r>
              <a:rPr lang="zh-CN" altLang="en-US">
                <a:hlinkClick r:id="rId5"/>
              </a:rPr>
              <a:t>磁化</a:t>
            </a:r>
            <a:r>
              <a:rPr lang="zh-CN" altLang="en-US"/>
              <a:t>的铁</a:t>
            </a:r>
            <a:r>
              <a:rPr lang="en-US" altLang="zh-CN"/>
              <a:t>/</a:t>
            </a:r>
            <a:r>
              <a:rPr lang="zh-CN" altLang="en-US"/>
              <a:t>铬</a:t>
            </a:r>
            <a:r>
              <a:rPr lang="en-US" altLang="zh-CN"/>
              <a:t>/</a:t>
            </a:r>
            <a:r>
              <a:rPr lang="zh-CN" altLang="en-US"/>
              <a:t>铁三层膜结构中也发现了完全同样的现象。</a:t>
            </a:r>
            <a:endParaRPr lang="en-US" altLang="zh-CN"/>
          </a:p>
          <a:p>
            <a:r>
              <a:rPr lang="zh-CN" altLang="en-US"/>
              <a:t>巨</a:t>
            </a:r>
            <a:r>
              <a:rPr lang="zh-CN" altLang="en-US">
                <a:hlinkClick r:id="rId4"/>
              </a:rPr>
              <a:t>磁阻效应</a:t>
            </a:r>
            <a:r>
              <a:rPr lang="zh-CN" altLang="en-US"/>
              <a:t>自从被发现以来就被用于开发研制用于硬磁盘的体积小而灵敏的数据读出头（</a:t>
            </a:r>
            <a:r>
              <a:rPr lang="en-US" altLang="zh-CN"/>
              <a:t>Read Head</a:t>
            </a:r>
            <a:r>
              <a:rPr lang="zh-CN" altLang="en-US"/>
              <a:t>）。这使得存储单字节数据所需的磁性材料尺寸大为减少，从而使得磁盘的存储能力得到大幅度的提高。第一个商业化生产的数据读取探头是由</a:t>
            </a:r>
            <a:r>
              <a:rPr lang="en-US" altLang="zh-CN"/>
              <a:t>IBM</a:t>
            </a:r>
            <a:r>
              <a:rPr lang="zh-CN" altLang="en-US"/>
              <a:t>公司于</a:t>
            </a:r>
            <a:r>
              <a:rPr lang="en-US" altLang="zh-CN"/>
              <a:t>1997</a:t>
            </a:r>
            <a:r>
              <a:rPr lang="zh-CN" altLang="en-US"/>
              <a:t>年投放市场。</a:t>
            </a:r>
            <a:endParaRPr lang="en-US" altLang="zh-CN"/>
          </a:p>
          <a:p>
            <a:r>
              <a:rPr lang="zh-CN" altLang="en-US"/>
              <a:t>巨</a:t>
            </a:r>
            <a:r>
              <a:rPr lang="zh-CN" altLang="en-US">
                <a:hlinkClick r:id="rId4"/>
              </a:rPr>
              <a:t>磁阻效应</a:t>
            </a:r>
            <a:r>
              <a:rPr lang="zh-CN" altLang="en-US"/>
              <a:t>造就了计算机硬盘存储密度提高</a:t>
            </a:r>
            <a:r>
              <a:rPr lang="en-US" altLang="zh-CN"/>
              <a:t>50</a:t>
            </a:r>
            <a:r>
              <a:rPr lang="zh-CN" altLang="en-US"/>
              <a:t>倍的奇迹。单以读出磁头为例，</a:t>
            </a:r>
            <a:r>
              <a:rPr lang="en-US" altLang="zh-CN"/>
              <a:t>1994</a:t>
            </a:r>
            <a:r>
              <a:rPr lang="zh-CN" altLang="en-US"/>
              <a:t>年，</a:t>
            </a:r>
            <a:r>
              <a:rPr lang="en-US" altLang="zh-CN"/>
              <a:t>IBM</a:t>
            </a:r>
            <a:r>
              <a:rPr lang="zh-CN" altLang="en-US"/>
              <a:t>公司研制成功了巨磁阻效应的读出磁头，将磁盘记录密度提高了</a:t>
            </a:r>
            <a:r>
              <a:rPr lang="en-US" altLang="zh-CN"/>
              <a:t>17</a:t>
            </a:r>
            <a:r>
              <a:rPr lang="zh-CN" altLang="en-US"/>
              <a:t>倍。</a:t>
            </a:r>
            <a:r>
              <a:rPr lang="en-US" altLang="zh-CN"/>
              <a:t>1995</a:t>
            </a:r>
            <a:r>
              <a:rPr lang="zh-CN" altLang="en-US"/>
              <a:t>年，宣布制成每平方英寸</a:t>
            </a:r>
            <a:r>
              <a:rPr lang="en-US" altLang="zh-CN"/>
              <a:t>3Gb</a:t>
            </a:r>
            <a:r>
              <a:rPr lang="zh-CN" altLang="en-US"/>
              <a:t>硬盘面密度所用的读出头，创下了世界记录。硬盘的容量从</a:t>
            </a:r>
            <a:r>
              <a:rPr lang="en-US" altLang="zh-CN"/>
              <a:t>4GB</a:t>
            </a:r>
            <a:r>
              <a:rPr lang="zh-CN" altLang="en-US"/>
              <a:t>提升到了</a:t>
            </a:r>
            <a:r>
              <a:rPr lang="en-US" altLang="zh-CN"/>
              <a:t>600GB</a:t>
            </a:r>
            <a:r>
              <a:rPr lang="zh-CN" altLang="en-US"/>
              <a:t>或更高。</a:t>
            </a:r>
          </a:p>
        </p:txBody>
      </p:sp>
      <p:sp>
        <p:nvSpPr>
          <p:cNvPr id="25604" name="页眉占位符 3">
            <a:extLst>
              <a:ext uri="{FF2B5EF4-FFF2-40B4-BE49-F238E27FC236}">
                <a16:creationId xmlns:a16="http://schemas.microsoft.com/office/drawing/2014/main" id="{DBEB226D-2E5A-417A-9215-F38DD5DE80CF}"/>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605" name="页脚占位符 4">
            <a:extLst>
              <a:ext uri="{FF2B5EF4-FFF2-40B4-BE49-F238E27FC236}">
                <a16:creationId xmlns:a16="http://schemas.microsoft.com/office/drawing/2014/main" id="{C30C7249-C631-4F7D-B640-C602074E90A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606" name="灯片编号占位符 5">
            <a:extLst>
              <a:ext uri="{FF2B5EF4-FFF2-40B4-BE49-F238E27FC236}">
                <a16:creationId xmlns:a16="http://schemas.microsoft.com/office/drawing/2014/main" id="{04EED5A2-07C1-48E1-8043-F4FE9D1AD82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66479F-6370-4F41-B97B-19750E419A75}" type="slidenum">
              <a:rPr lang="zh-CN" altLang="en-US" smtClean="0"/>
              <a:pPr/>
              <a:t>7</a:t>
            </a:fld>
            <a:endParaRPr lang="en-US" altLang="zh-CN"/>
          </a:p>
        </p:txBody>
      </p:sp>
    </p:spTree>
    <p:extLst>
      <p:ext uri="{BB962C8B-B14F-4D97-AF65-F5344CB8AC3E}">
        <p14:creationId xmlns:p14="http://schemas.microsoft.com/office/powerpoint/2010/main" val="1778774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61C1F749-5662-4125-A0AF-7353BC1D01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46B30143-F303-4C53-BDF0-19ECB1B63FF6}"/>
              </a:ext>
            </a:extLst>
          </p:cNvPr>
          <p:cNvSpPr>
            <a:spLocks noGrp="1"/>
          </p:cNvSpPr>
          <p:nvPr>
            <p:ph type="body" idx="1"/>
          </p:nvPr>
        </p:nvSpPr>
        <p:spPr/>
        <p:txBody>
          <a:bodyPr/>
          <a:lstStyle/>
          <a:p>
            <a:pPr>
              <a:defRPr/>
            </a:pPr>
            <a:r>
              <a:rPr lang="zh-CN" altLang="en-US" dirty="0"/>
              <a:t>微电子学是研究电子或离子在固体材料中的运动规律及其应用，并利用它实现信号处理功能的学科。</a:t>
            </a:r>
            <a:endParaRPr lang="en-US" altLang="zh-CN" dirty="0"/>
          </a:p>
          <a:p>
            <a:pPr>
              <a:defRPr/>
            </a:pPr>
            <a:endParaRPr lang="en-US" altLang="zh-CN" dirty="0"/>
          </a:p>
          <a:p>
            <a:pPr>
              <a:defRPr/>
            </a:pPr>
            <a:r>
              <a:rPr lang="zh-CN" altLang="en-US" dirty="0"/>
              <a:t>正如美国工程技术界评选 </a:t>
            </a:r>
            <a:r>
              <a:rPr lang="en-US" altLang="zh-CN" dirty="0"/>
              <a:t>20 </a:t>
            </a:r>
            <a:r>
              <a:rPr lang="zh-CN" altLang="en-US" dirty="0"/>
              <a:t>世纪世界最伟大的 </a:t>
            </a:r>
            <a:r>
              <a:rPr lang="en-US" altLang="zh-CN" dirty="0"/>
              <a:t>20 </a:t>
            </a:r>
            <a:r>
              <a:rPr lang="zh-CN" altLang="en-US" dirty="0"/>
              <a:t>项工程技术成就时， 在其第 </a:t>
            </a:r>
            <a:r>
              <a:rPr lang="en-US" altLang="zh-CN" dirty="0"/>
              <a:t>5 </a:t>
            </a:r>
            <a:r>
              <a:rPr lang="zh-CN" altLang="en-US" dirty="0"/>
              <a:t>项电子 技术中谈到， “从真空管到半导体、集成电路已成为当代各行各业智能工作的基石。”集成电 路是最能体现知识经济特征的典型产品之一。 这是由其本质所决定的： 社会信息化的程度取 决于对信息的掌握、处理能力和应用程度，而集成电路正是集信息处理、存储、传输于一个 小小的芯片之中。 当前微电子技术发展已进入集成系统芯片的时代， 可将整个系统或子系统 集成在一个硅芯片上。 微电子产业对国民经济的战略作用首先表现在当代食物链关系上， 现代经济发展数据表 明，电子工业每增长 </a:t>
            </a:r>
            <a:r>
              <a:rPr lang="en-US" altLang="zh-CN" dirty="0"/>
              <a:t>10 </a:t>
            </a:r>
            <a:r>
              <a:rPr lang="zh-CN" altLang="en-US" dirty="0"/>
              <a:t>元产值，国民经济每增长 </a:t>
            </a:r>
            <a:r>
              <a:rPr lang="en-US" altLang="zh-CN" dirty="0"/>
              <a:t>100-300 </a:t>
            </a:r>
            <a:r>
              <a:rPr lang="zh-CN" altLang="en-US" dirty="0"/>
              <a:t>元生产总值，需要大约 </a:t>
            </a:r>
            <a:r>
              <a:rPr lang="en-US" altLang="zh-CN" dirty="0"/>
              <a:t>1 </a:t>
            </a:r>
            <a:r>
              <a:rPr lang="zh-CN" altLang="en-US" dirty="0"/>
              <a:t>元集成 电路产品的支撑。 又据有关资料测算， 集成电路对国民经济的贡献率远远高于其他门类产品， 如以单位质量钢筋对 </a:t>
            </a:r>
            <a:r>
              <a:rPr lang="en-US" altLang="zh-CN" dirty="0"/>
              <a:t>GNP </a:t>
            </a:r>
            <a:r>
              <a:rPr lang="zh-CN" altLang="en-US" dirty="0"/>
              <a:t>的贡献率为 </a:t>
            </a:r>
            <a:r>
              <a:rPr lang="en-US" altLang="zh-CN" dirty="0"/>
              <a:t>1</a:t>
            </a:r>
            <a:r>
              <a:rPr lang="zh-CN" altLang="en-US" dirty="0"/>
              <a:t>，则小轿车为 </a:t>
            </a:r>
            <a:r>
              <a:rPr lang="en-US" altLang="zh-CN" dirty="0"/>
              <a:t>5</a:t>
            </a:r>
            <a:r>
              <a:rPr lang="zh-CN" altLang="en-US" dirty="0"/>
              <a:t>，彩电为 </a:t>
            </a:r>
            <a:r>
              <a:rPr lang="en-US" altLang="zh-CN" dirty="0"/>
              <a:t>30</a:t>
            </a:r>
            <a:r>
              <a:rPr lang="zh-CN" altLang="en-US" dirty="0"/>
              <a:t>，计算机为 </a:t>
            </a:r>
            <a:r>
              <a:rPr lang="en-US" altLang="zh-CN" dirty="0"/>
              <a:t>1000</a:t>
            </a:r>
            <a:r>
              <a:rPr lang="zh-CN" altLang="en-US" dirty="0"/>
              <a:t>，而集 成电路的贡献率高达 </a:t>
            </a:r>
            <a:r>
              <a:rPr lang="en-US" altLang="zh-CN" dirty="0"/>
              <a:t>2000</a:t>
            </a:r>
            <a:r>
              <a:rPr lang="zh-CN" altLang="en-US" dirty="0"/>
              <a:t>。所以日本人认为：“控制了超大规模集成电路（</a:t>
            </a:r>
            <a:r>
              <a:rPr lang="en-US" altLang="zh-CN" dirty="0"/>
              <a:t>VLSI</a:t>
            </a:r>
            <a:r>
              <a:rPr lang="zh-CN" altLang="en-US" dirty="0"/>
              <a:t>）技术，就 控制了世界产业。”英国人则认为：“如果这个国家不掌握半导体技术，他就会立刻加入不发 达国家行列。”</a:t>
            </a:r>
            <a:endParaRPr lang="en-US" altLang="zh-CN" dirty="0"/>
          </a:p>
          <a:p>
            <a:pPr>
              <a:defRPr/>
            </a:pPr>
            <a:endParaRPr lang="en-US" altLang="zh-CN" dirty="0"/>
          </a:p>
          <a:p>
            <a:pPr>
              <a:defRPr/>
            </a:pPr>
            <a:r>
              <a:rPr lang="zh-CN" altLang="en-US" b="1" dirty="0">
                <a:effectLst>
                  <a:outerShdw blurRad="38100" dist="38100" dir="2700000" algn="tl">
                    <a:srgbClr val="C0C0C0"/>
                  </a:outerShdw>
                </a:effectLst>
                <a:latin typeface="Times New Roman" pitchFamily="18" charset="0"/>
                <a:ea typeface="黑体" panose="02010609060101010101" pitchFamily="49" charset="-122"/>
                <a:cs typeface="Times New Roman" pitchFamily="18" charset="0"/>
              </a:rPr>
              <a:t>增强在微电子学科中的创新能力和获得自主知识产权的能力，为我国的微电子产业化技术研发奠定科学和技术基础。 </a:t>
            </a:r>
            <a:endParaRPr lang="zh-CN" altLang="en-US" dirty="0"/>
          </a:p>
        </p:txBody>
      </p:sp>
      <p:sp>
        <p:nvSpPr>
          <p:cNvPr id="21508" name="灯片编号占位符 3">
            <a:extLst>
              <a:ext uri="{FF2B5EF4-FFF2-40B4-BE49-F238E27FC236}">
                <a16:creationId xmlns:a16="http://schemas.microsoft.com/office/drawing/2014/main" id="{13AB18C6-75F0-4DD2-8807-C9F81CE527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DC8082-AF21-4B8C-8D6A-3DFAC72B2D0A}" type="slidenum">
              <a:rPr lang="zh-CN" altLang="en-US" smtClean="0"/>
              <a:pPr/>
              <a:t>8</a:t>
            </a:fld>
            <a:endParaRPr lang="en-US" altLang="zh-CN"/>
          </a:p>
        </p:txBody>
      </p:sp>
      <p:sp>
        <p:nvSpPr>
          <p:cNvPr id="21509" name="页脚占位符 1">
            <a:extLst>
              <a:ext uri="{FF2B5EF4-FFF2-40B4-BE49-F238E27FC236}">
                <a16:creationId xmlns:a16="http://schemas.microsoft.com/office/drawing/2014/main" id="{6579529C-F0E9-4FF6-9D91-B9E3044C7C45}"/>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0" name="页眉占位符 3">
            <a:extLst>
              <a:ext uri="{FF2B5EF4-FFF2-40B4-BE49-F238E27FC236}">
                <a16:creationId xmlns:a16="http://schemas.microsoft.com/office/drawing/2014/main" id="{FE200B12-A935-4D10-95A9-E741372E20D6}"/>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B47F4C29-6BE3-48A1-8C36-6DE894A969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a:extLst>
              <a:ext uri="{FF2B5EF4-FFF2-40B4-BE49-F238E27FC236}">
                <a16:creationId xmlns:a16="http://schemas.microsoft.com/office/drawing/2014/main" id="{DC4DA0B4-DEA1-4B85-A888-C520641E30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2012</a:t>
            </a:r>
            <a:r>
              <a:rPr lang="zh-CN" altLang="en-US"/>
              <a:t>年</a:t>
            </a:r>
            <a:endParaRPr lang="en-US" altLang="zh-CN"/>
          </a:p>
          <a:p>
            <a:endParaRPr lang="en-US" altLang="zh-CN"/>
          </a:p>
          <a:p>
            <a:r>
              <a:rPr lang="zh-CN" altLang="en-US" b="1">
                <a:solidFill>
                  <a:srgbClr val="660033"/>
                </a:solidFill>
                <a:latin typeface="黑体" panose="02010609060101010101" pitchFamily="49" charset="-122"/>
                <a:ea typeface="黑体" panose="02010609060101010101" pitchFamily="49" charset="-122"/>
              </a:rPr>
              <a:t>国家与社会对集成电路的需求</a:t>
            </a:r>
            <a:endParaRPr lang="en-US" altLang="zh-CN" b="1">
              <a:solidFill>
                <a:srgbClr val="660033"/>
              </a:solidFill>
              <a:latin typeface="黑体" panose="02010609060101010101" pitchFamily="49" charset="-122"/>
              <a:ea typeface="黑体" panose="02010609060101010101" pitchFamily="49" charset="-122"/>
            </a:endParaRPr>
          </a:p>
          <a:p>
            <a:r>
              <a:rPr lang="zh-CN" altLang="en-US" b="1">
                <a:solidFill>
                  <a:srgbClr val="FF0000"/>
                </a:solidFill>
                <a:latin typeface="黑体" panose="02010609060101010101" pitchFamily="49" charset="-122"/>
                <a:ea typeface="黑体" panose="02010609060101010101" pitchFamily="49" charset="-122"/>
              </a:rPr>
              <a:t>重大国家需求</a:t>
            </a:r>
          </a:p>
          <a:p>
            <a:pPr lvl="1"/>
            <a:r>
              <a:rPr lang="zh-CN" altLang="en-US" b="1">
                <a:latin typeface="黑体" panose="02010609060101010101" pitchFamily="49" charset="-122"/>
                <a:ea typeface="黑体" panose="02010609060101010101" pitchFamily="49" charset="-122"/>
              </a:rPr>
              <a:t>国防军工、航空航天、国家安全</a:t>
            </a:r>
            <a:r>
              <a:rPr lang="en-US" altLang="zh-CN" b="1">
                <a:latin typeface="黑体" panose="02010609060101010101" pitchFamily="49" charset="-122"/>
                <a:ea typeface="黑体" panose="02010609060101010101" pitchFamily="49" charset="-122"/>
              </a:rPr>
              <a:t>…</a:t>
            </a:r>
          </a:p>
          <a:p>
            <a:pPr lvl="1"/>
            <a:r>
              <a:rPr lang="zh-CN" altLang="en-US" b="1">
                <a:latin typeface="黑体" panose="02010609060101010101" pitchFamily="49" charset="-122"/>
                <a:ea typeface="黑体" panose="02010609060101010101" pitchFamily="49" charset="-122"/>
              </a:rPr>
              <a:t>国外核心集成电路产品对我国实行禁运</a:t>
            </a:r>
          </a:p>
          <a:p>
            <a:pPr lvl="1"/>
            <a:r>
              <a:rPr lang="zh-CN" altLang="en-US" b="1">
                <a:latin typeface="黑体" panose="02010609060101010101" pitchFamily="49" charset="-122"/>
                <a:ea typeface="黑体" panose="02010609060101010101" pitchFamily="49" charset="-122"/>
              </a:rPr>
              <a:t>对国外集成电路产品的依赖可能危及国家安全</a:t>
            </a:r>
            <a:endParaRPr lang="zh-CN" altLang="en-US">
              <a:latin typeface="黑体" panose="02010609060101010101" pitchFamily="49" charset="-122"/>
              <a:ea typeface="黑体" panose="02010609060101010101" pitchFamily="49" charset="-122"/>
            </a:endParaRPr>
          </a:p>
          <a:p>
            <a:r>
              <a:rPr lang="zh-CN" altLang="en-US" b="1">
                <a:solidFill>
                  <a:srgbClr val="FF0000"/>
                </a:solidFill>
                <a:latin typeface="黑体" panose="02010609060101010101" pitchFamily="49" charset="-122"/>
                <a:ea typeface="黑体" panose="02010609060101010101" pitchFamily="49" charset="-122"/>
              </a:rPr>
              <a:t>巨大的国内消费市场</a:t>
            </a:r>
          </a:p>
          <a:p>
            <a:pPr lvl="1"/>
            <a:r>
              <a:rPr lang="zh-CN" altLang="en-US" b="1">
                <a:latin typeface="黑体" panose="02010609060101010101" pitchFamily="49" charset="-122"/>
                <a:ea typeface="黑体" panose="02010609060101010101" pitchFamily="49" charset="-122"/>
              </a:rPr>
              <a:t>中国已成为全球最大的集成电路市场</a:t>
            </a:r>
            <a:endParaRPr lang="en-US" altLang="zh-CN" b="1">
              <a:latin typeface="黑体" panose="02010609060101010101" pitchFamily="49" charset="-122"/>
              <a:ea typeface="黑体" panose="02010609060101010101" pitchFamily="49" charset="-122"/>
            </a:endParaRPr>
          </a:p>
          <a:p>
            <a:pPr lvl="1"/>
            <a:r>
              <a:rPr lang="en-US" altLang="zh-CN" b="1">
                <a:latin typeface="黑体" panose="02010609060101010101" pitchFamily="49" charset="-122"/>
                <a:ea typeface="黑体" panose="02010609060101010101" pitchFamily="49" charset="-122"/>
              </a:rPr>
              <a:t>2013</a:t>
            </a:r>
            <a:r>
              <a:rPr lang="zh-CN" altLang="en-US" b="1">
                <a:latin typeface="黑体" panose="02010609060101010101" pitchFamily="49" charset="-122"/>
                <a:ea typeface="黑体" panose="02010609060101010101" pitchFamily="49" charset="-122"/>
              </a:rPr>
              <a:t>年中国进口集成电路产品</a:t>
            </a:r>
            <a:r>
              <a:rPr lang="en-US" altLang="zh-CN" b="1">
                <a:latin typeface="黑体" panose="02010609060101010101" pitchFamily="49" charset="-122"/>
                <a:ea typeface="黑体" panose="02010609060101010101" pitchFamily="49" charset="-122"/>
              </a:rPr>
              <a:t>2323</a:t>
            </a:r>
            <a:r>
              <a:rPr lang="zh-CN" altLang="en-US" b="1">
                <a:latin typeface="黑体" panose="02010609060101010101" pitchFamily="49" charset="-122"/>
                <a:ea typeface="黑体" panose="02010609060101010101" pitchFamily="49" charset="-122"/>
              </a:rPr>
              <a:t>亿美元，是我国第一大进口商品</a:t>
            </a:r>
          </a:p>
          <a:p>
            <a:pPr lvl="1"/>
            <a:r>
              <a:rPr lang="zh-CN" altLang="en-US" b="1">
                <a:latin typeface="黑体" panose="02010609060101010101" pitchFamily="49" charset="-122"/>
                <a:ea typeface="黑体" panose="02010609060101010101" pitchFamily="49" charset="-122"/>
              </a:rPr>
              <a:t>进出口逆差达</a:t>
            </a:r>
            <a:r>
              <a:rPr lang="en-US" altLang="zh-CN" b="1">
                <a:latin typeface="黑体" panose="02010609060101010101" pitchFamily="49" charset="-122"/>
                <a:ea typeface="黑体" panose="02010609060101010101" pitchFamily="49" charset="-122"/>
              </a:rPr>
              <a:t>1436</a:t>
            </a:r>
            <a:r>
              <a:rPr lang="zh-CN" altLang="en-US" b="1">
                <a:latin typeface="黑体" panose="02010609060101010101" pitchFamily="49" charset="-122"/>
                <a:ea typeface="黑体" panose="02010609060101010101" pitchFamily="49" charset="-122"/>
              </a:rPr>
              <a:t>亿美元，主要</a:t>
            </a:r>
            <a:r>
              <a:rPr lang="en-US" altLang="zh-CN" b="1">
                <a:latin typeface="黑体" panose="02010609060101010101" pitchFamily="49" charset="-122"/>
                <a:ea typeface="黑体" panose="02010609060101010101" pitchFamily="49" charset="-122"/>
              </a:rPr>
              <a:t>IC</a:t>
            </a:r>
            <a:r>
              <a:rPr lang="zh-CN" altLang="en-US" b="1">
                <a:latin typeface="黑体" panose="02010609060101010101" pitchFamily="49" charset="-122"/>
                <a:ea typeface="黑体" panose="02010609060101010101" pitchFamily="49" charset="-122"/>
              </a:rPr>
              <a:t>依赖进口</a:t>
            </a:r>
          </a:p>
          <a:p>
            <a:endParaRPr lang="zh-CN" altLang="en-US"/>
          </a:p>
        </p:txBody>
      </p:sp>
      <p:sp>
        <p:nvSpPr>
          <p:cNvPr id="62468" name="灯片编号占位符 3">
            <a:extLst>
              <a:ext uri="{FF2B5EF4-FFF2-40B4-BE49-F238E27FC236}">
                <a16:creationId xmlns:a16="http://schemas.microsoft.com/office/drawing/2014/main" id="{0FF0649B-CDB0-4B79-B94F-8D43886E31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CA002D-F214-4F51-A561-4DA2BD47F615}" type="slidenum">
              <a:rPr lang="zh-CN" altLang="en-US" smtClean="0"/>
              <a:pPr/>
              <a:t>10</a:t>
            </a:fld>
            <a:endParaRPr lang="en-US" altLang="zh-CN"/>
          </a:p>
        </p:txBody>
      </p:sp>
      <p:sp>
        <p:nvSpPr>
          <p:cNvPr id="62469" name="页脚占位符 1">
            <a:extLst>
              <a:ext uri="{FF2B5EF4-FFF2-40B4-BE49-F238E27FC236}">
                <a16:creationId xmlns:a16="http://schemas.microsoft.com/office/drawing/2014/main" id="{DC3A5E0F-CD0B-4272-B712-5B02ACEEAC6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470" name="页眉占位符 2">
            <a:extLst>
              <a:ext uri="{FF2B5EF4-FFF2-40B4-BE49-F238E27FC236}">
                <a16:creationId xmlns:a16="http://schemas.microsoft.com/office/drawing/2014/main" id="{58E9A806-7A55-49D8-B583-E48164D289FD}"/>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1CE9D02F-E7A7-47CE-8A50-43540DABFF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ADA2D736-14FD-4869-B056-D35B25D35C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44" name="页眉占位符 3">
            <a:extLst>
              <a:ext uri="{FF2B5EF4-FFF2-40B4-BE49-F238E27FC236}">
                <a16:creationId xmlns:a16="http://schemas.microsoft.com/office/drawing/2014/main" id="{03FBA379-907C-47D3-8163-11CF4C32FE81}"/>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845" name="页脚占位符 4">
            <a:extLst>
              <a:ext uri="{FF2B5EF4-FFF2-40B4-BE49-F238E27FC236}">
                <a16:creationId xmlns:a16="http://schemas.microsoft.com/office/drawing/2014/main" id="{82A373CA-5586-4FAF-8B41-94A3C08FBB20}"/>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846" name="灯片编号占位符 5">
            <a:extLst>
              <a:ext uri="{FF2B5EF4-FFF2-40B4-BE49-F238E27FC236}">
                <a16:creationId xmlns:a16="http://schemas.microsoft.com/office/drawing/2014/main" id="{28ED34EA-CC52-4E0B-8C52-234A78E04C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91BF75B-CD19-4948-90AC-9CD08A599562}" type="slidenum">
              <a:rPr lang="zh-CN" altLang="en-US" smtClean="0"/>
              <a:pPr/>
              <a:t>14</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itchFamily="18" charset="0"/>
                <a:ea typeface="宋体" pitchFamily="2" charset="-122"/>
                <a:cs typeface="+mn-cs"/>
              </a:rPr>
              <a:t>芯片供应商一般分为两大类：一类叫</a:t>
            </a:r>
            <a:r>
              <a:rPr lang="en-US" altLang="zh-CN" sz="1200" b="0" i="0" kern="1200" dirty="0">
                <a:solidFill>
                  <a:schemeClr val="tx1"/>
                </a:solidFill>
                <a:effectLst/>
                <a:latin typeface="Times New Roman" pitchFamily="18" charset="0"/>
                <a:ea typeface="宋体" pitchFamily="2" charset="-122"/>
                <a:cs typeface="+mn-cs"/>
              </a:rPr>
              <a:t>IDM</a:t>
            </a:r>
            <a:r>
              <a:rPr lang="zh-CN" altLang="en-US" sz="1200" b="0" i="0" kern="1200" dirty="0">
                <a:solidFill>
                  <a:schemeClr val="tx1"/>
                </a:solidFill>
                <a:effectLst/>
                <a:latin typeface="Times New Roman" pitchFamily="18" charset="0"/>
                <a:ea typeface="宋体" pitchFamily="2" charset="-122"/>
                <a:cs typeface="+mn-cs"/>
              </a:rPr>
              <a:t>，通俗理解就是集芯片设计、制造、封装和测试等多个产业链环节于一身的企业。有些甚至有自己的下游整机环节，如</a:t>
            </a:r>
            <a:r>
              <a:rPr lang="en-US" altLang="zh-CN" sz="1200" b="0" i="0" kern="1200" dirty="0">
                <a:solidFill>
                  <a:schemeClr val="tx1"/>
                </a:solidFill>
                <a:effectLst/>
                <a:latin typeface="Times New Roman" pitchFamily="18" charset="0"/>
                <a:ea typeface="宋体" pitchFamily="2" charset="-122"/>
                <a:cs typeface="+mn-cs"/>
              </a:rPr>
              <a:t>Intel</a:t>
            </a:r>
            <a:r>
              <a:rPr lang="zh-CN" altLang="en-US" sz="1200" b="0" i="0" kern="1200" dirty="0">
                <a:solidFill>
                  <a:schemeClr val="tx1"/>
                </a:solidFill>
                <a:effectLst/>
                <a:latin typeface="Times New Roman" pitchFamily="18" charset="0"/>
                <a:ea typeface="宋体" pitchFamily="2" charset="-122"/>
                <a:cs typeface="+mn-cs"/>
              </a:rPr>
              <a:t>、三星、</a:t>
            </a:r>
            <a:r>
              <a:rPr lang="en-US" altLang="zh-CN" sz="1200" b="0" i="0" kern="1200" dirty="0">
                <a:solidFill>
                  <a:schemeClr val="tx1"/>
                </a:solidFill>
                <a:effectLst/>
                <a:latin typeface="Times New Roman" pitchFamily="18" charset="0"/>
                <a:ea typeface="宋体" pitchFamily="2" charset="-122"/>
                <a:cs typeface="+mn-cs"/>
              </a:rPr>
              <a:t>IBM</a:t>
            </a:r>
            <a:r>
              <a:rPr lang="zh-CN" altLang="en-US" sz="1200" b="0" i="0" kern="1200" dirty="0">
                <a:solidFill>
                  <a:schemeClr val="tx1"/>
                </a:solidFill>
                <a:effectLst/>
                <a:latin typeface="Times New Roman" pitchFamily="18" charset="0"/>
                <a:ea typeface="宋体" pitchFamily="2" charset="-122"/>
                <a:cs typeface="+mn-cs"/>
              </a:rPr>
              <a:t>就是典型的</a:t>
            </a:r>
            <a:r>
              <a:rPr lang="en-US" altLang="zh-CN" sz="1200" b="0" i="0" kern="1200" dirty="0">
                <a:solidFill>
                  <a:schemeClr val="tx1"/>
                </a:solidFill>
                <a:effectLst/>
                <a:latin typeface="Times New Roman" pitchFamily="18" charset="0"/>
                <a:ea typeface="宋体" pitchFamily="2" charset="-122"/>
                <a:cs typeface="+mn-cs"/>
              </a:rPr>
              <a:t>IDM</a:t>
            </a:r>
            <a:r>
              <a:rPr lang="zh-CN" altLang="en-US" sz="1200" b="0" i="0" kern="1200" dirty="0">
                <a:solidFill>
                  <a:schemeClr val="tx1"/>
                </a:solidFill>
                <a:effectLst/>
                <a:latin typeface="Times New Roman" pitchFamily="18" charset="0"/>
                <a:ea typeface="宋体" pitchFamily="2" charset="-122"/>
                <a:cs typeface="+mn-cs"/>
              </a:rPr>
              <a:t>企业。</a:t>
            </a:r>
          </a:p>
          <a:p>
            <a:r>
              <a:rPr lang="zh-CN" altLang="en-US" sz="1200" b="0" i="0" kern="1200" dirty="0">
                <a:solidFill>
                  <a:schemeClr val="tx1"/>
                </a:solidFill>
                <a:effectLst/>
                <a:latin typeface="Times New Roman" pitchFamily="18" charset="0"/>
                <a:ea typeface="宋体" pitchFamily="2" charset="-122"/>
                <a:cs typeface="+mn-cs"/>
              </a:rPr>
              <a:t>　　另一类叫</a:t>
            </a:r>
            <a:r>
              <a:rPr lang="en-US" altLang="zh-CN" sz="1200" b="0" i="0" kern="1200" dirty="0">
                <a:solidFill>
                  <a:schemeClr val="tx1"/>
                </a:solidFill>
                <a:effectLst/>
                <a:latin typeface="Times New Roman" pitchFamily="18" charset="0"/>
                <a:ea typeface="宋体" pitchFamily="2" charset="-122"/>
                <a:cs typeface="+mn-cs"/>
              </a:rPr>
              <a:t>Fabless</a:t>
            </a:r>
            <a:r>
              <a:rPr lang="zh-CN" altLang="en-US" sz="1200" b="0" i="0" kern="1200" dirty="0">
                <a:solidFill>
                  <a:schemeClr val="tx1"/>
                </a:solidFill>
                <a:effectLst/>
                <a:latin typeface="Times New Roman" pitchFamily="18" charset="0"/>
                <a:ea typeface="宋体" pitchFamily="2" charset="-122"/>
                <a:cs typeface="+mn-cs"/>
              </a:rPr>
              <a:t>，就是没有芯片加工厂的芯片供应商，</a:t>
            </a:r>
            <a:r>
              <a:rPr lang="en-US" altLang="zh-CN" sz="1200" b="0" i="0" kern="1200" dirty="0">
                <a:solidFill>
                  <a:schemeClr val="tx1"/>
                </a:solidFill>
                <a:effectLst/>
                <a:latin typeface="Times New Roman" pitchFamily="18" charset="0"/>
                <a:ea typeface="宋体" pitchFamily="2" charset="-122"/>
                <a:cs typeface="+mn-cs"/>
              </a:rPr>
              <a:t>Fabless</a:t>
            </a:r>
            <a:r>
              <a:rPr lang="zh-CN" altLang="en-US" sz="1200" b="0" i="0" kern="1200" dirty="0">
                <a:solidFill>
                  <a:schemeClr val="tx1"/>
                </a:solidFill>
                <a:effectLst/>
                <a:latin typeface="Times New Roman" pitchFamily="18" charset="0"/>
                <a:ea typeface="宋体" pitchFamily="2" charset="-122"/>
                <a:cs typeface="+mn-cs"/>
              </a:rPr>
              <a:t>自己设计开发和推广销售芯片，与生产相关的业务外包给专业生产制造厂商，如高通、博通、联发科、展讯等等。</a:t>
            </a:r>
          </a:p>
          <a:p>
            <a:r>
              <a:rPr lang="zh-CN" altLang="en-US" sz="1200" b="0" i="0" kern="1200" dirty="0">
                <a:solidFill>
                  <a:schemeClr val="tx1"/>
                </a:solidFill>
                <a:effectLst/>
                <a:latin typeface="Times New Roman" pitchFamily="18" charset="0"/>
                <a:ea typeface="宋体" pitchFamily="2" charset="-122"/>
                <a:cs typeface="+mn-cs"/>
              </a:rPr>
              <a:t>　　与</a:t>
            </a:r>
            <a:r>
              <a:rPr lang="en-US" altLang="zh-CN" sz="1200" b="0" i="0" kern="1200" dirty="0">
                <a:solidFill>
                  <a:schemeClr val="tx1"/>
                </a:solidFill>
                <a:effectLst/>
                <a:latin typeface="Times New Roman" pitchFamily="18" charset="0"/>
                <a:ea typeface="宋体" pitchFamily="2" charset="-122"/>
                <a:cs typeface="+mn-cs"/>
              </a:rPr>
              <a:t>Fabless</a:t>
            </a:r>
            <a:r>
              <a:rPr lang="zh-CN" altLang="en-US" sz="1200" b="0" i="0" kern="1200" dirty="0">
                <a:solidFill>
                  <a:schemeClr val="tx1"/>
                </a:solidFill>
                <a:effectLst/>
                <a:latin typeface="Times New Roman" pitchFamily="18" charset="0"/>
                <a:ea typeface="宋体" pitchFamily="2" charset="-122"/>
                <a:cs typeface="+mn-cs"/>
              </a:rPr>
              <a:t>相对应的是</a:t>
            </a:r>
            <a:r>
              <a:rPr lang="en-US" altLang="zh-CN" sz="1200" b="0" i="0" kern="1200" dirty="0">
                <a:solidFill>
                  <a:schemeClr val="tx1"/>
                </a:solidFill>
                <a:effectLst/>
                <a:latin typeface="Times New Roman" pitchFamily="18" charset="0"/>
                <a:ea typeface="宋体" pitchFamily="2" charset="-122"/>
                <a:cs typeface="+mn-cs"/>
              </a:rPr>
              <a:t>Foundry</a:t>
            </a:r>
            <a:r>
              <a:rPr lang="zh-CN" altLang="en-US" sz="1200" b="0" i="0" kern="1200" dirty="0">
                <a:solidFill>
                  <a:schemeClr val="tx1"/>
                </a:solidFill>
                <a:effectLst/>
                <a:latin typeface="Times New Roman" pitchFamily="18" charset="0"/>
                <a:ea typeface="宋体" pitchFamily="2" charset="-122"/>
                <a:cs typeface="+mn-cs"/>
              </a:rPr>
              <a:t>（晶圆代工厂）和封测厂，主要承接</a:t>
            </a:r>
            <a:r>
              <a:rPr lang="en-US" altLang="zh-CN" sz="1200" b="0" i="0" kern="1200" dirty="0">
                <a:solidFill>
                  <a:schemeClr val="tx1"/>
                </a:solidFill>
                <a:effectLst/>
                <a:latin typeface="Times New Roman" pitchFamily="18" charset="0"/>
                <a:ea typeface="宋体" pitchFamily="2" charset="-122"/>
                <a:cs typeface="+mn-cs"/>
              </a:rPr>
              <a:t>Fabless</a:t>
            </a:r>
            <a:r>
              <a:rPr lang="zh-CN" altLang="en-US" sz="1200" b="0" i="0" kern="1200" dirty="0">
                <a:solidFill>
                  <a:schemeClr val="tx1"/>
                </a:solidFill>
                <a:effectLst/>
                <a:latin typeface="Times New Roman" pitchFamily="18" charset="0"/>
                <a:ea typeface="宋体" pitchFamily="2" charset="-122"/>
                <a:cs typeface="+mn-cs"/>
              </a:rPr>
              <a:t>的生产和封装测试任务，典型的</a:t>
            </a:r>
            <a:r>
              <a:rPr lang="en-US" altLang="zh-CN" sz="1200" b="0" i="0" kern="1200" dirty="0">
                <a:solidFill>
                  <a:schemeClr val="tx1"/>
                </a:solidFill>
                <a:effectLst/>
                <a:latin typeface="Times New Roman" pitchFamily="18" charset="0"/>
                <a:ea typeface="宋体" pitchFamily="2" charset="-122"/>
                <a:cs typeface="+mn-cs"/>
              </a:rPr>
              <a:t>Foundry</a:t>
            </a:r>
            <a:r>
              <a:rPr lang="zh-CN" altLang="en-US" sz="1200" b="0" i="0" kern="1200" dirty="0">
                <a:solidFill>
                  <a:schemeClr val="tx1"/>
                </a:solidFill>
                <a:effectLst/>
                <a:latin typeface="Times New Roman" pitchFamily="18" charset="0"/>
                <a:ea typeface="宋体" pitchFamily="2" charset="-122"/>
                <a:cs typeface="+mn-cs"/>
              </a:rPr>
              <a:t>（晶圆代工厂）如台积电、格罗方德、中芯国际、台联电等，封测厂有日月光，江苏长电等。</a:t>
            </a:r>
          </a:p>
        </p:txBody>
      </p:sp>
      <p:sp>
        <p:nvSpPr>
          <p:cNvPr id="4" name="灯片编号占位符 3"/>
          <p:cNvSpPr>
            <a:spLocks noGrp="1"/>
          </p:cNvSpPr>
          <p:nvPr>
            <p:ph type="sldNum" sz="quarter" idx="5"/>
          </p:nvPr>
        </p:nvSpPr>
        <p:spPr/>
        <p:txBody>
          <a:bodyPr/>
          <a:lstStyle/>
          <a:p>
            <a:pPr>
              <a:defRPr/>
            </a:pPr>
            <a:fld id="{65D16E3D-79F9-462E-A545-D28AE63F1FEF}" type="slidenum">
              <a:rPr lang="en-US" altLang="zh-CN" smtClean="0"/>
              <a:pPr>
                <a:defRPr/>
              </a:pPr>
              <a:t>17</a:t>
            </a:fld>
            <a:endParaRPr lang="en-US" altLang="zh-CN"/>
          </a:p>
        </p:txBody>
      </p:sp>
    </p:spTree>
    <p:extLst>
      <p:ext uri="{BB962C8B-B14F-4D97-AF65-F5344CB8AC3E}">
        <p14:creationId xmlns:p14="http://schemas.microsoft.com/office/powerpoint/2010/main" val="975621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4090892616"/>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60242CDB-69FF-4E42-9DA7-2B160ACF680C}"/>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180E8371-AC9B-44DE-A867-1EF4B24F91E8}"/>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3130FEE5-112A-4BF7-800E-21B2768EE485}"/>
              </a:ext>
            </a:extLst>
          </p:cNvPr>
          <p:cNvSpPr>
            <a:spLocks noGrp="1" noChangeArrowheads="1"/>
          </p:cNvSpPr>
          <p:nvPr>
            <p:ph type="sldNum" sz="quarter" idx="12"/>
          </p:nvPr>
        </p:nvSpPr>
        <p:spPr/>
        <p:txBody>
          <a:bodyPr/>
          <a:lstStyle>
            <a:lvl1pPr>
              <a:defRPr/>
            </a:lvl1pPr>
          </a:lstStyle>
          <a:p>
            <a:pPr>
              <a:defRPr/>
            </a:pPr>
            <a:fld id="{72856F09-D43F-436C-A4DC-760356C01209}" type="slidenum">
              <a:rPr lang="en-US" altLang="zh-CN"/>
              <a:pPr>
                <a:defRPr/>
              </a:pPr>
              <a:t>‹#›</a:t>
            </a:fld>
            <a:endParaRPr lang="en-US" altLang="zh-CN"/>
          </a:p>
        </p:txBody>
      </p:sp>
    </p:spTree>
    <p:extLst>
      <p:ext uri="{BB962C8B-B14F-4D97-AF65-F5344CB8AC3E}">
        <p14:creationId xmlns:p14="http://schemas.microsoft.com/office/powerpoint/2010/main" val="3296125999"/>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FD818CCD-FD13-4BD9-958B-DF254625E742}"/>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08D42198-7454-4A56-AF76-1F14D4F8F85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3F5EF5C9-FC7C-41C9-BA90-55F44DDA9596}"/>
              </a:ext>
            </a:extLst>
          </p:cNvPr>
          <p:cNvSpPr>
            <a:spLocks noGrp="1" noChangeArrowheads="1"/>
          </p:cNvSpPr>
          <p:nvPr>
            <p:ph type="sldNum" sz="quarter" idx="12"/>
          </p:nvPr>
        </p:nvSpPr>
        <p:spPr/>
        <p:txBody>
          <a:bodyPr/>
          <a:lstStyle>
            <a:lvl1pPr>
              <a:defRPr/>
            </a:lvl1pPr>
          </a:lstStyle>
          <a:p>
            <a:pPr>
              <a:defRPr/>
            </a:pPr>
            <a:fld id="{0C192C29-1E90-4F7A-97CB-C3723C5ACC14}" type="slidenum">
              <a:rPr lang="en-US" altLang="zh-CN"/>
              <a:pPr>
                <a:defRPr/>
              </a:pPr>
              <a:t>‹#›</a:t>
            </a:fld>
            <a:endParaRPr lang="en-US" altLang="zh-CN"/>
          </a:p>
        </p:txBody>
      </p:sp>
    </p:spTree>
    <p:extLst>
      <p:ext uri="{BB962C8B-B14F-4D97-AF65-F5344CB8AC3E}">
        <p14:creationId xmlns:p14="http://schemas.microsoft.com/office/powerpoint/2010/main" val="3037675734"/>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957C36C6-3506-4390-B806-44FB8E63C0EB}"/>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3">
            <a:extLst>
              <a:ext uri="{FF2B5EF4-FFF2-40B4-BE49-F238E27FC236}">
                <a16:creationId xmlns:a16="http://schemas.microsoft.com/office/drawing/2014/main" id="{7BFDA25B-457E-46FB-B6A5-B54CB76F06A3}"/>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4">
            <a:extLst>
              <a:ext uri="{FF2B5EF4-FFF2-40B4-BE49-F238E27FC236}">
                <a16:creationId xmlns:a16="http://schemas.microsoft.com/office/drawing/2014/main" id="{349D6944-5BCD-4D5D-9904-E901D4A06ECB}"/>
              </a:ext>
            </a:extLst>
          </p:cNvPr>
          <p:cNvSpPr>
            <a:spLocks noGrp="1" noChangeArrowheads="1"/>
          </p:cNvSpPr>
          <p:nvPr>
            <p:ph type="sldNum" sz="quarter" idx="12"/>
          </p:nvPr>
        </p:nvSpPr>
        <p:spPr/>
        <p:txBody>
          <a:bodyPr/>
          <a:lstStyle>
            <a:lvl1pPr>
              <a:defRPr/>
            </a:lvl1pPr>
          </a:lstStyle>
          <a:p>
            <a:pPr>
              <a:defRPr/>
            </a:pPr>
            <a:fld id="{CCF249B9-5BE5-44F1-965D-D5627860C185}" type="slidenum">
              <a:rPr lang="en-US" altLang="zh-CN"/>
              <a:pPr>
                <a:defRPr/>
              </a:pPr>
              <a:t>‹#›</a:t>
            </a:fld>
            <a:endParaRPr lang="en-US" altLang="zh-CN"/>
          </a:p>
        </p:txBody>
      </p:sp>
    </p:spTree>
    <p:extLst>
      <p:ext uri="{BB962C8B-B14F-4D97-AF65-F5344CB8AC3E}">
        <p14:creationId xmlns:p14="http://schemas.microsoft.com/office/powerpoint/2010/main" val="2380335958"/>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9">
            <a:extLst>
              <a:ext uri="{FF2B5EF4-FFF2-40B4-BE49-F238E27FC236}">
                <a16:creationId xmlns:a16="http://schemas.microsoft.com/office/drawing/2014/main" id="{EA6220B6-6738-4932-8D58-05A4981AD465}"/>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AC5F936B-4D6D-4FFC-92F7-DE10D3702085}"/>
              </a:ext>
            </a:extLst>
          </p:cNvPr>
          <p:cNvSpPr>
            <a:spLocks noGrp="1" noChangeArrowheads="1"/>
          </p:cNvSpPr>
          <p:nvPr>
            <p:ph type="sldNum" sz="quarter" idx="11"/>
          </p:nvPr>
        </p:nvSpPr>
        <p:spPr/>
        <p:txBody>
          <a:bodyPr/>
          <a:lstStyle>
            <a:lvl1pPr>
              <a:defRPr/>
            </a:lvl1pPr>
          </a:lstStyle>
          <a:p>
            <a:pPr>
              <a:defRPr/>
            </a:pPr>
            <a:fld id="{E8D22988-341F-4126-9EF2-CADB82D8BC2A}" type="slidenum">
              <a:rPr lang="en-US" altLang="zh-CN"/>
              <a:pPr>
                <a:defRPr/>
              </a:pPr>
              <a:t>‹#›</a:t>
            </a:fld>
            <a:endParaRPr lang="en-US" altLang="zh-CN"/>
          </a:p>
        </p:txBody>
      </p:sp>
      <p:sp>
        <p:nvSpPr>
          <p:cNvPr id="6" name="Rectangle 24">
            <a:extLst>
              <a:ext uri="{FF2B5EF4-FFF2-40B4-BE49-F238E27FC236}">
                <a16:creationId xmlns:a16="http://schemas.microsoft.com/office/drawing/2014/main" id="{72963F33-50CF-4D9B-BD78-B032CEA32B77}"/>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173436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a:extLst>
              <a:ext uri="{FF2B5EF4-FFF2-40B4-BE49-F238E27FC236}">
                <a16:creationId xmlns:a16="http://schemas.microsoft.com/office/drawing/2014/main" id="{A6232E79-777F-4AAD-9E13-0BA6D87D0797}"/>
              </a:ext>
            </a:extLst>
          </p:cNvPr>
          <p:cNvSpPr>
            <a:spLocks noGrp="1" noChangeArrowheads="1"/>
          </p:cNvSpPr>
          <p:nvPr>
            <p:ph type="dt" sz="half" idx="10"/>
          </p:nvPr>
        </p:nvSpPr>
        <p:spPr/>
        <p:txBody>
          <a:bodyPr/>
          <a:lstStyle>
            <a:lvl1pPr>
              <a:defRPr smtClean="0"/>
            </a:lvl1pPr>
          </a:lstStyle>
          <a:p>
            <a:pPr>
              <a:defRPr/>
            </a:pPr>
            <a:endParaRPr lang="en-US" altLang="zh-CN"/>
          </a:p>
        </p:txBody>
      </p:sp>
      <p:sp>
        <p:nvSpPr>
          <p:cNvPr id="5" name="Rectangle 4">
            <a:extLst>
              <a:ext uri="{FF2B5EF4-FFF2-40B4-BE49-F238E27FC236}">
                <a16:creationId xmlns:a16="http://schemas.microsoft.com/office/drawing/2014/main" id="{54F7F079-49A3-40DB-94F0-0C853D6E8EB5}"/>
              </a:ext>
            </a:extLst>
          </p:cNvPr>
          <p:cNvSpPr>
            <a:spLocks noGrp="1" noChangeArrowheads="1"/>
          </p:cNvSpPr>
          <p:nvPr>
            <p:ph type="sldNum" sz="quarter" idx="11"/>
          </p:nvPr>
        </p:nvSpPr>
        <p:spPr/>
        <p:txBody>
          <a:bodyPr/>
          <a:lstStyle>
            <a:lvl1pPr>
              <a:defRPr smtClean="0"/>
            </a:lvl1pPr>
          </a:lstStyle>
          <a:p>
            <a:pPr>
              <a:defRPr/>
            </a:pPr>
            <a:fld id="{9A0A6FE5-FC5C-40D2-B49D-47DB8A3387A4}" type="slidenum">
              <a:rPr lang="en-US" altLang="zh-CN"/>
              <a:pPr>
                <a:defRPr/>
              </a:pPr>
              <a:t>‹#›</a:t>
            </a:fld>
            <a:endParaRPr lang="en-US" altLang="zh-CN"/>
          </a:p>
        </p:txBody>
      </p:sp>
    </p:spTree>
    <p:extLst>
      <p:ext uri="{BB962C8B-B14F-4D97-AF65-F5344CB8AC3E}">
        <p14:creationId xmlns:p14="http://schemas.microsoft.com/office/powerpoint/2010/main" val="208216617"/>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024579D5-E27F-4A1C-91DC-935A49BC71B0}"/>
              </a:ext>
            </a:extLst>
          </p:cNvPr>
          <p:cNvGrpSpPr>
            <a:grpSpLocks/>
          </p:cNvGrpSpPr>
          <p:nvPr/>
        </p:nvGrpSpPr>
        <p:grpSpPr bwMode="auto">
          <a:xfrm>
            <a:off x="0" y="6350"/>
            <a:ext cx="9140825" cy="6851650"/>
            <a:chOff x="0" y="4"/>
            <a:chExt cx="5758" cy="4316"/>
          </a:xfrm>
        </p:grpSpPr>
        <p:grpSp>
          <p:nvGrpSpPr>
            <p:cNvPr id="5" name="Group 3">
              <a:extLst>
                <a:ext uri="{FF2B5EF4-FFF2-40B4-BE49-F238E27FC236}">
                  <a16:creationId xmlns:a16="http://schemas.microsoft.com/office/drawing/2014/main" id="{93E2F993-2DF1-42FA-998E-5081E384368E}"/>
                </a:ext>
              </a:extLst>
            </p:cNvPr>
            <p:cNvGrpSpPr>
              <a:grpSpLocks/>
            </p:cNvGrpSpPr>
            <p:nvPr/>
          </p:nvGrpSpPr>
          <p:grpSpPr bwMode="auto">
            <a:xfrm>
              <a:off x="0" y="1161"/>
              <a:ext cx="5758" cy="3159"/>
              <a:chOff x="0" y="1161"/>
              <a:chExt cx="5758" cy="3159"/>
            </a:xfrm>
          </p:grpSpPr>
          <p:sp>
            <p:nvSpPr>
              <p:cNvPr id="16" name="Freeform 4">
                <a:extLst>
                  <a:ext uri="{FF2B5EF4-FFF2-40B4-BE49-F238E27FC236}">
                    <a16:creationId xmlns:a16="http://schemas.microsoft.com/office/drawing/2014/main" id="{5BB2C88F-609D-4500-90F6-A97A9F4BCFD0}"/>
                  </a:ext>
                </a:extLst>
              </p:cNvPr>
              <p:cNvSpPr>
                <a:spLocks/>
              </p:cNvSpPr>
              <p:nvPr/>
            </p:nvSpPr>
            <p:spPr bwMode="hidden">
              <a:xfrm>
                <a:off x="558" y="1161"/>
                <a:ext cx="5200" cy="3159"/>
              </a:xfrm>
              <a:custGeom>
                <a:avLst/>
                <a:gdLst>
                  <a:gd name="T0" fmla="*/ 0 w 5184"/>
                  <a:gd name="T1" fmla="*/ 3159 h 3159"/>
                  <a:gd name="T2" fmla="*/ 5232 w 5184"/>
                  <a:gd name="T3" fmla="*/ 3159 h 3159"/>
                  <a:gd name="T4" fmla="*/ 5232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5">
                <a:extLst>
                  <a:ext uri="{FF2B5EF4-FFF2-40B4-BE49-F238E27FC236}">
                    <a16:creationId xmlns:a16="http://schemas.microsoft.com/office/drawing/2014/main" id="{01252C85-B279-4B75-8096-A777216C64EE}"/>
                  </a:ext>
                </a:extLst>
              </p:cNvPr>
              <p:cNvSpPr>
                <a:spLocks/>
              </p:cNvSpPr>
              <p:nvPr/>
            </p:nvSpPr>
            <p:spPr bwMode="hidden">
              <a:xfrm>
                <a:off x="0" y="1161"/>
                <a:ext cx="558" cy="3159"/>
              </a:xfrm>
              <a:custGeom>
                <a:avLst/>
                <a:gdLst>
                  <a:gd name="T0" fmla="*/ 0 w 556"/>
                  <a:gd name="T1" fmla="*/ 0 h 3159"/>
                  <a:gd name="T2" fmla="*/ 0 w 556"/>
                  <a:gd name="T3" fmla="*/ 3159 h 3159"/>
                  <a:gd name="T4" fmla="*/ 562 w 556"/>
                  <a:gd name="T5" fmla="*/ 3159 h 3159"/>
                  <a:gd name="T6" fmla="*/ 562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6">
              <a:extLst>
                <a:ext uri="{FF2B5EF4-FFF2-40B4-BE49-F238E27FC236}">
                  <a16:creationId xmlns:a16="http://schemas.microsoft.com/office/drawing/2014/main" id="{A8329698-80D5-449B-91A5-D7C2846DCACA}"/>
                </a:ext>
              </a:extLst>
            </p:cNvPr>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algn="ctr" eaLnBrk="1" hangingPunct="1">
                <a:defRPr/>
              </a:pPr>
              <a:endParaRPr lang="zh-CN" altLang="en-US"/>
            </a:p>
          </p:txBody>
        </p:sp>
        <p:sp>
          <p:nvSpPr>
            <p:cNvPr id="7" name="Freeform 7">
              <a:extLst>
                <a:ext uri="{FF2B5EF4-FFF2-40B4-BE49-F238E27FC236}">
                  <a16:creationId xmlns:a16="http://schemas.microsoft.com/office/drawing/2014/main" id="{F0F390F5-8FA3-4DA2-ADAD-6C14C9494549}"/>
                </a:ext>
              </a:extLst>
            </p:cNvPr>
            <p:cNvSpPr>
              <a:spLocks/>
            </p:cNvSpPr>
            <p:nvPr/>
          </p:nvSpPr>
          <p:spPr bwMode="ltGray">
            <a:xfrm>
              <a:off x="767" y="1155"/>
              <a:ext cx="252" cy="12"/>
            </a:xfrm>
            <a:custGeom>
              <a:avLst/>
              <a:gdLst>
                <a:gd name="T0" fmla="*/ 254 w 251"/>
                <a:gd name="T1" fmla="*/ 0 h 12"/>
                <a:gd name="T2" fmla="*/ 0 w 251"/>
                <a:gd name="T3" fmla="*/ 0 h 12"/>
                <a:gd name="T4" fmla="*/ 0 w 251"/>
                <a:gd name="T5" fmla="*/ 12 h 12"/>
                <a:gd name="T6" fmla="*/ 254 w 251"/>
                <a:gd name="T7" fmla="*/ 12 h 12"/>
                <a:gd name="T8" fmla="*/ 254 w 251"/>
                <a:gd name="T9" fmla="*/ 0 h 12"/>
                <a:gd name="T10" fmla="*/ 254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8">
              <a:extLst>
                <a:ext uri="{FF2B5EF4-FFF2-40B4-BE49-F238E27FC236}">
                  <a16:creationId xmlns:a16="http://schemas.microsoft.com/office/drawing/2014/main" id="{BBF2C566-1B93-47B9-B7BF-60BB05ECF404}"/>
                </a:ext>
              </a:extLst>
            </p:cNvPr>
            <p:cNvSpPr>
              <a:spLocks/>
            </p:cNvSpPr>
            <p:nvPr/>
          </p:nvSpPr>
          <p:spPr bwMode="ltGray">
            <a:xfrm>
              <a:off x="0" y="1155"/>
              <a:ext cx="351" cy="12"/>
            </a:xfrm>
            <a:custGeom>
              <a:avLst/>
              <a:gdLst>
                <a:gd name="T0" fmla="*/ 0 w 251"/>
                <a:gd name="T1" fmla="*/ 0 h 12"/>
                <a:gd name="T2" fmla="*/ 0 w 251"/>
                <a:gd name="T3" fmla="*/ 12 h 12"/>
                <a:gd name="T4" fmla="*/ 687 w 251"/>
                <a:gd name="T5" fmla="*/ 12 h 12"/>
                <a:gd name="T6" fmla="*/ 687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 name="Group 9">
              <a:extLst>
                <a:ext uri="{FF2B5EF4-FFF2-40B4-BE49-F238E27FC236}">
                  <a16:creationId xmlns:a16="http://schemas.microsoft.com/office/drawing/2014/main" id="{27A9A1EB-0BE8-4268-9312-BC5175BE7F47}"/>
                </a:ext>
              </a:extLst>
            </p:cNvPr>
            <p:cNvGrpSpPr>
              <a:grpSpLocks/>
            </p:cNvGrpSpPr>
            <p:nvPr/>
          </p:nvGrpSpPr>
          <p:grpSpPr bwMode="auto">
            <a:xfrm>
              <a:off x="348" y="4"/>
              <a:ext cx="5410" cy="4316"/>
              <a:chOff x="348" y="4"/>
              <a:chExt cx="5410" cy="4316"/>
            </a:xfrm>
          </p:grpSpPr>
          <p:sp>
            <p:nvSpPr>
              <p:cNvPr id="10" name="Freeform 10">
                <a:extLst>
                  <a:ext uri="{FF2B5EF4-FFF2-40B4-BE49-F238E27FC236}">
                    <a16:creationId xmlns:a16="http://schemas.microsoft.com/office/drawing/2014/main" id="{D61DB777-EB64-420C-86A7-0637884A6445}"/>
                  </a:ext>
                </a:extLst>
              </p:cNvPr>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1">
                <a:extLst>
                  <a:ext uri="{FF2B5EF4-FFF2-40B4-BE49-F238E27FC236}">
                    <a16:creationId xmlns:a16="http://schemas.microsoft.com/office/drawing/2014/main" id="{1F199F64-5AD5-4E94-9CFB-CD6091425909}"/>
                  </a:ext>
                </a:extLst>
              </p:cNvPr>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2">
                <a:extLst>
                  <a:ext uri="{FF2B5EF4-FFF2-40B4-BE49-F238E27FC236}">
                    <a16:creationId xmlns:a16="http://schemas.microsoft.com/office/drawing/2014/main" id="{7C9B9D7C-882B-4D29-8332-D2CE9C32D4C9}"/>
                  </a:ext>
                </a:extLst>
              </p:cNvPr>
              <p:cNvSpPr>
                <a:spLocks/>
              </p:cNvSpPr>
              <p:nvPr/>
            </p:nvSpPr>
            <p:spPr bwMode="ltGray">
              <a:xfrm>
                <a:off x="1019" y="1155"/>
                <a:ext cx="4739" cy="12"/>
              </a:xfrm>
              <a:custGeom>
                <a:avLst/>
                <a:gdLst>
                  <a:gd name="T0" fmla="*/ 4769 w 4724"/>
                  <a:gd name="T1" fmla="*/ 0 h 12"/>
                  <a:gd name="T2" fmla="*/ 0 w 4724"/>
                  <a:gd name="T3" fmla="*/ 0 h 12"/>
                  <a:gd name="T4" fmla="*/ 0 w 4724"/>
                  <a:gd name="T5" fmla="*/ 12 h 12"/>
                  <a:gd name="T6" fmla="*/ 4769 w 4724"/>
                  <a:gd name="T7" fmla="*/ 12 h 12"/>
                  <a:gd name="T8" fmla="*/ 4769 w 4724"/>
                  <a:gd name="T9" fmla="*/ 0 h 12"/>
                  <a:gd name="T10" fmla="*/ 4769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3">
                <a:extLst>
                  <a:ext uri="{FF2B5EF4-FFF2-40B4-BE49-F238E27FC236}">
                    <a16:creationId xmlns:a16="http://schemas.microsoft.com/office/drawing/2014/main" id="{EAF40D18-9EBD-4278-82E6-3E90FEE2F7AE}"/>
                  </a:ext>
                </a:extLst>
              </p:cNvPr>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4">
                <a:extLst>
                  <a:ext uri="{FF2B5EF4-FFF2-40B4-BE49-F238E27FC236}">
                    <a16:creationId xmlns:a16="http://schemas.microsoft.com/office/drawing/2014/main" id="{3314CDD3-0313-40E8-98E3-C5B4957E3F9A}"/>
                  </a:ext>
                </a:extLst>
              </p:cNvPr>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5">
                <a:extLst>
                  <a:ext uri="{FF2B5EF4-FFF2-40B4-BE49-F238E27FC236}">
                    <a16:creationId xmlns:a16="http://schemas.microsoft.com/office/drawing/2014/main" id="{27A7AE77-738A-4C9C-9F15-0BA50080D92C}"/>
                  </a:ext>
                </a:extLst>
              </p:cNvPr>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algn="ctr" eaLnBrk="1" hangingPunct="1">
                  <a:defRPr/>
                </a:pPr>
                <a:endParaRPr lang="zh-CN" altLang="en-US"/>
              </a:p>
            </p:txBody>
          </p:sp>
        </p:grpSp>
      </p:grpSp>
      <p:sp>
        <p:nvSpPr>
          <p:cNvPr id="18" name="Text Box 18">
            <a:extLst>
              <a:ext uri="{FF2B5EF4-FFF2-40B4-BE49-F238E27FC236}">
                <a16:creationId xmlns:a16="http://schemas.microsoft.com/office/drawing/2014/main" id="{C165DC03-9087-4AE2-9610-D5FB7C44A460}"/>
              </a:ext>
            </a:extLst>
          </p:cNvPr>
          <p:cNvSpPr txBox="1">
            <a:spLocks noChangeArrowheads="1"/>
          </p:cNvSpPr>
          <p:nvPr userDrawn="1"/>
        </p:nvSpPr>
        <p:spPr bwMode="auto">
          <a:xfrm>
            <a:off x="5867400" y="0"/>
            <a:ext cx="3276600" cy="457200"/>
          </a:xfrm>
          <a:prstGeom prst="rect">
            <a:avLst/>
          </a:prstGeom>
          <a:noFill/>
          <a:ln>
            <a:noFill/>
          </a:ln>
        </p:spPr>
        <p:txBody>
          <a:bodyPr>
            <a:spAutoFit/>
          </a:bodyPr>
          <a:lstStyle>
            <a:lvl1pPr algn="ctr">
              <a:defRPr kumimoji="1" sz="4000">
                <a:solidFill>
                  <a:schemeClr val="tx2"/>
                </a:solidFill>
                <a:latin typeface="Times New Roman" panose="02020603050405020304" pitchFamily="18" charset="0"/>
                <a:ea typeface="宋体" panose="02010600030101010101" pitchFamily="2" charset="-122"/>
              </a:defRPr>
            </a:lvl1pPr>
            <a:lvl2pPr marL="742950" indent="-285750" algn="ctr">
              <a:defRPr kumimoji="1" sz="4000">
                <a:solidFill>
                  <a:schemeClr val="tx2"/>
                </a:solidFill>
                <a:latin typeface="Times New Roman" panose="02020603050405020304" pitchFamily="18" charset="0"/>
                <a:ea typeface="宋体" panose="02010600030101010101" pitchFamily="2" charset="-122"/>
              </a:defRPr>
            </a:lvl2pPr>
            <a:lvl3pPr marL="1143000" indent="-228600" algn="ctr">
              <a:defRPr kumimoji="1" sz="4000">
                <a:solidFill>
                  <a:schemeClr val="tx2"/>
                </a:solidFill>
                <a:latin typeface="Times New Roman" panose="02020603050405020304" pitchFamily="18" charset="0"/>
                <a:ea typeface="宋体" panose="02010600030101010101" pitchFamily="2" charset="-122"/>
              </a:defRPr>
            </a:lvl3pPr>
            <a:lvl4pPr marL="1600200" indent="-228600" algn="ctr">
              <a:defRPr kumimoji="1" sz="4000">
                <a:solidFill>
                  <a:schemeClr val="tx2"/>
                </a:solidFill>
                <a:latin typeface="Times New Roman" panose="02020603050405020304" pitchFamily="18" charset="0"/>
                <a:ea typeface="宋体" panose="02010600030101010101" pitchFamily="2" charset="-122"/>
              </a:defRPr>
            </a:lvl4pPr>
            <a:lvl5pPr marL="2057400" indent="-228600" algn="ctr">
              <a:defRPr kumimoji="1" sz="4000">
                <a:solidFill>
                  <a:schemeClr val="tx2"/>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defRPr/>
            </a:pPr>
            <a:r>
              <a:rPr lang="en-US" altLang="zh-CN" sz="2400">
                <a:solidFill>
                  <a:schemeClr val="tx1"/>
                </a:solidFill>
              </a:rPr>
              <a:t> </a:t>
            </a:r>
            <a:r>
              <a:rPr lang="zh-CN" altLang="en-US" sz="1400">
                <a:solidFill>
                  <a:schemeClr val="accent2"/>
                </a:solidFill>
                <a:ea typeface="华文行楷" panose="02010800040101010101" pitchFamily="2" charset="-122"/>
              </a:rPr>
              <a:t>中国科学技术大学物理系微电子专业</a:t>
            </a:r>
          </a:p>
        </p:txBody>
      </p:sp>
      <p:sp>
        <p:nvSpPr>
          <p:cNvPr id="130064" name="Rectangle 16"/>
          <p:cNvSpPr>
            <a:spLocks noGrp="1" noChangeArrowheads="1"/>
          </p:cNvSpPr>
          <p:nvPr>
            <p:ph type="ctrTitle" sz="quarter"/>
          </p:nvPr>
        </p:nvSpPr>
        <p:spPr>
          <a:xfrm>
            <a:off x="1066800" y="1997075"/>
            <a:ext cx="7086600" cy="1431925"/>
          </a:xfrm>
        </p:spPr>
        <p:txBody>
          <a:bodyPr anchor="b"/>
          <a:lstStyle>
            <a:lvl1pPr>
              <a:defRPr/>
            </a:lvl1pPr>
          </a:lstStyle>
          <a:p>
            <a:r>
              <a:rPr lang="zh-CN" altLang="en-US"/>
              <a:t>单击此处编辑母版标题样式</a:t>
            </a:r>
          </a:p>
        </p:txBody>
      </p:sp>
      <p:sp>
        <p:nvSpPr>
          <p:cNvPr id="130065"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r>
              <a:rPr lang="zh-CN" altLang="en-US"/>
              <a:t>单击此处编辑母版副标题样式</a:t>
            </a:r>
          </a:p>
        </p:txBody>
      </p:sp>
      <p:sp>
        <p:nvSpPr>
          <p:cNvPr id="19" name="Rectangle 19">
            <a:extLst>
              <a:ext uri="{FF2B5EF4-FFF2-40B4-BE49-F238E27FC236}">
                <a16:creationId xmlns:a16="http://schemas.microsoft.com/office/drawing/2014/main" id="{06F7607F-52DD-4892-8272-68354611E685}"/>
              </a:ext>
            </a:extLst>
          </p:cNvPr>
          <p:cNvSpPr>
            <a:spLocks noGrp="1" noChangeArrowheads="1"/>
          </p:cNvSpPr>
          <p:nvPr>
            <p:ph type="dt" sz="half" idx="10"/>
          </p:nvPr>
        </p:nvSpPr>
        <p:spPr/>
        <p:txBody>
          <a:bodyPr/>
          <a:lstStyle>
            <a:lvl1pPr>
              <a:defRPr/>
            </a:lvl1pPr>
          </a:lstStyle>
          <a:p>
            <a:pPr>
              <a:defRPr/>
            </a:pPr>
            <a:endParaRPr lang="en-US" altLang="zh-CN"/>
          </a:p>
        </p:txBody>
      </p:sp>
      <p:sp>
        <p:nvSpPr>
          <p:cNvPr id="20" name="Rectangle 20">
            <a:extLst>
              <a:ext uri="{FF2B5EF4-FFF2-40B4-BE49-F238E27FC236}">
                <a16:creationId xmlns:a16="http://schemas.microsoft.com/office/drawing/2014/main" id="{B064254A-0F83-4CDB-86C8-917F8F45CA6E}"/>
              </a:ext>
            </a:extLst>
          </p:cNvPr>
          <p:cNvSpPr>
            <a:spLocks noGrp="1" noChangeArrowheads="1"/>
          </p:cNvSpPr>
          <p:nvPr>
            <p:ph type="sldNum" sz="quarter" idx="11"/>
          </p:nvPr>
        </p:nvSpPr>
        <p:spPr/>
        <p:txBody>
          <a:bodyPr/>
          <a:lstStyle>
            <a:lvl1pPr>
              <a:defRPr/>
            </a:lvl1pPr>
          </a:lstStyle>
          <a:p>
            <a:pPr>
              <a:defRPr/>
            </a:pPr>
            <a:fld id="{724342F1-B4A5-4E68-A426-696F984B7FB6}" type="slidenum">
              <a:rPr lang="en-US" altLang="zh-CN"/>
              <a:pPr>
                <a:defRPr/>
              </a:pPr>
              <a:t>‹#›</a:t>
            </a:fld>
            <a:endParaRPr lang="en-US" altLang="zh-CN"/>
          </a:p>
        </p:txBody>
      </p:sp>
      <p:sp>
        <p:nvSpPr>
          <p:cNvPr id="21" name="Rectangle 25">
            <a:extLst>
              <a:ext uri="{FF2B5EF4-FFF2-40B4-BE49-F238E27FC236}">
                <a16:creationId xmlns:a16="http://schemas.microsoft.com/office/drawing/2014/main" id="{346735E3-108C-4A55-A44F-5D64D8E1A53D}"/>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287841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9">
            <a:extLst>
              <a:ext uri="{FF2B5EF4-FFF2-40B4-BE49-F238E27FC236}">
                <a16:creationId xmlns:a16="http://schemas.microsoft.com/office/drawing/2014/main" id="{EA6220B6-6738-4932-8D58-05A4981AD465}"/>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AC5F936B-4D6D-4FFC-92F7-DE10D3702085}"/>
              </a:ext>
            </a:extLst>
          </p:cNvPr>
          <p:cNvSpPr>
            <a:spLocks noGrp="1" noChangeArrowheads="1"/>
          </p:cNvSpPr>
          <p:nvPr>
            <p:ph type="sldNum" sz="quarter" idx="11"/>
          </p:nvPr>
        </p:nvSpPr>
        <p:spPr/>
        <p:txBody>
          <a:bodyPr/>
          <a:lstStyle>
            <a:lvl1pPr>
              <a:defRPr/>
            </a:lvl1pPr>
          </a:lstStyle>
          <a:p>
            <a:pPr>
              <a:defRPr/>
            </a:pPr>
            <a:fld id="{E8D22988-341F-4126-9EF2-CADB82D8BC2A}" type="slidenum">
              <a:rPr lang="en-US" altLang="zh-CN"/>
              <a:pPr>
                <a:defRPr/>
              </a:pPr>
              <a:t>‹#›</a:t>
            </a:fld>
            <a:endParaRPr lang="en-US" altLang="zh-CN"/>
          </a:p>
        </p:txBody>
      </p:sp>
      <p:sp>
        <p:nvSpPr>
          <p:cNvPr id="6" name="Rectangle 24">
            <a:extLst>
              <a:ext uri="{FF2B5EF4-FFF2-40B4-BE49-F238E27FC236}">
                <a16:creationId xmlns:a16="http://schemas.microsoft.com/office/drawing/2014/main" id="{72963F33-50CF-4D9B-BD78-B032CEA32B77}"/>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87072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81187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9">
            <a:extLst>
              <a:ext uri="{FF2B5EF4-FFF2-40B4-BE49-F238E27FC236}">
                <a16:creationId xmlns:a16="http://schemas.microsoft.com/office/drawing/2014/main" id="{8A2860C8-C714-4682-BBB3-26CE3CB71C08}"/>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20">
            <a:extLst>
              <a:ext uri="{FF2B5EF4-FFF2-40B4-BE49-F238E27FC236}">
                <a16:creationId xmlns:a16="http://schemas.microsoft.com/office/drawing/2014/main" id="{D43ECF89-1C40-4BF9-95C8-321A17952BDD}"/>
              </a:ext>
            </a:extLst>
          </p:cNvPr>
          <p:cNvSpPr>
            <a:spLocks noGrp="1" noChangeArrowheads="1"/>
          </p:cNvSpPr>
          <p:nvPr>
            <p:ph type="sldNum" sz="quarter" idx="11"/>
          </p:nvPr>
        </p:nvSpPr>
        <p:spPr/>
        <p:txBody>
          <a:bodyPr/>
          <a:lstStyle>
            <a:lvl1pPr>
              <a:defRPr/>
            </a:lvl1pPr>
          </a:lstStyle>
          <a:p>
            <a:pPr>
              <a:defRPr/>
            </a:pPr>
            <a:fld id="{154213EA-6FB9-410A-ABC0-0DEEF9F3E778}" type="slidenum">
              <a:rPr lang="en-US" altLang="zh-CN"/>
              <a:pPr>
                <a:defRPr/>
              </a:pPr>
              <a:t>‹#›</a:t>
            </a:fld>
            <a:endParaRPr lang="en-US" altLang="zh-CN"/>
          </a:p>
        </p:txBody>
      </p:sp>
      <p:sp>
        <p:nvSpPr>
          <p:cNvPr id="7" name="Rectangle 24">
            <a:extLst>
              <a:ext uri="{FF2B5EF4-FFF2-40B4-BE49-F238E27FC236}">
                <a16:creationId xmlns:a16="http://schemas.microsoft.com/office/drawing/2014/main" id="{C769F30C-AD57-49EB-955B-D2C5AAEE91FB}"/>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946159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9">
            <a:extLst>
              <a:ext uri="{FF2B5EF4-FFF2-40B4-BE49-F238E27FC236}">
                <a16:creationId xmlns:a16="http://schemas.microsoft.com/office/drawing/2014/main" id="{22EC4450-B6E9-4B17-B570-EE1EC0785F60}"/>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20">
            <a:extLst>
              <a:ext uri="{FF2B5EF4-FFF2-40B4-BE49-F238E27FC236}">
                <a16:creationId xmlns:a16="http://schemas.microsoft.com/office/drawing/2014/main" id="{27122C51-0D42-43B6-AF48-873E2C14E911}"/>
              </a:ext>
            </a:extLst>
          </p:cNvPr>
          <p:cNvSpPr>
            <a:spLocks noGrp="1" noChangeArrowheads="1"/>
          </p:cNvSpPr>
          <p:nvPr>
            <p:ph type="sldNum" sz="quarter" idx="11"/>
          </p:nvPr>
        </p:nvSpPr>
        <p:spPr/>
        <p:txBody>
          <a:bodyPr/>
          <a:lstStyle>
            <a:lvl1pPr>
              <a:defRPr/>
            </a:lvl1pPr>
          </a:lstStyle>
          <a:p>
            <a:pPr>
              <a:defRPr/>
            </a:pPr>
            <a:fld id="{AFB255EA-CA0C-46B4-9A8E-A66FB68EF56A}" type="slidenum">
              <a:rPr lang="en-US" altLang="zh-CN"/>
              <a:pPr>
                <a:defRPr/>
              </a:pPr>
              <a:t>‹#›</a:t>
            </a:fld>
            <a:endParaRPr lang="en-US" altLang="zh-CN"/>
          </a:p>
        </p:txBody>
      </p:sp>
      <p:sp>
        <p:nvSpPr>
          <p:cNvPr id="9" name="Rectangle 24">
            <a:extLst>
              <a:ext uri="{FF2B5EF4-FFF2-40B4-BE49-F238E27FC236}">
                <a16:creationId xmlns:a16="http://schemas.microsoft.com/office/drawing/2014/main" id="{1AC4F65F-1744-44E5-95BD-8322E596D249}"/>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332381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5120506"/>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9">
            <a:extLst>
              <a:ext uri="{FF2B5EF4-FFF2-40B4-BE49-F238E27FC236}">
                <a16:creationId xmlns:a16="http://schemas.microsoft.com/office/drawing/2014/main" id="{78DAE702-2A7C-401A-98FD-5AE9F82C09D5}"/>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20">
            <a:extLst>
              <a:ext uri="{FF2B5EF4-FFF2-40B4-BE49-F238E27FC236}">
                <a16:creationId xmlns:a16="http://schemas.microsoft.com/office/drawing/2014/main" id="{825CACA0-FCCD-41F2-8AB1-B141CF548779}"/>
              </a:ext>
            </a:extLst>
          </p:cNvPr>
          <p:cNvSpPr>
            <a:spLocks noGrp="1" noChangeArrowheads="1"/>
          </p:cNvSpPr>
          <p:nvPr>
            <p:ph type="sldNum" sz="quarter" idx="11"/>
          </p:nvPr>
        </p:nvSpPr>
        <p:spPr/>
        <p:txBody>
          <a:bodyPr/>
          <a:lstStyle>
            <a:lvl1pPr>
              <a:defRPr/>
            </a:lvl1pPr>
          </a:lstStyle>
          <a:p>
            <a:pPr>
              <a:defRPr/>
            </a:pPr>
            <a:fld id="{C3A13185-46E5-4114-B49B-81CEF8B23AD1}" type="slidenum">
              <a:rPr lang="en-US" altLang="zh-CN"/>
              <a:pPr>
                <a:defRPr/>
              </a:pPr>
              <a:t>‹#›</a:t>
            </a:fld>
            <a:endParaRPr lang="en-US" altLang="zh-CN"/>
          </a:p>
        </p:txBody>
      </p:sp>
      <p:sp>
        <p:nvSpPr>
          <p:cNvPr id="5" name="Rectangle 24">
            <a:extLst>
              <a:ext uri="{FF2B5EF4-FFF2-40B4-BE49-F238E27FC236}">
                <a16:creationId xmlns:a16="http://schemas.microsoft.com/office/drawing/2014/main" id="{999422C3-324A-48A5-AB5B-1E5E44845C79}"/>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507724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FF1AD6AC-1EE6-47CF-B7A5-45AA32C317C7}"/>
              </a:ext>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20">
            <a:extLst>
              <a:ext uri="{FF2B5EF4-FFF2-40B4-BE49-F238E27FC236}">
                <a16:creationId xmlns:a16="http://schemas.microsoft.com/office/drawing/2014/main" id="{51EF0D77-FF91-4AA5-AC23-9FEF527263E0}"/>
              </a:ext>
            </a:extLst>
          </p:cNvPr>
          <p:cNvSpPr>
            <a:spLocks noGrp="1" noChangeArrowheads="1"/>
          </p:cNvSpPr>
          <p:nvPr>
            <p:ph type="sldNum" sz="quarter" idx="11"/>
          </p:nvPr>
        </p:nvSpPr>
        <p:spPr/>
        <p:txBody>
          <a:bodyPr/>
          <a:lstStyle>
            <a:lvl1pPr>
              <a:defRPr/>
            </a:lvl1pPr>
          </a:lstStyle>
          <a:p>
            <a:pPr>
              <a:defRPr/>
            </a:pPr>
            <a:fld id="{5C83719A-2C23-4D3C-A203-8A50F08C6B53}" type="slidenum">
              <a:rPr lang="en-US" altLang="zh-CN"/>
              <a:pPr>
                <a:defRPr/>
              </a:pPr>
              <a:t>‹#›</a:t>
            </a:fld>
            <a:endParaRPr lang="en-US" altLang="zh-CN"/>
          </a:p>
        </p:txBody>
      </p:sp>
      <p:sp>
        <p:nvSpPr>
          <p:cNvPr id="4" name="Rectangle 24">
            <a:extLst>
              <a:ext uri="{FF2B5EF4-FFF2-40B4-BE49-F238E27FC236}">
                <a16:creationId xmlns:a16="http://schemas.microsoft.com/office/drawing/2014/main" id="{93754C9B-1467-4E98-97E7-41C8DCD8C532}"/>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372566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9">
            <a:extLst>
              <a:ext uri="{FF2B5EF4-FFF2-40B4-BE49-F238E27FC236}">
                <a16:creationId xmlns:a16="http://schemas.microsoft.com/office/drawing/2014/main" id="{AFB87990-D056-4A5A-A210-C5006336E41B}"/>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20">
            <a:extLst>
              <a:ext uri="{FF2B5EF4-FFF2-40B4-BE49-F238E27FC236}">
                <a16:creationId xmlns:a16="http://schemas.microsoft.com/office/drawing/2014/main" id="{9EA661CD-7787-4740-8144-94D7B6D87B27}"/>
              </a:ext>
            </a:extLst>
          </p:cNvPr>
          <p:cNvSpPr>
            <a:spLocks noGrp="1" noChangeArrowheads="1"/>
          </p:cNvSpPr>
          <p:nvPr>
            <p:ph type="sldNum" sz="quarter" idx="11"/>
          </p:nvPr>
        </p:nvSpPr>
        <p:spPr/>
        <p:txBody>
          <a:bodyPr/>
          <a:lstStyle>
            <a:lvl1pPr>
              <a:defRPr/>
            </a:lvl1pPr>
          </a:lstStyle>
          <a:p>
            <a:pPr>
              <a:defRPr/>
            </a:pPr>
            <a:fld id="{F4961384-1F6F-434C-977B-B19FF4D4AAA7}" type="slidenum">
              <a:rPr lang="en-US" altLang="zh-CN"/>
              <a:pPr>
                <a:defRPr/>
              </a:pPr>
              <a:t>‹#›</a:t>
            </a:fld>
            <a:endParaRPr lang="en-US" altLang="zh-CN"/>
          </a:p>
        </p:txBody>
      </p:sp>
      <p:sp>
        <p:nvSpPr>
          <p:cNvPr id="7" name="Rectangle 24">
            <a:extLst>
              <a:ext uri="{FF2B5EF4-FFF2-40B4-BE49-F238E27FC236}">
                <a16:creationId xmlns:a16="http://schemas.microsoft.com/office/drawing/2014/main" id="{F2F1ED07-38EF-47DE-8743-9A0493897461}"/>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851744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9">
            <a:extLst>
              <a:ext uri="{FF2B5EF4-FFF2-40B4-BE49-F238E27FC236}">
                <a16:creationId xmlns:a16="http://schemas.microsoft.com/office/drawing/2014/main" id="{BE34F237-2636-4C90-965F-6122032EBA16}"/>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20">
            <a:extLst>
              <a:ext uri="{FF2B5EF4-FFF2-40B4-BE49-F238E27FC236}">
                <a16:creationId xmlns:a16="http://schemas.microsoft.com/office/drawing/2014/main" id="{53FC2554-8579-41E9-9487-AC3AB8D400BC}"/>
              </a:ext>
            </a:extLst>
          </p:cNvPr>
          <p:cNvSpPr>
            <a:spLocks noGrp="1" noChangeArrowheads="1"/>
          </p:cNvSpPr>
          <p:nvPr>
            <p:ph type="sldNum" sz="quarter" idx="11"/>
          </p:nvPr>
        </p:nvSpPr>
        <p:spPr/>
        <p:txBody>
          <a:bodyPr/>
          <a:lstStyle>
            <a:lvl1pPr>
              <a:defRPr/>
            </a:lvl1pPr>
          </a:lstStyle>
          <a:p>
            <a:pPr>
              <a:defRPr/>
            </a:pPr>
            <a:fld id="{27B0AB6D-E5E8-4979-A99D-E6C8877D8C7C}" type="slidenum">
              <a:rPr lang="en-US" altLang="zh-CN"/>
              <a:pPr>
                <a:defRPr/>
              </a:pPr>
              <a:t>‹#›</a:t>
            </a:fld>
            <a:endParaRPr lang="en-US" altLang="zh-CN"/>
          </a:p>
        </p:txBody>
      </p:sp>
      <p:sp>
        <p:nvSpPr>
          <p:cNvPr id="7" name="Rectangle 24">
            <a:extLst>
              <a:ext uri="{FF2B5EF4-FFF2-40B4-BE49-F238E27FC236}">
                <a16:creationId xmlns:a16="http://schemas.microsoft.com/office/drawing/2014/main" id="{082F1E59-9628-4B30-84F9-647B6BC2EC1D}"/>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261678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9">
            <a:extLst>
              <a:ext uri="{FF2B5EF4-FFF2-40B4-BE49-F238E27FC236}">
                <a16:creationId xmlns:a16="http://schemas.microsoft.com/office/drawing/2014/main" id="{52353A9A-B73D-4827-BBAE-034D7A4A63B3}"/>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EAE2BB51-858C-414B-AF46-FD690BAD0334}"/>
              </a:ext>
            </a:extLst>
          </p:cNvPr>
          <p:cNvSpPr>
            <a:spLocks noGrp="1" noChangeArrowheads="1"/>
          </p:cNvSpPr>
          <p:nvPr>
            <p:ph type="sldNum" sz="quarter" idx="11"/>
          </p:nvPr>
        </p:nvSpPr>
        <p:spPr/>
        <p:txBody>
          <a:bodyPr/>
          <a:lstStyle>
            <a:lvl1pPr>
              <a:defRPr/>
            </a:lvl1pPr>
          </a:lstStyle>
          <a:p>
            <a:pPr>
              <a:defRPr/>
            </a:pPr>
            <a:fld id="{60C40834-C410-43E2-BB74-EFEC92A7AD03}" type="slidenum">
              <a:rPr lang="en-US" altLang="zh-CN"/>
              <a:pPr>
                <a:defRPr/>
              </a:pPr>
              <a:t>‹#›</a:t>
            </a:fld>
            <a:endParaRPr lang="en-US" altLang="zh-CN"/>
          </a:p>
        </p:txBody>
      </p:sp>
      <p:sp>
        <p:nvSpPr>
          <p:cNvPr id="6" name="Rectangle 24">
            <a:extLst>
              <a:ext uri="{FF2B5EF4-FFF2-40B4-BE49-F238E27FC236}">
                <a16:creationId xmlns:a16="http://schemas.microsoft.com/office/drawing/2014/main" id="{A38225A5-2820-47BA-B366-66582ABABF4F}"/>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9281687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304800"/>
            <a:ext cx="188595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66800" y="304800"/>
            <a:ext cx="550545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9">
            <a:extLst>
              <a:ext uri="{FF2B5EF4-FFF2-40B4-BE49-F238E27FC236}">
                <a16:creationId xmlns:a16="http://schemas.microsoft.com/office/drawing/2014/main" id="{7721212C-6D24-4927-88E2-8FE35B9D2859}"/>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E3843382-2462-4518-8843-339F26700A13}"/>
              </a:ext>
            </a:extLst>
          </p:cNvPr>
          <p:cNvSpPr>
            <a:spLocks noGrp="1" noChangeArrowheads="1"/>
          </p:cNvSpPr>
          <p:nvPr>
            <p:ph type="sldNum" sz="quarter" idx="11"/>
          </p:nvPr>
        </p:nvSpPr>
        <p:spPr/>
        <p:txBody>
          <a:bodyPr/>
          <a:lstStyle>
            <a:lvl1pPr>
              <a:defRPr/>
            </a:lvl1pPr>
          </a:lstStyle>
          <a:p>
            <a:pPr>
              <a:defRPr/>
            </a:pPr>
            <a:fld id="{9DDE140A-C642-4F7C-9E99-ADB096C28ED9}" type="slidenum">
              <a:rPr lang="en-US" altLang="zh-CN"/>
              <a:pPr>
                <a:defRPr/>
              </a:pPr>
              <a:t>‹#›</a:t>
            </a:fld>
            <a:endParaRPr lang="en-US" altLang="zh-CN"/>
          </a:p>
        </p:txBody>
      </p:sp>
      <p:sp>
        <p:nvSpPr>
          <p:cNvPr id="6" name="Rectangle 24">
            <a:extLst>
              <a:ext uri="{FF2B5EF4-FFF2-40B4-BE49-F238E27FC236}">
                <a16:creationId xmlns:a16="http://schemas.microsoft.com/office/drawing/2014/main" id="{8C1C2088-BEFB-45AE-B219-D7B6236737B3}"/>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241384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9B35CF48-BA6A-47FD-A9E4-AEBA3B4FEAF7}"/>
              </a:ext>
            </a:extLst>
          </p:cNvPr>
          <p:cNvGrpSpPr>
            <a:grpSpLocks/>
          </p:cNvGrpSpPr>
          <p:nvPr/>
        </p:nvGrpSpPr>
        <p:grpSpPr bwMode="auto">
          <a:xfrm>
            <a:off x="0" y="6350"/>
            <a:ext cx="9140825" cy="6851650"/>
            <a:chOff x="0" y="4"/>
            <a:chExt cx="5758" cy="4316"/>
          </a:xfrm>
        </p:grpSpPr>
        <p:grpSp>
          <p:nvGrpSpPr>
            <p:cNvPr id="5" name="Group 3">
              <a:extLst>
                <a:ext uri="{FF2B5EF4-FFF2-40B4-BE49-F238E27FC236}">
                  <a16:creationId xmlns:a16="http://schemas.microsoft.com/office/drawing/2014/main" id="{91DFC15A-9EE4-45C9-B3AA-A764520DB67F}"/>
                </a:ext>
              </a:extLst>
            </p:cNvPr>
            <p:cNvGrpSpPr>
              <a:grpSpLocks/>
            </p:cNvGrpSpPr>
            <p:nvPr/>
          </p:nvGrpSpPr>
          <p:grpSpPr bwMode="auto">
            <a:xfrm>
              <a:off x="0" y="1161"/>
              <a:ext cx="5758" cy="3159"/>
              <a:chOff x="0" y="1161"/>
              <a:chExt cx="5758" cy="3159"/>
            </a:xfrm>
          </p:grpSpPr>
          <p:sp>
            <p:nvSpPr>
              <p:cNvPr id="16" name="Freeform 4">
                <a:extLst>
                  <a:ext uri="{FF2B5EF4-FFF2-40B4-BE49-F238E27FC236}">
                    <a16:creationId xmlns:a16="http://schemas.microsoft.com/office/drawing/2014/main" id="{52C6EDD5-8F5B-48D4-8C55-C68544EDD69D}"/>
                  </a:ext>
                </a:extLst>
              </p:cNvPr>
              <p:cNvSpPr>
                <a:spLocks/>
              </p:cNvSpPr>
              <p:nvPr/>
            </p:nvSpPr>
            <p:spPr bwMode="hidden">
              <a:xfrm>
                <a:off x="558" y="1161"/>
                <a:ext cx="5200" cy="3159"/>
              </a:xfrm>
              <a:custGeom>
                <a:avLst/>
                <a:gdLst>
                  <a:gd name="T0" fmla="*/ 0 w 5184"/>
                  <a:gd name="T1" fmla="*/ 3159 h 3159"/>
                  <a:gd name="T2" fmla="*/ 5232 w 5184"/>
                  <a:gd name="T3" fmla="*/ 3159 h 3159"/>
                  <a:gd name="T4" fmla="*/ 5232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5">
                <a:extLst>
                  <a:ext uri="{FF2B5EF4-FFF2-40B4-BE49-F238E27FC236}">
                    <a16:creationId xmlns:a16="http://schemas.microsoft.com/office/drawing/2014/main" id="{372B1D20-B06E-465F-A49A-9C7CA4A1054F}"/>
                  </a:ext>
                </a:extLst>
              </p:cNvPr>
              <p:cNvSpPr>
                <a:spLocks/>
              </p:cNvSpPr>
              <p:nvPr/>
            </p:nvSpPr>
            <p:spPr bwMode="hidden">
              <a:xfrm>
                <a:off x="0" y="1161"/>
                <a:ext cx="558" cy="3159"/>
              </a:xfrm>
              <a:custGeom>
                <a:avLst/>
                <a:gdLst>
                  <a:gd name="T0" fmla="*/ 0 w 556"/>
                  <a:gd name="T1" fmla="*/ 0 h 3159"/>
                  <a:gd name="T2" fmla="*/ 0 w 556"/>
                  <a:gd name="T3" fmla="*/ 3159 h 3159"/>
                  <a:gd name="T4" fmla="*/ 562 w 556"/>
                  <a:gd name="T5" fmla="*/ 3159 h 3159"/>
                  <a:gd name="T6" fmla="*/ 562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6">
              <a:extLst>
                <a:ext uri="{FF2B5EF4-FFF2-40B4-BE49-F238E27FC236}">
                  <a16:creationId xmlns:a16="http://schemas.microsoft.com/office/drawing/2014/main" id="{7343F04F-5601-4A64-9EE1-9DCE2F1DC5CD}"/>
                </a:ext>
              </a:extLst>
            </p:cNvPr>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algn="ctr" eaLnBrk="1" hangingPunct="1">
                <a:defRPr/>
              </a:pPr>
              <a:endParaRPr lang="zh-CN" altLang="en-US"/>
            </a:p>
          </p:txBody>
        </p:sp>
        <p:sp>
          <p:nvSpPr>
            <p:cNvPr id="7" name="Freeform 7">
              <a:extLst>
                <a:ext uri="{FF2B5EF4-FFF2-40B4-BE49-F238E27FC236}">
                  <a16:creationId xmlns:a16="http://schemas.microsoft.com/office/drawing/2014/main" id="{3BD15A06-873C-4842-BB2C-1DD7733D0BF0}"/>
                </a:ext>
              </a:extLst>
            </p:cNvPr>
            <p:cNvSpPr>
              <a:spLocks/>
            </p:cNvSpPr>
            <p:nvPr/>
          </p:nvSpPr>
          <p:spPr bwMode="ltGray">
            <a:xfrm>
              <a:off x="767" y="1155"/>
              <a:ext cx="252" cy="12"/>
            </a:xfrm>
            <a:custGeom>
              <a:avLst/>
              <a:gdLst>
                <a:gd name="T0" fmla="*/ 254 w 251"/>
                <a:gd name="T1" fmla="*/ 0 h 12"/>
                <a:gd name="T2" fmla="*/ 0 w 251"/>
                <a:gd name="T3" fmla="*/ 0 h 12"/>
                <a:gd name="T4" fmla="*/ 0 w 251"/>
                <a:gd name="T5" fmla="*/ 12 h 12"/>
                <a:gd name="T6" fmla="*/ 254 w 251"/>
                <a:gd name="T7" fmla="*/ 12 h 12"/>
                <a:gd name="T8" fmla="*/ 254 w 251"/>
                <a:gd name="T9" fmla="*/ 0 h 12"/>
                <a:gd name="T10" fmla="*/ 254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8">
              <a:extLst>
                <a:ext uri="{FF2B5EF4-FFF2-40B4-BE49-F238E27FC236}">
                  <a16:creationId xmlns:a16="http://schemas.microsoft.com/office/drawing/2014/main" id="{E2E4CBF3-D2A1-472D-A066-819F6339DF40}"/>
                </a:ext>
              </a:extLst>
            </p:cNvPr>
            <p:cNvSpPr>
              <a:spLocks/>
            </p:cNvSpPr>
            <p:nvPr/>
          </p:nvSpPr>
          <p:spPr bwMode="ltGray">
            <a:xfrm>
              <a:off x="0" y="1155"/>
              <a:ext cx="351" cy="12"/>
            </a:xfrm>
            <a:custGeom>
              <a:avLst/>
              <a:gdLst>
                <a:gd name="T0" fmla="*/ 0 w 251"/>
                <a:gd name="T1" fmla="*/ 0 h 12"/>
                <a:gd name="T2" fmla="*/ 0 w 251"/>
                <a:gd name="T3" fmla="*/ 12 h 12"/>
                <a:gd name="T4" fmla="*/ 687 w 251"/>
                <a:gd name="T5" fmla="*/ 12 h 12"/>
                <a:gd name="T6" fmla="*/ 687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 name="Group 9">
              <a:extLst>
                <a:ext uri="{FF2B5EF4-FFF2-40B4-BE49-F238E27FC236}">
                  <a16:creationId xmlns:a16="http://schemas.microsoft.com/office/drawing/2014/main" id="{981A80DC-2EBA-46AC-8493-3AAA6733D0F8}"/>
                </a:ext>
              </a:extLst>
            </p:cNvPr>
            <p:cNvGrpSpPr>
              <a:grpSpLocks/>
            </p:cNvGrpSpPr>
            <p:nvPr/>
          </p:nvGrpSpPr>
          <p:grpSpPr bwMode="auto">
            <a:xfrm>
              <a:off x="348" y="4"/>
              <a:ext cx="5410" cy="4316"/>
              <a:chOff x="348" y="4"/>
              <a:chExt cx="5410" cy="4316"/>
            </a:xfrm>
          </p:grpSpPr>
          <p:sp>
            <p:nvSpPr>
              <p:cNvPr id="10" name="Freeform 10">
                <a:extLst>
                  <a:ext uri="{FF2B5EF4-FFF2-40B4-BE49-F238E27FC236}">
                    <a16:creationId xmlns:a16="http://schemas.microsoft.com/office/drawing/2014/main" id="{08EE37F4-73FD-4122-AB70-E17C6E96F411}"/>
                  </a:ext>
                </a:extLst>
              </p:cNvPr>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1">
                <a:extLst>
                  <a:ext uri="{FF2B5EF4-FFF2-40B4-BE49-F238E27FC236}">
                    <a16:creationId xmlns:a16="http://schemas.microsoft.com/office/drawing/2014/main" id="{8D0887A6-C2BF-438E-9BDD-7BDDBD329669}"/>
                  </a:ext>
                </a:extLst>
              </p:cNvPr>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2">
                <a:extLst>
                  <a:ext uri="{FF2B5EF4-FFF2-40B4-BE49-F238E27FC236}">
                    <a16:creationId xmlns:a16="http://schemas.microsoft.com/office/drawing/2014/main" id="{9A20450A-C67C-4293-BD53-3B6110E79A86}"/>
                  </a:ext>
                </a:extLst>
              </p:cNvPr>
              <p:cNvSpPr>
                <a:spLocks/>
              </p:cNvSpPr>
              <p:nvPr/>
            </p:nvSpPr>
            <p:spPr bwMode="ltGray">
              <a:xfrm>
                <a:off x="1019" y="1155"/>
                <a:ext cx="4739" cy="12"/>
              </a:xfrm>
              <a:custGeom>
                <a:avLst/>
                <a:gdLst>
                  <a:gd name="T0" fmla="*/ 4769 w 4724"/>
                  <a:gd name="T1" fmla="*/ 0 h 12"/>
                  <a:gd name="T2" fmla="*/ 0 w 4724"/>
                  <a:gd name="T3" fmla="*/ 0 h 12"/>
                  <a:gd name="T4" fmla="*/ 0 w 4724"/>
                  <a:gd name="T5" fmla="*/ 12 h 12"/>
                  <a:gd name="T6" fmla="*/ 4769 w 4724"/>
                  <a:gd name="T7" fmla="*/ 12 h 12"/>
                  <a:gd name="T8" fmla="*/ 4769 w 4724"/>
                  <a:gd name="T9" fmla="*/ 0 h 12"/>
                  <a:gd name="T10" fmla="*/ 4769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3">
                <a:extLst>
                  <a:ext uri="{FF2B5EF4-FFF2-40B4-BE49-F238E27FC236}">
                    <a16:creationId xmlns:a16="http://schemas.microsoft.com/office/drawing/2014/main" id="{8195BA1C-D682-4516-9227-A7C95FD42F56}"/>
                  </a:ext>
                </a:extLst>
              </p:cNvPr>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4">
                <a:extLst>
                  <a:ext uri="{FF2B5EF4-FFF2-40B4-BE49-F238E27FC236}">
                    <a16:creationId xmlns:a16="http://schemas.microsoft.com/office/drawing/2014/main" id="{54CDA333-8286-488A-AB77-A7C268854554}"/>
                  </a:ext>
                </a:extLst>
              </p:cNvPr>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5">
                <a:extLst>
                  <a:ext uri="{FF2B5EF4-FFF2-40B4-BE49-F238E27FC236}">
                    <a16:creationId xmlns:a16="http://schemas.microsoft.com/office/drawing/2014/main" id="{4EAAB5B5-627D-437D-8DE7-9D04E9F937EA}"/>
                  </a:ext>
                </a:extLst>
              </p:cNvPr>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algn="ctr" eaLnBrk="1" hangingPunct="1">
                  <a:defRPr/>
                </a:pPr>
                <a:endParaRPr lang="zh-CN" altLang="en-US"/>
              </a:p>
            </p:txBody>
          </p:sp>
        </p:grpSp>
      </p:grpSp>
      <p:sp>
        <p:nvSpPr>
          <p:cNvPr id="18" name="Text Box 18">
            <a:extLst>
              <a:ext uri="{FF2B5EF4-FFF2-40B4-BE49-F238E27FC236}">
                <a16:creationId xmlns:a16="http://schemas.microsoft.com/office/drawing/2014/main" id="{C7FC8BD6-6CD1-4ECC-81E2-B520E25B76FE}"/>
              </a:ext>
            </a:extLst>
          </p:cNvPr>
          <p:cNvSpPr txBox="1">
            <a:spLocks noChangeArrowheads="1"/>
          </p:cNvSpPr>
          <p:nvPr userDrawn="1"/>
        </p:nvSpPr>
        <p:spPr bwMode="auto">
          <a:xfrm>
            <a:off x="5867400" y="0"/>
            <a:ext cx="3276600" cy="457200"/>
          </a:xfrm>
          <a:prstGeom prst="rect">
            <a:avLst/>
          </a:prstGeom>
          <a:noFill/>
          <a:ln>
            <a:noFill/>
          </a:ln>
        </p:spPr>
        <p:txBody>
          <a:bodyPr>
            <a:spAutoFit/>
          </a:bodyPr>
          <a:lstStyle>
            <a:lvl1pPr algn="ctr">
              <a:defRPr kumimoji="1" sz="4000">
                <a:solidFill>
                  <a:schemeClr val="tx2"/>
                </a:solidFill>
                <a:latin typeface="Times New Roman" panose="02020603050405020304" pitchFamily="18" charset="0"/>
                <a:ea typeface="宋体" panose="02010600030101010101" pitchFamily="2" charset="-122"/>
              </a:defRPr>
            </a:lvl1pPr>
            <a:lvl2pPr marL="742950" indent="-285750" algn="ctr">
              <a:defRPr kumimoji="1" sz="4000">
                <a:solidFill>
                  <a:schemeClr val="tx2"/>
                </a:solidFill>
                <a:latin typeface="Times New Roman" panose="02020603050405020304" pitchFamily="18" charset="0"/>
                <a:ea typeface="宋体" panose="02010600030101010101" pitchFamily="2" charset="-122"/>
              </a:defRPr>
            </a:lvl2pPr>
            <a:lvl3pPr marL="1143000" indent="-228600" algn="ctr">
              <a:defRPr kumimoji="1" sz="4000">
                <a:solidFill>
                  <a:schemeClr val="tx2"/>
                </a:solidFill>
                <a:latin typeface="Times New Roman" panose="02020603050405020304" pitchFamily="18" charset="0"/>
                <a:ea typeface="宋体" panose="02010600030101010101" pitchFamily="2" charset="-122"/>
              </a:defRPr>
            </a:lvl3pPr>
            <a:lvl4pPr marL="1600200" indent="-228600" algn="ctr">
              <a:defRPr kumimoji="1" sz="4000">
                <a:solidFill>
                  <a:schemeClr val="tx2"/>
                </a:solidFill>
                <a:latin typeface="Times New Roman" panose="02020603050405020304" pitchFamily="18" charset="0"/>
                <a:ea typeface="宋体" panose="02010600030101010101" pitchFamily="2" charset="-122"/>
              </a:defRPr>
            </a:lvl4pPr>
            <a:lvl5pPr marL="2057400" indent="-228600" algn="ctr">
              <a:defRPr kumimoji="1" sz="4000">
                <a:solidFill>
                  <a:schemeClr val="tx2"/>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defRPr/>
            </a:pPr>
            <a:r>
              <a:rPr lang="en-US" altLang="zh-CN" sz="2400">
                <a:solidFill>
                  <a:schemeClr val="tx1"/>
                </a:solidFill>
              </a:rPr>
              <a:t> </a:t>
            </a:r>
            <a:r>
              <a:rPr lang="zh-CN" altLang="en-US" sz="1400">
                <a:solidFill>
                  <a:schemeClr val="accent2"/>
                </a:solidFill>
                <a:ea typeface="华文行楷" panose="02010800040101010101" pitchFamily="2" charset="-122"/>
              </a:rPr>
              <a:t>中国科学技术大学物理系微电子专业</a:t>
            </a:r>
          </a:p>
        </p:txBody>
      </p:sp>
      <p:sp>
        <p:nvSpPr>
          <p:cNvPr id="149520" name="Rectangle 16"/>
          <p:cNvSpPr>
            <a:spLocks noGrp="1" noChangeArrowheads="1"/>
          </p:cNvSpPr>
          <p:nvPr>
            <p:ph type="ctrTitle" sz="quarter"/>
          </p:nvPr>
        </p:nvSpPr>
        <p:spPr>
          <a:xfrm>
            <a:off x="1066800" y="1997075"/>
            <a:ext cx="7086600" cy="1431925"/>
          </a:xfrm>
        </p:spPr>
        <p:txBody>
          <a:bodyPr anchor="b"/>
          <a:lstStyle>
            <a:lvl1pPr>
              <a:defRPr/>
            </a:lvl1pPr>
          </a:lstStyle>
          <a:p>
            <a:r>
              <a:rPr lang="zh-CN" altLang="en-US"/>
              <a:t>单击此处编辑母版标题样式</a:t>
            </a:r>
          </a:p>
        </p:txBody>
      </p:sp>
      <p:sp>
        <p:nvSpPr>
          <p:cNvPr id="149521"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r>
              <a:rPr lang="zh-CN" altLang="en-US"/>
              <a:t>单击此处编辑母版副标题样式</a:t>
            </a:r>
          </a:p>
        </p:txBody>
      </p:sp>
      <p:sp>
        <p:nvSpPr>
          <p:cNvPr id="19" name="Rectangle 19">
            <a:extLst>
              <a:ext uri="{FF2B5EF4-FFF2-40B4-BE49-F238E27FC236}">
                <a16:creationId xmlns:a16="http://schemas.microsoft.com/office/drawing/2014/main" id="{61C27961-C1E7-4088-BBEB-3AB3E31AF18A}"/>
              </a:ext>
            </a:extLst>
          </p:cNvPr>
          <p:cNvSpPr>
            <a:spLocks noGrp="1" noChangeArrowheads="1"/>
          </p:cNvSpPr>
          <p:nvPr>
            <p:ph type="dt" sz="half" idx="10"/>
          </p:nvPr>
        </p:nvSpPr>
        <p:spPr/>
        <p:txBody>
          <a:bodyPr/>
          <a:lstStyle>
            <a:lvl1pPr>
              <a:defRPr/>
            </a:lvl1pPr>
          </a:lstStyle>
          <a:p>
            <a:pPr>
              <a:defRPr/>
            </a:pPr>
            <a:endParaRPr lang="en-US" altLang="zh-CN"/>
          </a:p>
        </p:txBody>
      </p:sp>
      <p:sp>
        <p:nvSpPr>
          <p:cNvPr id="20" name="Rectangle 20">
            <a:extLst>
              <a:ext uri="{FF2B5EF4-FFF2-40B4-BE49-F238E27FC236}">
                <a16:creationId xmlns:a16="http://schemas.microsoft.com/office/drawing/2014/main" id="{F45E5C5A-B877-43A5-9556-B7463952DE71}"/>
              </a:ext>
            </a:extLst>
          </p:cNvPr>
          <p:cNvSpPr>
            <a:spLocks noGrp="1" noChangeArrowheads="1"/>
          </p:cNvSpPr>
          <p:nvPr>
            <p:ph type="sldNum" sz="quarter" idx="11"/>
          </p:nvPr>
        </p:nvSpPr>
        <p:spPr/>
        <p:txBody>
          <a:bodyPr/>
          <a:lstStyle>
            <a:lvl1pPr>
              <a:defRPr/>
            </a:lvl1pPr>
          </a:lstStyle>
          <a:p>
            <a:pPr>
              <a:defRPr/>
            </a:pPr>
            <a:fld id="{5768E7CA-0617-4D5D-89DC-ED8DA2DFBABF}" type="slidenum">
              <a:rPr lang="en-US" altLang="zh-CN"/>
              <a:pPr>
                <a:defRPr/>
              </a:pPr>
              <a:t>‹#›</a:t>
            </a:fld>
            <a:endParaRPr lang="en-US" altLang="zh-CN"/>
          </a:p>
        </p:txBody>
      </p:sp>
      <p:sp>
        <p:nvSpPr>
          <p:cNvPr id="21" name="Rectangle 23">
            <a:extLst>
              <a:ext uri="{FF2B5EF4-FFF2-40B4-BE49-F238E27FC236}">
                <a16:creationId xmlns:a16="http://schemas.microsoft.com/office/drawing/2014/main" id="{C72262F3-1295-4AE4-B356-F6F022517927}"/>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347376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9">
            <a:extLst>
              <a:ext uri="{FF2B5EF4-FFF2-40B4-BE49-F238E27FC236}">
                <a16:creationId xmlns:a16="http://schemas.microsoft.com/office/drawing/2014/main" id="{F5094F77-5C92-4B18-8849-C3AA80C1065D}"/>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B9B5FAAE-C46A-479E-AE21-68088DAA714B}"/>
              </a:ext>
            </a:extLst>
          </p:cNvPr>
          <p:cNvSpPr>
            <a:spLocks noGrp="1" noChangeArrowheads="1"/>
          </p:cNvSpPr>
          <p:nvPr>
            <p:ph type="sldNum" sz="quarter" idx="11"/>
          </p:nvPr>
        </p:nvSpPr>
        <p:spPr/>
        <p:txBody>
          <a:bodyPr/>
          <a:lstStyle>
            <a:lvl1pPr>
              <a:defRPr/>
            </a:lvl1pPr>
          </a:lstStyle>
          <a:p>
            <a:pPr>
              <a:defRPr/>
            </a:pPr>
            <a:fld id="{0AAE55F9-E9D2-47F2-9F1E-5BD6C3A7AC10}" type="slidenum">
              <a:rPr lang="en-US" altLang="zh-CN"/>
              <a:pPr>
                <a:defRPr/>
              </a:pPr>
              <a:t>‹#›</a:t>
            </a:fld>
            <a:endParaRPr lang="en-US" altLang="zh-CN"/>
          </a:p>
        </p:txBody>
      </p:sp>
      <p:sp>
        <p:nvSpPr>
          <p:cNvPr id="6" name="Rectangle 22">
            <a:extLst>
              <a:ext uri="{FF2B5EF4-FFF2-40B4-BE49-F238E27FC236}">
                <a16:creationId xmlns:a16="http://schemas.microsoft.com/office/drawing/2014/main" id="{12F2236B-42C4-428F-A49F-FEBF336A160D}"/>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7635263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9">
            <a:extLst>
              <a:ext uri="{FF2B5EF4-FFF2-40B4-BE49-F238E27FC236}">
                <a16:creationId xmlns:a16="http://schemas.microsoft.com/office/drawing/2014/main" id="{0C94C6A6-88F3-4BEB-98A7-CF7FC82C5908}"/>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69E51674-D9E5-4966-9FC2-76F9379C0E5B}"/>
              </a:ext>
            </a:extLst>
          </p:cNvPr>
          <p:cNvSpPr>
            <a:spLocks noGrp="1" noChangeArrowheads="1"/>
          </p:cNvSpPr>
          <p:nvPr>
            <p:ph type="sldNum" sz="quarter" idx="11"/>
          </p:nvPr>
        </p:nvSpPr>
        <p:spPr/>
        <p:txBody>
          <a:bodyPr/>
          <a:lstStyle>
            <a:lvl1pPr>
              <a:defRPr/>
            </a:lvl1pPr>
          </a:lstStyle>
          <a:p>
            <a:pPr>
              <a:defRPr/>
            </a:pPr>
            <a:fld id="{09EB75D0-7DCB-42D3-94CE-7FFC542CDE36}" type="slidenum">
              <a:rPr lang="en-US" altLang="zh-CN"/>
              <a:pPr>
                <a:defRPr/>
              </a:pPr>
              <a:t>‹#›</a:t>
            </a:fld>
            <a:endParaRPr lang="en-US" altLang="zh-CN"/>
          </a:p>
        </p:txBody>
      </p:sp>
      <p:sp>
        <p:nvSpPr>
          <p:cNvPr id="6" name="Rectangle 22">
            <a:extLst>
              <a:ext uri="{FF2B5EF4-FFF2-40B4-BE49-F238E27FC236}">
                <a16:creationId xmlns:a16="http://schemas.microsoft.com/office/drawing/2014/main" id="{811D2741-5D0B-48D8-83DC-BA76D366C7B3}"/>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822737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9">
            <a:extLst>
              <a:ext uri="{FF2B5EF4-FFF2-40B4-BE49-F238E27FC236}">
                <a16:creationId xmlns:a16="http://schemas.microsoft.com/office/drawing/2014/main" id="{4C54FD10-C0C4-46DE-885F-1A2B9027C081}"/>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20">
            <a:extLst>
              <a:ext uri="{FF2B5EF4-FFF2-40B4-BE49-F238E27FC236}">
                <a16:creationId xmlns:a16="http://schemas.microsoft.com/office/drawing/2014/main" id="{E077F1FC-BAD3-415D-8745-EAFABD2F08A4}"/>
              </a:ext>
            </a:extLst>
          </p:cNvPr>
          <p:cNvSpPr>
            <a:spLocks noGrp="1" noChangeArrowheads="1"/>
          </p:cNvSpPr>
          <p:nvPr>
            <p:ph type="sldNum" sz="quarter" idx="11"/>
          </p:nvPr>
        </p:nvSpPr>
        <p:spPr/>
        <p:txBody>
          <a:bodyPr/>
          <a:lstStyle>
            <a:lvl1pPr>
              <a:defRPr/>
            </a:lvl1pPr>
          </a:lstStyle>
          <a:p>
            <a:pPr>
              <a:defRPr/>
            </a:pPr>
            <a:fld id="{53777154-94A7-4F73-8197-565C3A770F65}" type="slidenum">
              <a:rPr lang="en-US" altLang="zh-CN"/>
              <a:pPr>
                <a:defRPr/>
              </a:pPr>
              <a:t>‹#›</a:t>
            </a:fld>
            <a:endParaRPr lang="en-US" altLang="zh-CN"/>
          </a:p>
        </p:txBody>
      </p:sp>
      <p:sp>
        <p:nvSpPr>
          <p:cNvPr id="7" name="Rectangle 22">
            <a:extLst>
              <a:ext uri="{FF2B5EF4-FFF2-40B4-BE49-F238E27FC236}">
                <a16:creationId xmlns:a16="http://schemas.microsoft.com/office/drawing/2014/main" id="{721AAD38-3314-4CD6-A4B0-7F13FC2BD7FE}"/>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394020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a:extLst>
              <a:ext uri="{FF2B5EF4-FFF2-40B4-BE49-F238E27FC236}">
                <a16:creationId xmlns:a16="http://schemas.microsoft.com/office/drawing/2014/main" id="{117DEABA-AAA5-4F5B-B8F6-25867F80341D}"/>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356518C7-D4D7-4A08-B87B-3016F817497B}"/>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FD85AA99-5AB3-4394-A3D3-76A3AADC8469}"/>
              </a:ext>
            </a:extLst>
          </p:cNvPr>
          <p:cNvSpPr>
            <a:spLocks noGrp="1" noChangeArrowheads="1"/>
          </p:cNvSpPr>
          <p:nvPr>
            <p:ph type="sldNum" sz="quarter" idx="12"/>
          </p:nvPr>
        </p:nvSpPr>
        <p:spPr/>
        <p:txBody>
          <a:bodyPr/>
          <a:lstStyle>
            <a:lvl1pPr>
              <a:defRPr/>
            </a:lvl1pPr>
          </a:lstStyle>
          <a:p>
            <a:pPr>
              <a:defRPr/>
            </a:pPr>
            <a:fld id="{06B24568-01BA-4D65-BC5E-EED0BE0501A0}" type="slidenum">
              <a:rPr lang="en-US" altLang="zh-CN"/>
              <a:pPr>
                <a:defRPr/>
              </a:pPr>
              <a:t>‹#›</a:t>
            </a:fld>
            <a:endParaRPr lang="en-US" altLang="zh-CN"/>
          </a:p>
        </p:txBody>
      </p:sp>
    </p:spTree>
    <p:extLst>
      <p:ext uri="{BB962C8B-B14F-4D97-AF65-F5344CB8AC3E}">
        <p14:creationId xmlns:p14="http://schemas.microsoft.com/office/powerpoint/2010/main" val="1707222963"/>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9">
            <a:extLst>
              <a:ext uri="{FF2B5EF4-FFF2-40B4-BE49-F238E27FC236}">
                <a16:creationId xmlns:a16="http://schemas.microsoft.com/office/drawing/2014/main" id="{45061E6B-B873-4647-8C6B-51BB57125A09}"/>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20">
            <a:extLst>
              <a:ext uri="{FF2B5EF4-FFF2-40B4-BE49-F238E27FC236}">
                <a16:creationId xmlns:a16="http://schemas.microsoft.com/office/drawing/2014/main" id="{A1F0A017-3CC7-4CDA-A5EC-754F187A9F30}"/>
              </a:ext>
            </a:extLst>
          </p:cNvPr>
          <p:cNvSpPr>
            <a:spLocks noGrp="1" noChangeArrowheads="1"/>
          </p:cNvSpPr>
          <p:nvPr>
            <p:ph type="sldNum" sz="quarter" idx="11"/>
          </p:nvPr>
        </p:nvSpPr>
        <p:spPr/>
        <p:txBody>
          <a:bodyPr/>
          <a:lstStyle>
            <a:lvl1pPr>
              <a:defRPr/>
            </a:lvl1pPr>
          </a:lstStyle>
          <a:p>
            <a:pPr>
              <a:defRPr/>
            </a:pPr>
            <a:fld id="{7EE10C19-9FA1-4317-A1C8-B587CE4F2572}" type="slidenum">
              <a:rPr lang="en-US" altLang="zh-CN"/>
              <a:pPr>
                <a:defRPr/>
              </a:pPr>
              <a:t>‹#›</a:t>
            </a:fld>
            <a:endParaRPr lang="en-US" altLang="zh-CN"/>
          </a:p>
        </p:txBody>
      </p:sp>
      <p:sp>
        <p:nvSpPr>
          <p:cNvPr id="9" name="Rectangle 22">
            <a:extLst>
              <a:ext uri="{FF2B5EF4-FFF2-40B4-BE49-F238E27FC236}">
                <a16:creationId xmlns:a16="http://schemas.microsoft.com/office/drawing/2014/main" id="{2F9E3BC2-D614-428B-845C-23D9E4118D9E}"/>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823143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3735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4E37C4D2-970F-4A0A-8D37-731D7029F9D1}"/>
              </a:ext>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20">
            <a:extLst>
              <a:ext uri="{FF2B5EF4-FFF2-40B4-BE49-F238E27FC236}">
                <a16:creationId xmlns:a16="http://schemas.microsoft.com/office/drawing/2014/main" id="{842AF13B-9B4F-4429-A063-28212281F2A5}"/>
              </a:ext>
            </a:extLst>
          </p:cNvPr>
          <p:cNvSpPr>
            <a:spLocks noGrp="1" noChangeArrowheads="1"/>
          </p:cNvSpPr>
          <p:nvPr>
            <p:ph type="sldNum" sz="quarter" idx="11"/>
          </p:nvPr>
        </p:nvSpPr>
        <p:spPr/>
        <p:txBody>
          <a:bodyPr/>
          <a:lstStyle>
            <a:lvl1pPr>
              <a:defRPr/>
            </a:lvl1pPr>
          </a:lstStyle>
          <a:p>
            <a:pPr>
              <a:defRPr/>
            </a:pPr>
            <a:fld id="{5827373B-C2CC-41E1-B863-09BB423C47B1}" type="slidenum">
              <a:rPr lang="en-US" altLang="zh-CN"/>
              <a:pPr>
                <a:defRPr/>
              </a:pPr>
              <a:t>‹#›</a:t>
            </a:fld>
            <a:endParaRPr lang="en-US" altLang="zh-CN"/>
          </a:p>
        </p:txBody>
      </p:sp>
      <p:sp>
        <p:nvSpPr>
          <p:cNvPr id="4" name="Rectangle 22">
            <a:extLst>
              <a:ext uri="{FF2B5EF4-FFF2-40B4-BE49-F238E27FC236}">
                <a16:creationId xmlns:a16="http://schemas.microsoft.com/office/drawing/2014/main" id="{598BD5BC-76D6-4A8D-87E5-B0C7B85213CC}"/>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6859280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9">
            <a:extLst>
              <a:ext uri="{FF2B5EF4-FFF2-40B4-BE49-F238E27FC236}">
                <a16:creationId xmlns:a16="http://schemas.microsoft.com/office/drawing/2014/main" id="{FA0E17A8-EE53-4782-B6F7-9A3330FF53B6}"/>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20">
            <a:extLst>
              <a:ext uri="{FF2B5EF4-FFF2-40B4-BE49-F238E27FC236}">
                <a16:creationId xmlns:a16="http://schemas.microsoft.com/office/drawing/2014/main" id="{D0624A5A-EAFA-4D32-99CB-7C1EC7F28F78}"/>
              </a:ext>
            </a:extLst>
          </p:cNvPr>
          <p:cNvSpPr>
            <a:spLocks noGrp="1" noChangeArrowheads="1"/>
          </p:cNvSpPr>
          <p:nvPr>
            <p:ph type="sldNum" sz="quarter" idx="11"/>
          </p:nvPr>
        </p:nvSpPr>
        <p:spPr/>
        <p:txBody>
          <a:bodyPr/>
          <a:lstStyle>
            <a:lvl1pPr>
              <a:defRPr/>
            </a:lvl1pPr>
          </a:lstStyle>
          <a:p>
            <a:pPr>
              <a:defRPr/>
            </a:pPr>
            <a:fld id="{71DF81B2-C4C0-4C2C-B293-9FC4E65060E9}" type="slidenum">
              <a:rPr lang="en-US" altLang="zh-CN"/>
              <a:pPr>
                <a:defRPr/>
              </a:pPr>
              <a:t>‹#›</a:t>
            </a:fld>
            <a:endParaRPr lang="en-US" altLang="zh-CN"/>
          </a:p>
        </p:txBody>
      </p:sp>
      <p:sp>
        <p:nvSpPr>
          <p:cNvPr id="7" name="Rectangle 22">
            <a:extLst>
              <a:ext uri="{FF2B5EF4-FFF2-40B4-BE49-F238E27FC236}">
                <a16:creationId xmlns:a16="http://schemas.microsoft.com/office/drawing/2014/main" id="{E83DD892-05B0-452D-89C3-38AD3B834F1F}"/>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7976359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9">
            <a:extLst>
              <a:ext uri="{FF2B5EF4-FFF2-40B4-BE49-F238E27FC236}">
                <a16:creationId xmlns:a16="http://schemas.microsoft.com/office/drawing/2014/main" id="{49A2B155-D273-4FBF-BEC8-86B2194A4AD2}"/>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20">
            <a:extLst>
              <a:ext uri="{FF2B5EF4-FFF2-40B4-BE49-F238E27FC236}">
                <a16:creationId xmlns:a16="http://schemas.microsoft.com/office/drawing/2014/main" id="{BB5FDC3E-E98D-4302-BBEC-28D292CFD3EC}"/>
              </a:ext>
            </a:extLst>
          </p:cNvPr>
          <p:cNvSpPr>
            <a:spLocks noGrp="1" noChangeArrowheads="1"/>
          </p:cNvSpPr>
          <p:nvPr>
            <p:ph type="sldNum" sz="quarter" idx="11"/>
          </p:nvPr>
        </p:nvSpPr>
        <p:spPr/>
        <p:txBody>
          <a:bodyPr/>
          <a:lstStyle>
            <a:lvl1pPr>
              <a:defRPr/>
            </a:lvl1pPr>
          </a:lstStyle>
          <a:p>
            <a:pPr>
              <a:defRPr/>
            </a:pPr>
            <a:fld id="{A1C83A70-6CD4-4612-9A06-0D421471D150}" type="slidenum">
              <a:rPr lang="en-US" altLang="zh-CN"/>
              <a:pPr>
                <a:defRPr/>
              </a:pPr>
              <a:t>‹#›</a:t>
            </a:fld>
            <a:endParaRPr lang="en-US" altLang="zh-CN"/>
          </a:p>
        </p:txBody>
      </p:sp>
      <p:sp>
        <p:nvSpPr>
          <p:cNvPr id="7" name="Rectangle 22">
            <a:extLst>
              <a:ext uri="{FF2B5EF4-FFF2-40B4-BE49-F238E27FC236}">
                <a16:creationId xmlns:a16="http://schemas.microsoft.com/office/drawing/2014/main" id="{98B3B7A0-E4E3-4CAA-A5FE-BFDF96C7724A}"/>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664863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9">
            <a:extLst>
              <a:ext uri="{FF2B5EF4-FFF2-40B4-BE49-F238E27FC236}">
                <a16:creationId xmlns:a16="http://schemas.microsoft.com/office/drawing/2014/main" id="{22E10EC3-0AE2-467A-B470-F02728809559}"/>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5E07F309-3B80-4F97-96FD-C08162FC399A}"/>
              </a:ext>
            </a:extLst>
          </p:cNvPr>
          <p:cNvSpPr>
            <a:spLocks noGrp="1" noChangeArrowheads="1"/>
          </p:cNvSpPr>
          <p:nvPr>
            <p:ph type="sldNum" sz="quarter" idx="11"/>
          </p:nvPr>
        </p:nvSpPr>
        <p:spPr/>
        <p:txBody>
          <a:bodyPr/>
          <a:lstStyle>
            <a:lvl1pPr>
              <a:defRPr/>
            </a:lvl1pPr>
          </a:lstStyle>
          <a:p>
            <a:pPr>
              <a:defRPr/>
            </a:pPr>
            <a:fld id="{288D94B1-0053-4C18-B523-64CC63DCC909}" type="slidenum">
              <a:rPr lang="en-US" altLang="zh-CN"/>
              <a:pPr>
                <a:defRPr/>
              </a:pPr>
              <a:t>‹#›</a:t>
            </a:fld>
            <a:endParaRPr lang="en-US" altLang="zh-CN"/>
          </a:p>
        </p:txBody>
      </p:sp>
      <p:sp>
        <p:nvSpPr>
          <p:cNvPr id="6" name="Rectangle 22">
            <a:extLst>
              <a:ext uri="{FF2B5EF4-FFF2-40B4-BE49-F238E27FC236}">
                <a16:creationId xmlns:a16="http://schemas.microsoft.com/office/drawing/2014/main" id="{9C738568-F555-49E0-9B6A-CABF891EF200}"/>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1415265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304800"/>
            <a:ext cx="188595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66800" y="304800"/>
            <a:ext cx="550545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9">
            <a:extLst>
              <a:ext uri="{FF2B5EF4-FFF2-40B4-BE49-F238E27FC236}">
                <a16:creationId xmlns:a16="http://schemas.microsoft.com/office/drawing/2014/main" id="{AF3D6EBA-B158-442D-85BE-AD60C67311F4}"/>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4974827D-86F7-4C1D-B23E-C61F8D4B84D7}"/>
              </a:ext>
            </a:extLst>
          </p:cNvPr>
          <p:cNvSpPr>
            <a:spLocks noGrp="1" noChangeArrowheads="1"/>
          </p:cNvSpPr>
          <p:nvPr>
            <p:ph type="sldNum" sz="quarter" idx="11"/>
          </p:nvPr>
        </p:nvSpPr>
        <p:spPr/>
        <p:txBody>
          <a:bodyPr/>
          <a:lstStyle>
            <a:lvl1pPr>
              <a:defRPr/>
            </a:lvl1pPr>
          </a:lstStyle>
          <a:p>
            <a:pPr>
              <a:defRPr/>
            </a:pPr>
            <a:fld id="{95C92703-9963-445A-A6D0-FA7E72FBDDFC}" type="slidenum">
              <a:rPr lang="en-US" altLang="zh-CN"/>
              <a:pPr>
                <a:defRPr/>
              </a:pPr>
              <a:t>‹#›</a:t>
            </a:fld>
            <a:endParaRPr lang="en-US" altLang="zh-CN"/>
          </a:p>
        </p:txBody>
      </p:sp>
      <p:sp>
        <p:nvSpPr>
          <p:cNvPr id="6" name="Rectangle 22">
            <a:extLst>
              <a:ext uri="{FF2B5EF4-FFF2-40B4-BE49-F238E27FC236}">
                <a16:creationId xmlns:a16="http://schemas.microsoft.com/office/drawing/2014/main" id="{B5FC9B8B-35F8-4E35-BBA4-0EFF40811F74}"/>
              </a:ext>
            </a:extLst>
          </p:cNvPr>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320932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1941562"/>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398276FE-45EE-41BE-9E3C-D99D19F9909E}"/>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36F21D50-5CCA-4D69-92A5-9D314F869B81}"/>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4">
            <a:extLst>
              <a:ext uri="{FF2B5EF4-FFF2-40B4-BE49-F238E27FC236}">
                <a16:creationId xmlns:a16="http://schemas.microsoft.com/office/drawing/2014/main" id="{873F0483-3A0B-422D-BDB6-74383B7D950F}"/>
              </a:ext>
            </a:extLst>
          </p:cNvPr>
          <p:cNvSpPr>
            <a:spLocks noGrp="1" noChangeArrowheads="1"/>
          </p:cNvSpPr>
          <p:nvPr>
            <p:ph type="sldNum" sz="quarter" idx="12"/>
          </p:nvPr>
        </p:nvSpPr>
        <p:spPr/>
        <p:txBody>
          <a:bodyPr/>
          <a:lstStyle>
            <a:lvl1pPr>
              <a:defRPr/>
            </a:lvl1pPr>
          </a:lstStyle>
          <a:p>
            <a:pPr>
              <a:defRPr/>
            </a:pPr>
            <a:fld id="{2986DE10-2D41-4ED9-9F6E-2E3A1D4088BD}" type="slidenum">
              <a:rPr lang="en-US" altLang="zh-CN"/>
              <a:pPr>
                <a:defRPr/>
              </a:pPr>
              <a:t>‹#›</a:t>
            </a:fld>
            <a:endParaRPr lang="en-US" altLang="zh-CN"/>
          </a:p>
        </p:txBody>
      </p:sp>
    </p:spTree>
    <p:extLst>
      <p:ext uri="{BB962C8B-B14F-4D97-AF65-F5344CB8AC3E}">
        <p14:creationId xmlns:p14="http://schemas.microsoft.com/office/powerpoint/2010/main" val="1382977397"/>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F7A06925-00FD-44EA-A0D9-4F16FB275D62}"/>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3">
            <a:extLst>
              <a:ext uri="{FF2B5EF4-FFF2-40B4-BE49-F238E27FC236}">
                <a16:creationId xmlns:a16="http://schemas.microsoft.com/office/drawing/2014/main" id="{F7FE6E37-092F-40AD-9B7C-C603E53567CA}"/>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4">
            <a:extLst>
              <a:ext uri="{FF2B5EF4-FFF2-40B4-BE49-F238E27FC236}">
                <a16:creationId xmlns:a16="http://schemas.microsoft.com/office/drawing/2014/main" id="{B1F08AFD-23FE-4729-B78A-2EC0A240D509}"/>
              </a:ext>
            </a:extLst>
          </p:cNvPr>
          <p:cNvSpPr>
            <a:spLocks noGrp="1" noChangeArrowheads="1"/>
          </p:cNvSpPr>
          <p:nvPr>
            <p:ph type="sldNum" sz="quarter" idx="12"/>
          </p:nvPr>
        </p:nvSpPr>
        <p:spPr/>
        <p:txBody>
          <a:bodyPr/>
          <a:lstStyle>
            <a:lvl1pPr>
              <a:defRPr/>
            </a:lvl1pPr>
          </a:lstStyle>
          <a:p>
            <a:pPr>
              <a:defRPr/>
            </a:pPr>
            <a:fld id="{375F68D1-E692-4D1F-B615-665A7F977D0B}" type="slidenum">
              <a:rPr lang="en-US" altLang="zh-CN"/>
              <a:pPr>
                <a:defRPr/>
              </a:pPr>
              <a:t>‹#›</a:t>
            </a:fld>
            <a:endParaRPr lang="en-US" altLang="zh-CN"/>
          </a:p>
        </p:txBody>
      </p:sp>
    </p:spTree>
    <p:extLst>
      <p:ext uri="{BB962C8B-B14F-4D97-AF65-F5344CB8AC3E}">
        <p14:creationId xmlns:p14="http://schemas.microsoft.com/office/powerpoint/2010/main" val="883172942"/>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AF45593F-9E74-46FE-9611-DCBF5125014A}"/>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3">
            <a:extLst>
              <a:ext uri="{FF2B5EF4-FFF2-40B4-BE49-F238E27FC236}">
                <a16:creationId xmlns:a16="http://schemas.microsoft.com/office/drawing/2014/main" id="{C5A86734-F29B-42EC-9413-B935BB6EE80B}"/>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4C406E75-F921-4880-9EE0-9CF5488F93D3}"/>
              </a:ext>
            </a:extLst>
          </p:cNvPr>
          <p:cNvSpPr>
            <a:spLocks noGrp="1" noChangeArrowheads="1"/>
          </p:cNvSpPr>
          <p:nvPr>
            <p:ph type="sldNum" sz="quarter" idx="12"/>
          </p:nvPr>
        </p:nvSpPr>
        <p:spPr/>
        <p:txBody>
          <a:bodyPr/>
          <a:lstStyle>
            <a:lvl1pPr>
              <a:defRPr/>
            </a:lvl1pPr>
          </a:lstStyle>
          <a:p>
            <a:pPr>
              <a:defRPr/>
            </a:pPr>
            <a:fld id="{ABBD621A-3B25-4C6B-84A0-FBF686B41FAA}" type="slidenum">
              <a:rPr lang="en-US" altLang="zh-CN"/>
              <a:pPr>
                <a:defRPr/>
              </a:pPr>
              <a:t>‹#›</a:t>
            </a:fld>
            <a:endParaRPr lang="en-US" altLang="zh-CN"/>
          </a:p>
        </p:txBody>
      </p:sp>
    </p:spTree>
    <p:extLst>
      <p:ext uri="{BB962C8B-B14F-4D97-AF65-F5344CB8AC3E}">
        <p14:creationId xmlns:p14="http://schemas.microsoft.com/office/powerpoint/2010/main" val="997793348"/>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00A389C-F005-4C80-B9EA-BD8B3D1C2669}"/>
              </a:ext>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3">
            <a:extLst>
              <a:ext uri="{FF2B5EF4-FFF2-40B4-BE49-F238E27FC236}">
                <a16:creationId xmlns:a16="http://schemas.microsoft.com/office/drawing/2014/main" id="{221C0FC0-3A4C-4447-8CA3-70C673F7F3B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 name="Rectangle 4">
            <a:extLst>
              <a:ext uri="{FF2B5EF4-FFF2-40B4-BE49-F238E27FC236}">
                <a16:creationId xmlns:a16="http://schemas.microsoft.com/office/drawing/2014/main" id="{19054488-288A-4BEB-BF81-A074A45A222C}"/>
              </a:ext>
            </a:extLst>
          </p:cNvPr>
          <p:cNvSpPr>
            <a:spLocks noGrp="1" noChangeArrowheads="1"/>
          </p:cNvSpPr>
          <p:nvPr>
            <p:ph type="sldNum" sz="quarter" idx="12"/>
          </p:nvPr>
        </p:nvSpPr>
        <p:spPr/>
        <p:txBody>
          <a:bodyPr/>
          <a:lstStyle>
            <a:lvl1pPr>
              <a:defRPr/>
            </a:lvl1pPr>
          </a:lstStyle>
          <a:p>
            <a:pPr>
              <a:defRPr/>
            </a:pPr>
            <a:fld id="{DA99D973-1692-47FC-81E9-62E7DAEE60FF}" type="slidenum">
              <a:rPr lang="en-US" altLang="zh-CN"/>
              <a:pPr>
                <a:defRPr/>
              </a:pPr>
              <a:t>‹#›</a:t>
            </a:fld>
            <a:endParaRPr lang="en-US" altLang="zh-CN"/>
          </a:p>
        </p:txBody>
      </p:sp>
    </p:spTree>
    <p:extLst>
      <p:ext uri="{BB962C8B-B14F-4D97-AF65-F5344CB8AC3E}">
        <p14:creationId xmlns:p14="http://schemas.microsoft.com/office/powerpoint/2010/main" val="2716346873"/>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A3C15718-256C-464C-AEF7-17C436326596}"/>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1FFCBA92-CB66-4DBD-B193-C5BE8A975C71}"/>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4">
            <a:extLst>
              <a:ext uri="{FF2B5EF4-FFF2-40B4-BE49-F238E27FC236}">
                <a16:creationId xmlns:a16="http://schemas.microsoft.com/office/drawing/2014/main" id="{963FC8E5-DEA6-4E04-B2CE-AC5639D2662D}"/>
              </a:ext>
            </a:extLst>
          </p:cNvPr>
          <p:cNvSpPr>
            <a:spLocks noGrp="1" noChangeArrowheads="1"/>
          </p:cNvSpPr>
          <p:nvPr>
            <p:ph type="sldNum" sz="quarter" idx="12"/>
          </p:nvPr>
        </p:nvSpPr>
        <p:spPr/>
        <p:txBody>
          <a:bodyPr/>
          <a:lstStyle>
            <a:lvl1pPr>
              <a:defRPr/>
            </a:lvl1pPr>
          </a:lstStyle>
          <a:p>
            <a:pPr>
              <a:defRPr/>
            </a:pPr>
            <a:fld id="{E0D16D3E-02AC-4A4E-B399-8A11BD23862A}" type="slidenum">
              <a:rPr lang="en-US" altLang="zh-CN"/>
              <a:pPr>
                <a:defRPr/>
              </a:pPr>
              <a:t>‹#›</a:t>
            </a:fld>
            <a:endParaRPr lang="en-US" altLang="zh-CN"/>
          </a:p>
        </p:txBody>
      </p:sp>
    </p:spTree>
    <p:extLst>
      <p:ext uri="{BB962C8B-B14F-4D97-AF65-F5344CB8AC3E}">
        <p14:creationId xmlns:p14="http://schemas.microsoft.com/office/powerpoint/2010/main" val="3240164000"/>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FAC746B1-B6C7-4EC6-9B4D-4D0314711D84}"/>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FCA589EB-A958-486A-865C-1CE85B12FB7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4">
            <a:extLst>
              <a:ext uri="{FF2B5EF4-FFF2-40B4-BE49-F238E27FC236}">
                <a16:creationId xmlns:a16="http://schemas.microsoft.com/office/drawing/2014/main" id="{8B9C1FBE-7378-42B1-9487-668B6B03CECC}"/>
              </a:ext>
            </a:extLst>
          </p:cNvPr>
          <p:cNvSpPr>
            <a:spLocks noGrp="1" noChangeArrowheads="1"/>
          </p:cNvSpPr>
          <p:nvPr>
            <p:ph type="sldNum" sz="quarter" idx="12"/>
          </p:nvPr>
        </p:nvSpPr>
        <p:spPr/>
        <p:txBody>
          <a:bodyPr/>
          <a:lstStyle>
            <a:lvl1pPr>
              <a:defRPr/>
            </a:lvl1pPr>
          </a:lstStyle>
          <a:p>
            <a:pPr>
              <a:defRPr/>
            </a:pPr>
            <a:fld id="{67949025-1B20-4F3C-A78C-1DD34070EEB2}" type="slidenum">
              <a:rPr lang="en-US" altLang="zh-CN"/>
              <a:pPr>
                <a:defRPr/>
              </a:pPr>
              <a:t>‹#›</a:t>
            </a:fld>
            <a:endParaRPr lang="en-US" altLang="zh-CN"/>
          </a:p>
        </p:txBody>
      </p:sp>
    </p:spTree>
    <p:extLst>
      <p:ext uri="{BB962C8B-B14F-4D97-AF65-F5344CB8AC3E}">
        <p14:creationId xmlns:p14="http://schemas.microsoft.com/office/powerpoint/2010/main" val="2511543977"/>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99"/>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1F1C259-AEFC-4D6C-9192-DCCB58CD66A1}"/>
              </a:ext>
            </a:extLst>
          </p:cNvPr>
          <p:cNvSpPr>
            <a:spLocks noGrp="1" noChangeArrowheads="1"/>
          </p:cNvSpPr>
          <p:nvPr>
            <p:ph type="dt" sz="half" idx="2"/>
          </p:nvPr>
        </p:nvSpPr>
        <p:spPr bwMode="auto">
          <a:xfrm>
            <a:off x="0" y="6553200"/>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solidFill>
                  <a:schemeClr val="tx1"/>
                </a:solidFill>
                <a:ea typeface="宋体" pitchFamily="2" charset="-122"/>
              </a:defRPr>
            </a:lvl1pPr>
          </a:lstStyle>
          <a:p>
            <a:pPr>
              <a:defRPr/>
            </a:pPr>
            <a:endParaRPr lang="en-US" altLang="zh-CN"/>
          </a:p>
        </p:txBody>
      </p:sp>
      <p:sp>
        <p:nvSpPr>
          <p:cNvPr id="41987" name="Rectangle 3">
            <a:extLst>
              <a:ext uri="{FF2B5EF4-FFF2-40B4-BE49-F238E27FC236}">
                <a16:creationId xmlns:a16="http://schemas.microsoft.com/office/drawing/2014/main" id="{9EC07CFF-194E-40EF-AA14-7AB1A285407B}"/>
              </a:ext>
            </a:extLst>
          </p:cNvPr>
          <p:cNvSpPr>
            <a:spLocks noGrp="1" noChangeArrowheads="1"/>
          </p:cNvSpPr>
          <p:nvPr>
            <p:ph type="ftr" sz="quarter" idx="3"/>
          </p:nvPr>
        </p:nvSpPr>
        <p:spPr bwMode="auto">
          <a:xfrm>
            <a:off x="2843213" y="6308725"/>
            <a:ext cx="3889375" cy="4333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800">
                <a:solidFill>
                  <a:schemeClr val="accent1"/>
                </a:solidFill>
                <a:latin typeface="Antique Olive Compact" pitchFamily="34" charset="0"/>
                <a:ea typeface="宋体" pitchFamily="2" charset="-122"/>
              </a:defRPr>
            </a:lvl1pPr>
          </a:lstStyle>
          <a:p>
            <a:pPr>
              <a:defRPr/>
            </a:pPr>
            <a:endParaRPr lang="en-US" altLang="zh-CN"/>
          </a:p>
        </p:txBody>
      </p:sp>
      <p:sp>
        <p:nvSpPr>
          <p:cNvPr id="41988" name="Rectangle 4">
            <a:extLst>
              <a:ext uri="{FF2B5EF4-FFF2-40B4-BE49-F238E27FC236}">
                <a16:creationId xmlns:a16="http://schemas.microsoft.com/office/drawing/2014/main" id="{3BDED156-E5C2-436D-86A9-ADEF3D024400}"/>
              </a:ext>
            </a:extLst>
          </p:cNvPr>
          <p:cNvSpPr>
            <a:spLocks noGrp="1" noChangeArrowheads="1"/>
          </p:cNvSpPr>
          <p:nvPr>
            <p:ph type="sldNum" sz="quarter" idx="4"/>
          </p:nvPr>
        </p:nvSpPr>
        <p:spPr bwMode="auto">
          <a:xfrm>
            <a:off x="8610600" y="6553200"/>
            <a:ext cx="533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defRPr>
            </a:lvl1pPr>
          </a:lstStyle>
          <a:p>
            <a:pPr>
              <a:defRPr/>
            </a:pPr>
            <a:fld id="{F45EE33F-B4FE-43B0-A5D7-CE1D37FBC057}" type="slidenum">
              <a:rPr lang="en-US" altLang="zh-CN"/>
              <a:pPr>
                <a:defRPr/>
              </a:pPr>
              <a:t>‹#›</a:t>
            </a:fld>
            <a:endParaRPr lang="en-US" altLang="zh-CN"/>
          </a:p>
        </p:txBody>
      </p:sp>
      <p:sp>
        <p:nvSpPr>
          <p:cNvPr id="1029" name="Text Box 5">
            <a:extLst>
              <a:ext uri="{FF2B5EF4-FFF2-40B4-BE49-F238E27FC236}">
                <a16:creationId xmlns:a16="http://schemas.microsoft.com/office/drawing/2014/main" id="{6CA3A4A9-A747-4201-95CA-EB203E5EBA4F}"/>
              </a:ext>
            </a:extLst>
          </p:cNvPr>
          <p:cNvSpPr txBox="1">
            <a:spLocks noChangeArrowheads="1"/>
          </p:cNvSpPr>
          <p:nvPr/>
        </p:nvSpPr>
        <p:spPr bwMode="auto">
          <a:xfrm>
            <a:off x="5867400" y="0"/>
            <a:ext cx="3276600" cy="457200"/>
          </a:xfrm>
          <a:prstGeom prst="rect">
            <a:avLst/>
          </a:prstGeom>
          <a:noFill/>
          <a:ln>
            <a:noFill/>
          </a:ln>
        </p:spPr>
        <p:txBody>
          <a:bodyPr>
            <a:spAutoFit/>
          </a:bodyPr>
          <a:lstStyle>
            <a:lvl1pPr algn="ctr">
              <a:defRPr kumimoji="1" sz="4000">
                <a:solidFill>
                  <a:schemeClr val="tx2"/>
                </a:solidFill>
                <a:latin typeface="Times New Roman" panose="02020603050405020304" pitchFamily="18" charset="0"/>
                <a:ea typeface="宋体" panose="02010600030101010101" pitchFamily="2" charset="-122"/>
              </a:defRPr>
            </a:lvl1pPr>
            <a:lvl2pPr marL="742950" indent="-285750" algn="ctr">
              <a:defRPr kumimoji="1" sz="4000">
                <a:solidFill>
                  <a:schemeClr val="tx2"/>
                </a:solidFill>
                <a:latin typeface="Times New Roman" panose="02020603050405020304" pitchFamily="18" charset="0"/>
                <a:ea typeface="宋体" panose="02010600030101010101" pitchFamily="2" charset="-122"/>
              </a:defRPr>
            </a:lvl2pPr>
            <a:lvl3pPr marL="1143000" indent="-228600" algn="ctr">
              <a:defRPr kumimoji="1" sz="4000">
                <a:solidFill>
                  <a:schemeClr val="tx2"/>
                </a:solidFill>
                <a:latin typeface="Times New Roman" panose="02020603050405020304" pitchFamily="18" charset="0"/>
                <a:ea typeface="宋体" panose="02010600030101010101" pitchFamily="2" charset="-122"/>
              </a:defRPr>
            </a:lvl3pPr>
            <a:lvl4pPr marL="1600200" indent="-228600" algn="ctr">
              <a:defRPr kumimoji="1" sz="4000">
                <a:solidFill>
                  <a:schemeClr val="tx2"/>
                </a:solidFill>
                <a:latin typeface="Times New Roman" panose="02020603050405020304" pitchFamily="18" charset="0"/>
                <a:ea typeface="宋体" panose="02010600030101010101" pitchFamily="2" charset="-122"/>
              </a:defRPr>
            </a:lvl4pPr>
            <a:lvl5pPr marL="2057400" indent="-228600" algn="ctr">
              <a:defRPr kumimoji="1" sz="4000">
                <a:solidFill>
                  <a:schemeClr val="tx2"/>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defRPr/>
            </a:pPr>
            <a:r>
              <a:rPr lang="en-US" altLang="zh-CN" sz="2400">
                <a:solidFill>
                  <a:schemeClr val="tx1"/>
                </a:solidFill>
              </a:rPr>
              <a:t> </a:t>
            </a:r>
            <a:r>
              <a:rPr lang="zh-CN" altLang="en-US" sz="1400">
                <a:solidFill>
                  <a:schemeClr val="accent2"/>
                </a:solidFill>
                <a:ea typeface="华文行楷" panose="02010800040101010101" pitchFamily="2" charset="-122"/>
              </a:rPr>
              <a:t>中国科学技术大学物理系微电子专业</a:t>
            </a:r>
          </a:p>
        </p:txBody>
      </p:sp>
    </p:spTree>
  </p:cSld>
  <p:clrMap bg1="dk2" tx1="lt1" bg2="dk1" tx2="lt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84" r:id="rId13"/>
    <p:sldLayoutId id="2147484186" r:id="rId14"/>
  </p:sldLayoutIdLst>
  <p:transition>
    <p:random/>
  </p:transition>
  <p:hf hdr="0" ftr="0" dt="0"/>
  <p:txStyles>
    <p:titleStyle>
      <a:lvl1pPr algn="ctr" rtl="0" eaLnBrk="0" fontAlgn="base" hangingPunct="0">
        <a:spcBef>
          <a:spcPct val="0"/>
        </a:spcBef>
        <a:spcAft>
          <a:spcPct val="0"/>
        </a:spcAft>
        <a:defRPr kumimoji="1" sz="1600">
          <a:solidFill>
            <a:schemeClr val="tx2"/>
          </a:solidFill>
          <a:latin typeface="+mj-lt"/>
          <a:ea typeface="+mj-ea"/>
          <a:cs typeface="+mj-cs"/>
        </a:defRPr>
      </a:lvl1pPr>
      <a:lvl2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2pPr>
      <a:lvl3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3pPr>
      <a:lvl4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4pPr>
      <a:lvl5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5pPr>
      <a:lvl6pPr marL="457200" algn="ctr" rtl="0" fontAlgn="base">
        <a:spcBef>
          <a:spcPct val="0"/>
        </a:spcBef>
        <a:spcAft>
          <a:spcPct val="0"/>
        </a:spcAft>
        <a:defRPr kumimoji="1" sz="1600">
          <a:solidFill>
            <a:schemeClr val="tx2"/>
          </a:solidFill>
          <a:latin typeface="Times New Roman" pitchFamily="18" charset="0"/>
          <a:ea typeface="华文行楷" pitchFamily="2" charset="-122"/>
        </a:defRPr>
      </a:lvl6pPr>
      <a:lvl7pPr marL="914400" algn="ctr" rtl="0" fontAlgn="base">
        <a:spcBef>
          <a:spcPct val="0"/>
        </a:spcBef>
        <a:spcAft>
          <a:spcPct val="0"/>
        </a:spcAft>
        <a:defRPr kumimoji="1" sz="1600">
          <a:solidFill>
            <a:schemeClr val="tx2"/>
          </a:solidFill>
          <a:latin typeface="Times New Roman" pitchFamily="18" charset="0"/>
          <a:ea typeface="华文行楷" pitchFamily="2" charset="-122"/>
        </a:defRPr>
      </a:lvl7pPr>
      <a:lvl8pPr marL="1371600" algn="ctr" rtl="0" fontAlgn="base">
        <a:spcBef>
          <a:spcPct val="0"/>
        </a:spcBef>
        <a:spcAft>
          <a:spcPct val="0"/>
        </a:spcAft>
        <a:defRPr kumimoji="1" sz="1600">
          <a:solidFill>
            <a:schemeClr val="tx2"/>
          </a:solidFill>
          <a:latin typeface="Times New Roman" pitchFamily="18" charset="0"/>
          <a:ea typeface="华文行楷" pitchFamily="2" charset="-122"/>
        </a:defRPr>
      </a:lvl8pPr>
      <a:lvl9pPr marL="1828800" algn="ctr" rtl="0" fontAlgn="base">
        <a:spcBef>
          <a:spcPct val="0"/>
        </a:spcBef>
        <a:spcAft>
          <a:spcPct val="0"/>
        </a:spcAft>
        <a:defRPr kumimoji="1" sz="1600">
          <a:solidFill>
            <a:schemeClr val="tx2"/>
          </a:solidFill>
          <a:latin typeface="Times New Roman" pitchFamily="18" charset="0"/>
          <a:ea typeface="华文行楷"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99"/>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2F85575E-B728-4B1D-8E73-A00A849257F0}"/>
              </a:ext>
            </a:extLst>
          </p:cNvPr>
          <p:cNvGrpSpPr>
            <a:grpSpLocks/>
          </p:cNvGrpSpPr>
          <p:nvPr/>
        </p:nvGrpSpPr>
        <p:grpSpPr bwMode="auto">
          <a:xfrm>
            <a:off x="0" y="6350"/>
            <a:ext cx="9140825" cy="6851650"/>
            <a:chOff x="0" y="4"/>
            <a:chExt cx="5758" cy="4316"/>
          </a:xfrm>
        </p:grpSpPr>
        <p:sp>
          <p:nvSpPr>
            <p:cNvPr id="2057" name="Freeform 3">
              <a:extLst>
                <a:ext uri="{FF2B5EF4-FFF2-40B4-BE49-F238E27FC236}">
                  <a16:creationId xmlns:a16="http://schemas.microsoft.com/office/drawing/2014/main" id="{1C4E2A78-F78B-4BBF-A3D8-DA0F82428C3F}"/>
                </a:ext>
              </a:extLst>
            </p:cNvPr>
            <p:cNvSpPr>
              <a:spLocks/>
            </p:cNvSpPr>
            <p:nvPr/>
          </p:nvSpPr>
          <p:spPr bwMode="hidden">
            <a:xfrm>
              <a:off x="558" y="1161"/>
              <a:ext cx="5200" cy="3159"/>
            </a:xfrm>
            <a:custGeom>
              <a:avLst/>
              <a:gdLst>
                <a:gd name="T0" fmla="*/ 0 w 5184"/>
                <a:gd name="T1" fmla="*/ 3159 h 3159"/>
                <a:gd name="T2" fmla="*/ 5232 w 5184"/>
                <a:gd name="T3" fmla="*/ 3159 h 3159"/>
                <a:gd name="T4" fmla="*/ 5232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8" name="Freeform 4">
              <a:extLst>
                <a:ext uri="{FF2B5EF4-FFF2-40B4-BE49-F238E27FC236}">
                  <a16:creationId xmlns:a16="http://schemas.microsoft.com/office/drawing/2014/main" id="{975E2E08-2098-4E85-B973-8F0D8AD0F774}"/>
                </a:ext>
              </a:extLst>
            </p:cNvPr>
            <p:cNvSpPr>
              <a:spLocks/>
            </p:cNvSpPr>
            <p:nvPr/>
          </p:nvSpPr>
          <p:spPr bwMode="hidden">
            <a:xfrm>
              <a:off x="0" y="1161"/>
              <a:ext cx="558" cy="3159"/>
            </a:xfrm>
            <a:custGeom>
              <a:avLst/>
              <a:gdLst>
                <a:gd name="T0" fmla="*/ 0 w 556"/>
                <a:gd name="T1" fmla="*/ 0 h 3159"/>
                <a:gd name="T2" fmla="*/ 0 w 556"/>
                <a:gd name="T3" fmla="*/ 3159 h 3159"/>
                <a:gd name="T4" fmla="*/ 562 w 556"/>
                <a:gd name="T5" fmla="*/ 3159 h 3159"/>
                <a:gd name="T6" fmla="*/ 562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59" name="Group 5">
              <a:extLst>
                <a:ext uri="{FF2B5EF4-FFF2-40B4-BE49-F238E27FC236}">
                  <a16:creationId xmlns:a16="http://schemas.microsoft.com/office/drawing/2014/main" id="{9CB33F76-327E-4DBF-82B1-D0EEAC672CDE}"/>
                </a:ext>
              </a:extLst>
            </p:cNvPr>
            <p:cNvGrpSpPr>
              <a:grpSpLocks/>
            </p:cNvGrpSpPr>
            <p:nvPr userDrawn="1"/>
          </p:nvGrpSpPr>
          <p:grpSpPr bwMode="auto">
            <a:xfrm>
              <a:off x="0" y="4"/>
              <a:ext cx="5758" cy="4316"/>
              <a:chOff x="0" y="4"/>
              <a:chExt cx="5758" cy="4316"/>
            </a:xfrm>
          </p:grpSpPr>
          <p:sp>
            <p:nvSpPr>
              <p:cNvPr id="2060" name="Freeform 6">
                <a:extLst>
                  <a:ext uri="{FF2B5EF4-FFF2-40B4-BE49-F238E27FC236}">
                    <a16:creationId xmlns:a16="http://schemas.microsoft.com/office/drawing/2014/main" id="{89FA6F7A-B97A-4801-8D5B-3802EA8544CB}"/>
                  </a:ext>
                </a:extLst>
              </p:cNvPr>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1" name="Freeform 7">
                <a:extLst>
                  <a:ext uri="{FF2B5EF4-FFF2-40B4-BE49-F238E27FC236}">
                    <a16:creationId xmlns:a16="http://schemas.microsoft.com/office/drawing/2014/main" id="{1375E6BC-F519-4227-9E8E-4280987E4725}"/>
                  </a:ext>
                </a:extLst>
              </p:cNvPr>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2" name="Freeform 8">
                <a:extLst>
                  <a:ext uri="{FF2B5EF4-FFF2-40B4-BE49-F238E27FC236}">
                    <a16:creationId xmlns:a16="http://schemas.microsoft.com/office/drawing/2014/main" id="{FE2A3601-317E-42AD-8612-1E69F39C80E9}"/>
                  </a:ext>
                </a:extLst>
              </p:cNvPr>
              <p:cNvSpPr>
                <a:spLocks/>
              </p:cNvSpPr>
              <p:nvPr/>
            </p:nvSpPr>
            <p:spPr bwMode="ltGray">
              <a:xfrm>
                <a:off x="1019" y="1155"/>
                <a:ext cx="4739" cy="12"/>
              </a:xfrm>
              <a:custGeom>
                <a:avLst/>
                <a:gdLst>
                  <a:gd name="T0" fmla="*/ 4769 w 4724"/>
                  <a:gd name="T1" fmla="*/ 0 h 12"/>
                  <a:gd name="T2" fmla="*/ 0 w 4724"/>
                  <a:gd name="T3" fmla="*/ 0 h 12"/>
                  <a:gd name="T4" fmla="*/ 0 w 4724"/>
                  <a:gd name="T5" fmla="*/ 12 h 12"/>
                  <a:gd name="T6" fmla="*/ 4769 w 4724"/>
                  <a:gd name="T7" fmla="*/ 12 h 12"/>
                  <a:gd name="T8" fmla="*/ 4769 w 4724"/>
                  <a:gd name="T9" fmla="*/ 0 h 12"/>
                  <a:gd name="T10" fmla="*/ 4769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3" name="Freeform 9">
                <a:extLst>
                  <a:ext uri="{FF2B5EF4-FFF2-40B4-BE49-F238E27FC236}">
                    <a16:creationId xmlns:a16="http://schemas.microsoft.com/office/drawing/2014/main" id="{E313218A-A8F4-48A2-8314-13448F33A0F3}"/>
                  </a:ext>
                </a:extLst>
              </p:cNvPr>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4" name="Freeform 10">
                <a:extLst>
                  <a:ext uri="{FF2B5EF4-FFF2-40B4-BE49-F238E27FC236}">
                    <a16:creationId xmlns:a16="http://schemas.microsoft.com/office/drawing/2014/main" id="{8811A26F-2987-4CBE-8591-45F822225F54}"/>
                  </a:ext>
                </a:extLst>
              </p:cNvPr>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035" name="Freeform 11">
                <a:extLst>
                  <a:ext uri="{FF2B5EF4-FFF2-40B4-BE49-F238E27FC236}">
                    <a16:creationId xmlns:a16="http://schemas.microsoft.com/office/drawing/2014/main" id="{BE5B23E3-6CA4-4B72-8F63-219BF3A1C1ED}"/>
                  </a:ext>
                </a:extLst>
              </p:cNvPr>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algn="ctr" eaLnBrk="1" hangingPunct="1">
                  <a:defRPr/>
                </a:pPr>
                <a:endParaRPr lang="zh-CN" altLang="en-US"/>
              </a:p>
            </p:txBody>
          </p:sp>
          <p:sp>
            <p:nvSpPr>
              <p:cNvPr id="2066" name="Freeform 12">
                <a:extLst>
                  <a:ext uri="{FF2B5EF4-FFF2-40B4-BE49-F238E27FC236}">
                    <a16:creationId xmlns:a16="http://schemas.microsoft.com/office/drawing/2014/main" id="{8295C1E4-5BBE-4729-80B3-F4FEAE09523D}"/>
                  </a:ext>
                </a:extLst>
              </p:cNvPr>
              <p:cNvSpPr>
                <a:spLocks/>
              </p:cNvSpPr>
              <p:nvPr/>
            </p:nvSpPr>
            <p:spPr bwMode="ltGray">
              <a:xfrm>
                <a:off x="0" y="1155"/>
                <a:ext cx="351" cy="12"/>
              </a:xfrm>
              <a:custGeom>
                <a:avLst/>
                <a:gdLst>
                  <a:gd name="T0" fmla="*/ 0 w 251"/>
                  <a:gd name="T1" fmla="*/ 0 h 12"/>
                  <a:gd name="T2" fmla="*/ 0 w 251"/>
                  <a:gd name="T3" fmla="*/ 12 h 12"/>
                  <a:gd name="T4" fmla="*/ 687 w 251"/>
                  <a:gd name="T5" fmla="*/ 12 h 12"/>
                  <a:gd name="T6" fmla="*/ 687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7" name="Freeform 13">
                <a:extLst>
                  <a:ext uri="{FF2B5EF4-FFF2-40B4-BE49-F238E27FC236}">
                    <a16:creationId xmlns:a16="http://schemas.microsoft.com/office/drawing/2014/main" id="{BBDA5C00-19BE-4FA7-9938-A03A2C9CA8C5}"/>
                  </a:ext>
                </a:extLst>
              </p:cNvPr>
              <p:cNvSpPr>
                <a:spLocks/>
              </p:cNvSpPr>
              <p:nvPr/>
            </p:nvSpPr>
            <p:spPr bwMode="ltGray">
              <a:xfrm>
                <a:off x="767" y="1155"/>
                <a:ext cx="252" cy="12"/>
              </a:xfrm>
              <a:custGeom>
                <a:avLst/>
                <a:gdLst>
                  <a:gd name="T0" fmla="*/ 254 w 251"/>
                  <a:gd name="T1" fmla="*/ 0 h 12"/>
                  <a:gd name="T2" fmla="*/ 0 w 251"/>
                  <a:gd name="T3" fmla="*/ 0 h 12"/>
                  <a:gd name="T4" fmla="*/ 0 w 251"/>
                  <a:gd name="T5" fmla="*/ 12 h 12"/>
                  <a:gd name="T6" fmla="*/ 254 w 251"/>
                  <a:gd name="T7" fmla="*/ 12 h 12"/>
                  <a:gd name="T8" fmla="*/ 254 w 251"/>
                  <a:gd name="T9" fmla="*/ 0 h 12"/>
                  <a:gd name="T10" fmla="*/ 254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038" name="Freeform 14">
                <a:extLst>
                  <a:ext uri="{FF2B5EF4-FFF2-40B4-BE49-F238E27FC236}">
                    <a16:creationId xmlns:a16="http://schemas.microsoft.com/office/drawing/2014/main" id="{D84835CA-0237-41CA-AF84-B0719965E44F}"/>
                  </a:ext>
                </a:extLst>
              </p:cNvPr>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algn="ctr" eaLnBrk="1" hangingPunct="1">
                  <a:defRPr/>
                </a:pPr>
                <a:endParaRPr lang="zh-CN" altLang="en-US"/>
              </a:p>
            </p:txBody>
          </p:sp>
        </p:grpSp>
      </p:grpSp>
      <p:sp>
        <p:nvSpPr>
          <p:cNvPr id="129039" name="Rectangle 15">
            <a:extLst>
              <a:ext uri="{FF2B5EF4-FFF2-40B4-BE49-F238E27FC236}">
                <a16:creationId xmlns:a16="http://schemas.microsoft.com/office/drawing/2014/main" id="{1C3480BF-4B20-4204-8C9C-2CF4959E238D}"/>
              </a:ext>
            </a:extLst>
          </p:cNvPr>
          <p:cNvSpPr>
            <a:spLocks noGrp="1" noChangeArrowheads="1"/>
          </p:cNvSpPr>
          <p:nvPr>
            <p:ph type="title"/>
          </p:nvPr>
        </p:nvSpPr>
        <p:spPr bwMode="auto">
          <a:xfrm>
            <a:off x="1066800" y="304800"/>
            <a:ext cx="7543800"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29040" name="Rectangle 16">
            <a:extLst>
              <a:ext uri="{FF2B5EF4-FFF2-40B4-BE49-F238E27FC236}">
                <a16:creationId xmlns:a16="http://schemas.microsoft.com/office/drawing/2014/main" id="{D649F3EE-6BB4-4206-A1F0-86D8D91FE635}"/>
              </a:ext>
            </a:extLst>
          </p:cNvPr>
          <p:cNvSpPr>
            <a:spLocks noGrp="1" noChangeArrowheads="1"/>
          </p:cNvSpPr>
          <p:nvPr>
            <p:ph type="body" idx="1"/>
          </p:nvPr>
        </p:nvSpPr>
        <p:spPr bwMode="auto">
          <a:xfrm>
            <a:off x="1066800" y="1981200"/>
            <a:ext cx="7543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Text Box 17">
            <a:extLst>
              <a:ext uri="{FF2B5EF4-FFF2-40B4-BE49-F238E27FC236}">
                <a16:creationId xmlns:a16="http://schemas.microsoft.com/office/drawing/2014/main" id="{38D6ECBE-D4E3-45B9-A2BF-F373629822A2}"/>
              </a:ext>
            </a:extLst>
          </p:cNvPr>
          <p:cNvSpPr txBox="1">
            <a:spLocks noChangeArrowheads="1"/>
          </p:cNvSpPr>
          <p:nvPr userDrawn="1"/>
        </p:nvSpPr>
        <p:spPr bwMode="auto">
          <a:xfrm>
            <a:off x="5867400" y="-123825"/>
            <a:ext cx="3276600" cy="457200"/>
          </a:xfrm>
          <a:prstGeom prst="rect">
            <a:avLst/>
          </a:prstGeom>
          <a:noFill/>
          <a:ln>
            <a:noFill/>
          </a:ln>
        </p:spPr>
        <p:txBody>
          <a:bodyPr>
            <a:spAutoFit/>
          </a:bodyPr>
          <a:lstStyle>
            <a:lvl1pPr algn="ctr">
              <a:defRPr kumimoji="1" sz="4000">
                <a:solidFill>
                  <a:schemeClr val="tx2"/>
                </a:solidFill>
                <a:latin typeface="Times New Roman" panose="02020603050405020304" pitchFamily="18" charset="0"/>
                <a:ea typeface="宋体" panose="02010600030101010101" pitchFamily="2" charset="-122"/>
              </a:defRPr>
            </a:lvl1pPr>
            <a:lvl2pPr marL="742950" indent="-285750" algn="ctr">
              <a:defRPr kumimoji="1" sz="4000">
                <a:solidFill>
                  <a:schemeClr val="tx2"/>
                </a:solidFill>
                <a:latin typeface="Times New Roman" panose="02020603050405020304" pitchFamily="18" charset="0"/>
                <a:ea typeface="宋体" panose="02010600030101010101" pitchFamily="2" charset="-122"/>
              </a:defRPr>
            </a:lvl2pPr>
            <a:lvl3pPr marL="1143000" indent="-228600" algn="ctr">
              <a:defRPr kumimoji="1" sz="4000">
                <a:solidFill>
                  <a:schemeClr val="tx2"/>
                </a:solidFill>
                <a:latin typeface="Times New Roman" panose="02020603050405020304" pitchFamily="18" charset="0"/>
                <a:ea typeface="宋体" panose="02010600030101010101" pitchFamily="2" charset="-122"/>
              </a:defRPr>
            </a:lvl3pPr>
            <a:lvl4pPr marL="1600200" indent="-228600" algn="ctr">
              <a:defRPr kumimoji="1" sz="4000">
                <a:solidFill>
                  <a:schemeClr val="tx2"/>
                </a:solidFill>
                <a:latin typeface="Times New Roman" panose="02020603050405020304" pitchFamily="18" charset="0"/>
                <a:ea typeface="宋体" panose="02010600030101010101" pitchFamily="2" charset="-122"/>
              </a:defRPr>
            </a:lvl4pPr>
            <a:lvl5pPr marL="2057400" indent="-228600" algn="ctr">
              <a:defRPr kumimoji="1" sz="4000">
                <a:solidFill>
                  <a:schemeClr val="tx2"/>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defRPr/>
            </a:pPr>
            <a:r>
              <a:rPr lang="en-US" altLang="zh-CN" sz="2400">
                <a:solidFill>
                  <a:schemeClr val="tx1"/>
                </a:solidFill>
              </a:rPr>
              <a:t> </a:t>
            </a:r>
            <a:r>
              <a:rPr lang="zh-CN" altLang="en-US" sz="1400">
                <a:solidFill>
                  <a:schemeClr val="accent2"/>
                </a:solidFill>
                <a:ea typeface="华文行楷" panose="02010800040101010101" pitchFamily="2" charset="-122"/>
              </a:rPr>
              <a:t>中国科学技术大学物理系微电子专业</a:t>
            </a:r>
          </a:p>
        </p:txBody>
      </p:sp>
      <p:sp>
        <p:nvSpPr>
          <p:cNvPr id="129043" name="Rectangle 19">
            <a:extLst>
              <a:ext uri="{FF2B5EF4-FFF2-40B4-BE49-F238E27FC236}">
                <a16:creationId xmlns:a16="http://schemas.microsoft.com/office/drawing/2014/main" id="{F325AC4C-43F2-46A4-A8CF-4E7E6535CFEA}"/>
              </a:ext>
            </a:extLst>
          </p:cNvPr>
          <p:cNvSpPr>
            <a:spLocks noGrp="1" noChangeArrowheads="1"/>
          </p:cNvSpPr>
          <p:nvPr>
            <p:ph type="dt" sz="half" idx="2"/>
          </p:nvPr>
        </p:nvSpPr>
        <p:spPr bwMode="auto">
          <a:xfrm>
            <a:off x="0" y="6553200"/>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solidFill>
                  <a:schemeClr val="tx1"/>
                </a:solidFill>
                <a:ea typeface="宋体" pitchFamily="2" charset="-122"/>
              </a:defRPr>
            </a:lvl1pPr>
          </a:lstStyle>
          <a:p>
            <a:pPr>
              <a:defRPr/>
            </a:pPr>
            <a:endParaRPr lang="en-US" altLang="zh-CN"/>
          </a:p>
        </p:txBody>
      </p:sp>
      <p:sp>
        <p:nvSpPr>
          <p:cNvPr id="129044" name="Rectangle 20">
            <a:extLst>
              <a:ext uri="{FF2B5EF4-FFF2-40B4-BE49-F238E27FC236}">
                <a16:creationId xmlns:a16="http://schemas.microsoft.com/office/drawing/2014/main" id="{507FCABE-58E6-4A5E-AC81-3F92D075AA56}"/>
              </a:ext>
            </a:extLst>
          </p:cNvPr>
          <p:cNvSpPr>
            <a:spLocks noGrp="1" noChangeArrowheads="1"/>
          </p:cNvSpPr>
          <p:nvPr>
            <p:ph type="sldNum" sz="quarter" idx="4"/>
          </p:nvPr>
        </p:nvSpPr>
        <p:spPr bwMode="auto">
          <a:xfrm>
            <a:off x="8610600" y="6553200"/>
            <a:ext cx="533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defRPr>
            </a:lvl1pPr>
          </a:lstStyle>
          <a:p>
            <a:pPr>
              <a:defRPr/>
            </a:pPr>
            <a:fld id="{6A458D53-B484-4DAA-98F5-C2219C954674}" type="slidenum">
              <a:rPr lang="en-US" altLang="zh-CN"/>
              <a:pPr>
                <a:defRPr/>
              </a:pPr>
              <a:t>‹#›</a:t>
            </a:fld>
            <a:endParaRPr lang="en-US" altLang="zh-CN"/>
          </a:p>
        </p:txBody>
      </p:sp>
      <p:sp>
        <p:nvSpPr>
          <p:cNvPr id="129048" name="Rectangle 24">
            <a:extLst>
              <a:ext uri="{FF2B5EF4-FFF2-40B4-BE49-F238E27FC236}">
                <a16:creationId xmlns:a16="http://schemas.microsoft.com/office/drawing/2014/main" id="{26FFD4C2-3273-4EC1-A166-4FA38F8FCE02}"/>
              </a:ext>
            </a:extLst>
          </p:cNvPr>
          <p:cNvSpPr>
            <a:spLocks noGrp="1" noChangeArrowheads="1"/>
          </p:cNvSpPr>
          <p:nvPr>
            <p:ph type="ftr" sz="quarter" idx="3"/>
          </p:nvPr>
        </p:nvSpPr>
        <p:spPr bwMode="auto">
          <a:xfrm>
            <a:off x="2843213" y="6308725"/>
            <a:ext cx="3889375" cy="4333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800">
                <a:solidFill>
                  <a:srgbClr val="FF9900"/>
                </a:solidFill>
                <a:latin typeface="Antique Olive Compact" pitchFamily="34" charset="0"/>
                <a:ea typeface="宋体" pitchFamily="2" charset="-122"/>
              </a:defRPr>
            </a:lvl1pPr>
          </a:lstStyle>
          <a:p>
            <a:pPr>
              <a:defRPr/>
            </a:pPr>
            <a:endParaRPr lang="en-US" altLang="zh-CN"/>
          </a:p>
        </p:txBody>
      </p:sp>
    </p:spTree>
  </p:cSld>
  <p:clrMap bg1="dk2" tx1="lt1" bg2="dk1" tx2="lt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Lst>
  <p:hf hdr="0" ftr="0" dt="0"/>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99"/>
        </a:solidFill>
        <a:effectLst/>
      </p:bgPr>
    </p:bg>
    <p:spTree>
      <p:nvGrpSpPr>
        <p:cNvPr id="1" name=""/>
        <p:cNvGrpSpPr/>
        <p:nvPr/>
      </p:nvGrpSpPr>
      <p:grpSpPr>
        <a:xfrm>
          <a:off x="0" y="0"/>
          <a:ext cx="0" cy="0"/>
          <a:chOff x="0" y="0"/>
          <a:chExt cx="0" cy="0"/>
        </a:xfrm>
      </p:grpSpPr>
      <p:grpSp>
        <p:nvGrpSpPr>
          <p:cNvPr id="3074" name="Group 2">
            <a:extLst>
              <a:ext uri="{FF2B5EF4-FFF2-40B4-BE49-F238E27FC236}">
                <a16:creationId xmlns:a16="http://schemas.microsoft.com/office/drawing/2014/main" id="{A85472CD-FBF7-40D9-810A-4D6C8154C37E}"/>
              </a:ext>
            </a:extLst>
          </p:cNvPr>
          <p:cNvGrpSpPr>
            <a:grpSpLocks/>
          </p:cNvGrpSpPr>
          <p:nvPr/>
        </p:nvGrpSpPr>
        <p:grpSpPr bwMode="auto">
          <a:xfrm>
            <a:off x="0" y="6350"/>
            <a:ext cx="9140825" cy="6851650"/>
            <a:chOff x="0" y="4"/>
            <a:chExt cx="5758" cy="4316"/>
          </a:xfrm>
        </p:grpSpPr>
        <p:sp>
          <p:nvSpPr>
            <p:cNvPr id="3081" name="Freeform 3">
              <a:extLst>
                <a:ext uri="{FF2B5EF4-FFF2-40B4-BE49-F238E27FC236}">
                  <a16:creationId xmlns:a16="http://schemas.microsoft.com/office/drawing/2014/main" id="{9A7C9269-2479-4C5E-B0CD-BDDC550D69EC}"/>
                </a:ext>
              </a:extLst>
            </p:cNvPr>
            <p:cNvSpPr>
              <a:spLocks/>
            </p:cNvSpPr>
            <p:nvPr/>
          </p:nvSpPr>
          <p:spPr bwMode="hidden">
            <a:xfrm>
              <a:off x="558" y="1161"/>
              <a:ext cx="5200" cy="3159"/>
            </a:xfrm>
            <a:custGeom>
              <a:avLst/>
              <a:gdLst>
                <a:gd name="T0" fmla="*/ 0 w 5184"/>
                <a:gd name="T1" fmla="*/ 3159 h 3159"/>
                <a:gd name="T2" fmla="*/ 5232 w 5184"/>
                <a:gd name="T3" fmla="*/ 3159 h 3159"/>
                <a:gd name="T4" fmla="*/ 5232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2" name="Freeform 4">
              <a:extLst>
                <a:ext uri="{FF2B5EF4-FFF2-40B4-BE49-F238E27FC236}">
                  <a16:creationId xmlns:a16="http://schemas.microsoft.com/office/drawing/2014/main" id="{E38796F4-842C-4787-A254-19D57BD7A002}"/>
                </a:ext>
              </a:extLst>
            </p:cNvPr>
            <p:cNvSpPr>
              <a:spLocks/>
            </p:cNvSpPr>
            <p:nvPr/>
          </p:nvSpPr>
          <p:spPr bwMode="hidden">
            <a:xfrm>
              <a:off x="0" y="1161"/>
              <a:ext cx="558" cy="3159"/>
            </a:xfrm>
            <a:custGeom>
              <a:avLst/>
              <a:gdLst>
                <a:gd name="T0" fmla="*/ 0 w 556"/>
                <a:gd name="T1" fmla="*/ 0 h 3159"/>
                <a:gd name="T2" fmla="*/ 0 w 556"/>
                <a:gd name="T3" fmla="*/ 3159 h 3159"/>
                <a:gd name="T4" fmla="*/ 562 w 556"/>
                <a:gd name="T5" fmla="*/ 3159 h 3159"/>
                <a:gd name="T6" fmla="*/ 562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83" name="Group 5">
              <a:extLst>
                <a:ext uri="{FF2B5EF4-FFF2-40B4-BE49-F238E27FC236}">
                  <a16:creationId xmlns:a16="http://schemas.microsoft.com/office/drawing/2014/main" id="{0135D4EC-7468-4ACA-975E-B96AC43F48A4}"/>
                </a:ext>
              </a:extLst>
            </p:cNvPr>
            <p:cNvGrpSpPr>
              <a:grpSpLocks/>
            </p:cNvGrpSpPr>
            <p:nvPr userDrawn="1"/>
          </p:nvGrpSpPr>
          <p:grpSpPr bwMode="auto">
            <a:xfrm>
              <a:off x="0" y="4"/>
              <a:ext cx="5758" cy="4316"/>
              <a:chOff x="0" y="4"/>
              <a:chExt cx="5758" cy="4316"/>
            </a:xfrm>
          </p:grpSpPr>
          <p:sp>
            <p:nvSpPr>
              <p:cNvPr id="3084" name="Freeform 6">
                <a:extLst>
                  <a:ext uri="{FF2B5EF4-FFF2-40B4-BE49-F238E27FC236}">
                    <a16:creationId xmlns:a16="http://schemas.microsoft.com/office/drawing/2014/main" id="{5AF98C76-FE3D-421E-93C3-6E69469AACDB}"/>
                  </a:ext>
                </a:extLst>
              </p:cNvPr>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5" name="Freeform 7">
                <a:extLst>
                  <a:ext uri="{FF2B5EF4-FFF2-40B4-BE49-F238E27FC236}">
                    <a16:creationId xmlns:a16="http://schemas.microsoft.com/office/drawing/2014/main" id="{B2F6464B-FBE6-4A5C-B44E-B2790081079A}"/>
                  </a:ext>
                </a:extLst>
              </p:cNvPr>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6" name="Freeform 8">
                <a:extLst>
                  <a:ext uri="{FF2B5EF4-FFF2-40B4-BE49-F238E27FC236}">
                    <a16:creationId xmlns:a16="http://schemas.microsoft.com/office/drawing/2014/main" id="{D55D6F8B-587E-44B5-93F1-4F2E81BF41D9}"/>
                  </a:ext>
                </a:extLst>
              </p:cNvPr>
              <p:cNvSpPr>
                <a:spLocks/>
              </p:cNvSpPr>
              <p:nvPr/>
            </p:nvSpPr>
            <p:spPr bwMode="ltGray">
              <a:xfrm>
                <a:off x="1019" y="1155"/>
                <a:ext cx="4739" cy="12"/>
              </a:xfrm>
              <a:custGeom>
                <a:avLst/>
                <a:gdLst>
                  <a:gd name="T0" fmla="*/ 4769 w 4724"/>
                  <a:gd name="T1" fmla="*/ 0 h 12"/>
                  <a:gd name="T2" fmla="*/ 0 w 4724"/>
                  <a:gd name="T3" fmla="*/ 0 h 12"/>
                  <a:gd name="T4" fmla="*/ 0 w 4724"/>
                  <a:gd name="T5" fmla="*/ 12 h 12"/>
                  <a:gd name="T6" fmla="*/ 4769 w 4724"/>
                  <a:gd name="T7" fmla="*/ 12 h 12"/>
                  <a:gd name="T8" fmla="*/ 4769 w 4724"/>
                  <a:gd name="T9" fmla="*/ 0 h 12"/>
                  <a:gd name="T10" fmla="*/ 4769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7" name="Freeform 9">
                <a:extLst>
                  <a:ext uri="{FF2B5EF4-FFF2-40B4-BE49-F238E27FC236}">
                    <a16:creationId xmlns:a16="http://schemas.microsoft.com/office/drawing/2014/main" id="{E082B694-F0BF-439A-9FD8-55A140D1A38E}"/>
                  </a:ext>
                </a:extLst>
              </p:cNvPr>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 name="Freeform 10">
                <a:extLst>
                  <a:ext uri="{FF2B5EF4-FFF2-40B4-BE49-F238E27FC236}">
                    <a16:creationId xmlns:a16="http://schemas.microsoft.com/office/drawing/2014/main" id="{F9B6E426-25A9-4DEB-8912-A22C554DD90C}"/>
                  </a:ext>
                </a:extLst>
              </p:cNvPr>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91" name="Freeform 11">
                <a:extLst>
                  <a:ext uri="{FF2B5EF4-FFF2-40B4-BE49-F238E27FC236}">
                    <a16:creationId xmlns:a16="http://schemas.microsoft.com/office/drawing/2014/main" id="{37F27AD4-BBAB-4227-A53C-762446138FA3}"/>
                  </a:ext>
                </a:extLst>
              </p:cNvPr>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algn="ctr" eaLnBrk="1" hangingPunct="1">
                  <a:defRPr/>
                </a:pPr>
                <a:endParaRPr lang="zh-CN" altLang="en-US"/>
              </a:p>
            </p:txBody>
          </p:sp>
          <p:sp>
            <p:nvSpPr>
              <p:cNvPr id="3090" name="Freeform 12">
                <a:extLst>
                  <a:ext uri="{FF2B5EF4-FFF2-40B4-BE49-F238E27FC236}">
                    <a16:creationId xmlns:a16="http://schemas.microsoft.com/office/drawing/2014/main" id="{269A1BED-4042-4B3D-8DEE-64797A2A8F40}"/>
                  </a:ext>
                </a:extLst>
              </p:cNvPr>
              <p:cNvSpPr>
                <a:spLocks/>
              </p:cNvSpPr>
              <p:nvPr/>
            </p:nvSpPr>
            <p:spPr bwMode="ltGray">
              <a:xfrm>
                <a:off x="0" y="1155"/>
                <a:ext cx="351" cy="12"/>
              </a:xfrm>
              <a:custGeom>
                <a:avLst/>
                <a:gdLst>
                  <a:gd name="T0" fmla="*/ 0 w 251"/>
                  <a:gd name="T1" fmla="*/ 0 h 12"/>
                  <a:gd name="T2" fmla="*/ 0 w 251"/>
                  <a:gd name="T3" fmla="*/ 12 h 12"/>
                  <a:gd name="T4" fmla="*/ 687 w 251"/>
                  <a:gd name="T5" fmla="*/ 12 h 12"/>
                  <a:gd name="T6" fmla="*/ 687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 name="Freeform 13">
                <a:extLst>
                  <a:ext uri="{FF2B5EF4-FFF2-40B4-BE49-F238E27FC236}">
                    <a16:creationId xmlns:a16="http://schemas.microsoft.com/office/drawing/2014/main" id="{CDC95D06-9B01-4D5F-A63C-AD48F6579EB8}"/>
                  </a:ext>
                </a:extLst>
              </p:cNvPr>
              <p:cNvSpPr>
                <a:spLocks/>
              </p:cNvSpPr>
              <p:nvPr/>
            </p:nvSpPr>
            <p:spPr bwMode="ltGray">
              <a:xfrm>
                <a:off x="767" y="1155"/>
                <a:ext cx="252" cy="12"/>
              </a:xfrm>
              <a:custGeom>
                <a:avLst/>
                <a:gdLst>
                  <a:gd name="T0" fmla="*/ 254 w 251"/>
                  <a:gd name="T1" fmla="*/ 0 h 12"/>
                  <a:gd name="T2" fmla="*/ 0 w 251"/>
                  <a:gd name="T3" fmla="*/ 0 h 12"/>
                  <a:gd name="T4" fmla="*/ 0 w 251"/>
                  <a:gd name="T5" fmla="*/ 12 h 12"/>
                  <a:gd name="T6" fmla="*/ 254 w 251"/>
                  <a:gd name="T7" fmla="*/ 12 h 12"/>
                  <a:gd name="T8" fmla="*/ 254 w 251"/>
                  <a:gd name="T9" fmla="*/ 0 h 12"/>
                  <a:gd name="T10" fmla="*/ 254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94" name="Freeform 14">
                <a:extLst>
                  <a:ext uri="{FF2B5EF4-FFF2-40B4-BE49-F238E27FC236}">
                    <a16:creationId xmlns:a16="http://schemas.microsoft.com/office/drawing/2014/main" id="{150EA023-1A3A-4CD4-B63D-C8B0DFC2F774}"/>
                  </a:ext>
                </a:extLst>
              </p:cNvPr>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algn="ctr" eaLnBrk="1" hangingPunct="1">
                  <a:defRPr/>
                </a:pPr>
                <a:endParaRPr lang="zh-CN" altLang="en-US"/>
              </a:p>
            </p:txBody>
          </p:sp>
        </p:grpSp>
      </p:grpSp>
      <p:sp>
        <p:nvSpPr>
          <p:cNvPr id="148495" name="Rectangle 15">
            <a:extLst>
              <a:ext uri="{FF2B5EF4-FFF2-40B4-BE49-F238E27FC236}">
                <a16:creationId xmlns:a16="http://schemas.microsoft.com/office/drawing/2014/main" id="{1DAD29CC-EEFD-4331-8BDE-5FF21748046E}"/>
              </a:ext>
            </a:extLst>
          </p:cNvPr>
          <p:cNvSpPr>
            <a:spLocks noGrp="1" noChangeArrowheads="1"/>
          </p:cNvSpPr>
          <p:nvPr>
            <p:ph type="title"/>
          </p:nvPr>
        </p:nvSpPr>
        <p:spPr bwMode="auto">
          <a:xfrm>
            <a:off x="1066800" y="304800"/>
            <a:ext cx="7543800"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48496" name="Rectangle 16">
            <a:extLst>
              <a:ext uri="{FF2B5EF4-FFF2-40B4-BE49-F238E27FC236}">
                <a16:creationId xmlns:a16="http://schemas.microsoft.com/office/drawing/2014/main" id="{0CEE99D7-0F43-49D4-A0CC-F9E8C3651049}"/>
              </a:ext>
            </a:extLst>
          </p:cNvPr>
          <p:cNvSpPr>
            <a:spLocks noGrp="1" noChangeArrowheads="1"/>
          </p:cNvSpPr>
          <p:nvPr>
            <p:ph type="body" idx="1"/>
          </p:nvPr>
        </p:nvSpPr>
        <p:spPr bwMode="auto">
          <a:xfrm>
            <a:off x="1066800" y="1981200"/>
            <a:ext cx="7543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7" name="Text Box 17">
            <a:extLst>
              <a:ext uri="{FF2B5EF4-FFF2-40B4-BE49-F238E27FC236}">
                <a16:creationId xmlns:a16="http://schemas.microsoft.com/office/drawing/2014/main" id="{9A653443-95F2-49DA-9E8F-BD165A2B2BA6}"/>
              </a:ext>
            </a:extLst>
          </p:cNvPr>
          <p:cNvSpPr txBox="1">
            <a:spLocks noChangeArrowheads="1"/>
          </p:cNvSpPr>
          <p:nvPr userDrawn="1"/>
        </p:nvSpPr>
        <p:spPr bwMode="auto">
          <a:xfrm>
            <a:off x="5867400" y="-123825"/>
            <a:ext cx="3276600" cy="457200"/>
          </a:xfrm>
          <a:prstGeom prst="rect">
            <a:avLst/>
          </a:prstGeom>
          <a:noFill/>
          <a:ln>
            <a:noFill/>
          </a:ln>
        </p:spPr>
        <p:txBody>
          <a:bodyPr>
            <a:spAutoFit/>
          </a:bodyPr>
          <a:lstStyle>
            <a:lvl1pPr algn="ctr">
              <a:defRPr kumimoji="1" sz="4000">
                <a:solidFill>
                  <a:schemeClr val="tx2"/>
                </a:solidFill>
                <a:latin typeface="Times New Roman" panose="02020603050405020304" pitchFamily="18" charset="0"/>
                <a:ea typeface="宋体" panose="02010600030101010101" pitchFamily="2" charset="-122"/>
              </a:defRPr>
            </a:lvl1pPr>
            <a:lvl2pPr marL="742950" indent="-285750" algn="ctr">
              <a:defRPr kumimoji="1" sz="4000">
                <a:solidFill>
                  <a:schemeClr val="tx2"/>
                </a:solidFill>
                <a:latin typeface="Times New Roman" panose="02020603050405020304" pitchFamily="18" charset="0"/>
                <a:ea typeface="宋体" panose="02010600030101010101" pitchFamily="2" charset="-122"/>
              </a:defRPr>
            </a:lvl2pPr>
            <a:lvl3pPr marL="1143000" indent="-228600" algn="ctr">
              <a:defRPr kumimoji="1" sz="4000">
                <a:solidFill>
                  <a:schemeClr val="tx2"/>
                </a:solidFill>
                <a:latin typeface="Times New Roman" panose="02020603050405020304" pitchFamily="18" charset="0"/>
                <a:ea typeface="宋体" panose="02010600030101010101" pitchFamily="2" charset="-122"/>
              </a:defRPr>
            </a:lvl3pPr>
            <a:lvl4pPr marL="1600200" indent="-228600" algn="ctr">
              <a:defRPr kumimoji="1" sz="4000">
                <a:solidFill>
                  <a:schemeClr val="tx2"/>
                </a:solidFill>
                <a:latin typeface="Times New Roman" panose="02020603050405020304" pitchFamily="18" charset="0"/>
                <a:ea typeface="宋体" panose="02010600030101010101" pitchFamily="2" charset="-122"/>
              </a:defRPr>
            </a:lvl4pPr>
            <a:lvl5pPr marL="2057400" indent="-228600" algn="ctr">
              <a:defRPr kumimoji="1" sz="4000">
                <a:solidFill>
                  <a:schemeClr val="tx2"/>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defRPr/>
            </a:pPr>
            <a:r>
              <a:rPr lang="en-US" altLang="zh-CN" sz="2400">
                <a:solidFill>
                  <a:schemeClr val="tx1"/>
                </a:solidFill>
              </a:rPr>
              <a:t> </a:t>
            </a:r>
            <a:r>
              <a:rPr lang="zh-CN" altLang="en-US" sz="1400">
                <a:solidFill>
                  <a:schemeClr val="accent2"/>
                </a:solidFill>
                <a:ea typeface="华文行楷" panose="02010800040101010101" pitchFamily="2" charset="-122"/>
              </a:rPr>
              <a:t>中国科学技术大学物理系微电子专业</a:t>
            </a:r>
          </a:p>
        </p:txBody>
      </p:sp>
      <p:sp>
        <p:nvSpPr>
          <p:cNvPr id="148499" name="Rectangle 19">
            <a:extLst>
              <a:ext uri="{FF2B5EF4-FFF2-40B4-BE49-F238E27FC236}">
                <a16:creationId xmlns:a16="http://schemas.microsoft.com/office/drawing/2014/main" id="{2A6F66C4-7085-4241-B8F5-D4BE56E590F4}"/>
              </a:ext>
            </a:extLst>
          </p:cNvPr>
          <p:cNvSpPr>
            <a:spLocks noGrp="1" noChangeArrowheads="1"/>
          </p:cNvSpPr>
          <p:nvPr>
            <p:ph type="dt" sz="half" idx="2"/>
          </p:nvPr>
        </p:nvSpPr>
        <p:spPr bwMode="auto">
          <a:xfrm>
            <a:off x="0" y="6553200"/>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solidFill>
                  <a:schemeClr val="tx1"/>
                </a:solidFill>
                <a:ea typeface="宋体" pitchFamily="2" charset="-122"/>
              </a:defRPr>
            </a:lvl1pPr>
          </a:lstStyle>
          <a:p>
            <a:pPr>
              <a:defRPr/>
            </a:pPr>
            <a:endParaRPr lang="en-US" altLang="zh-CN"/>
          </a:p>
        </p:txBody>
      </p:sp>
      <p:sp>
        <p:nvSpPr>
          <p:cNvPr id="148500" name="Rectangle 20">
            <a:extLst>
              <a:ext uri="{FF2B5EF4-FFF2-40B4-BE49-F238E27FC236}">
                <a16:creationId xmlns:a16="http://schemas.microsoft.com/office/drawing/2014/main" id="{F34E9E77-062E-4DC3-8D4C-925F5965377D}"/>
              </a:ext>
            </a:extLst>
          </p:cNvPr>
          <p:cNvSpPr>
            <a:spLocks noGrp="1" noChangeArrowheads="1"/>
          </p:cNvSpPr>
          <p:nvPr>
            <p:ph type="sldNum" sz="quarter" idx="4"/>
          </p:nvPr>
        </p:nvSpPr>
        <p:spPr bwMode="auto">
          <a:xfrm>
            <a:off x="8610600" y="6553200"/>
            <a:ext cx="533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defRPr>
            </a:lvl1pPr>
          </a:lstStyle>
          <a:p>
            <a:pPr>
              <a:defRPr/>
            </a:pPr>
            <a:fld id="{B3775B5F-18E0-418F-92E5-7D5D4B393020}" type="slidenum">
              <a:rPr lang="en-US" altLang="zh-CN"/>
              <a:pPr>
                <a:defRPr/>
              </a:pPr>
              <a:t>‹#›</a:t>
            </a:fld>
            <a:endParaRPr lang="en-US" altLang="zh-CN"/>
          </a:p>
        </p:txBody>
      </p:sp>
      <p:sp>
        <p:nvSpPr>
          <p:cNvPr id="148502" name="Rectangle 22">
            <a:extLst>
              <a:ext uri="{FF2B5EF4-FFF2-40B4-BE49-F238E27FC236}">
                <a16:creationId xmlns:a16="http://schemas.microsoft.com/office/drawing/2014/main" id="{D73676FF-38A4-40D0-B20E-B52646929C61}"/>
              </a:ext>
            </a:extLst>
          </p:cNvPr>
          <p:cNvSpPr>
            <a:spLocks noGrp="1" noChangeArrowheads="1"/>
          </p:cNvSpPr>
          <p:nvPr>
            <p:ph type="ftr" sz="quarter" idx="3"/>
          </p:nvPr>
        </p:nvSpPr>
        <p:spPr bwMode="auto">
          <a:xfrm>
            <a:off x="2843213" y="6308725"/>
            <a:ext cx="3889375" cy="4333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800">
                <a:solidFill>
                  <a:srgbClr val="FF9900"/>
                </a:solidFill>
                <a:latin typeface="Antique Olive Compact" pitchFamily="34" charset="0"/>
                <a:ea typeface="宋体" pitchFamily="2" charset="-122"/>
              </a:defRPr>
            </a:lvl1pPr>
          </a:lstStyle>
          <a:p>
            <a:pPr>
              <a:defRPr/>
            </a:pPr>
            <a:endParaRPr lang="en-US" altLang="zh-CN"/>
          </a:p>
        </p:txBody>
      </p:sp>
    </p:spTree>
  </p:cSld>
  <p:clrMap bg1="dk2" tx1="lt1" bg2="dk1" tx2="lt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5" r:id="rId12"/>
  </p:sldLayoutIdLst>
  <p:hf hdr="0" ftr="0" dt="0"/>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ibinglong@ustc.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xugw@ustc.edu.cn"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25.pn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 Id="rId14" Type="http://schemas.openxmlformats.org/officeDocument/2006/relationships/image" Target="../media/image36.jpe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hyperlink" Target="&#31532;&#19968;&#31456;%20Micro&#20844;&#21496;&#23384;&#20648;&#22120;&#21046;&#20316;&#27969;&#31243;.mp4" TargetMode="Externa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31532;&#19968;&#31456;%20CPU&#21046;&#36896;-&#20013;&#25991;.mp4" TargetMode="External"/><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32.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oleObject" Target="../embeddings/oleObject2.bin"/><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32.xml"/><Relationship Id="rId1" Type="http://schemas.openxmlformats.org/officeDocument/2006/relationships/vmlDrawing" Target="../drawings/vmlDrawing3.vml"/><Relationship Id="rId6" Type="http://schemas.openxmlformats.org/officeDocument/2006/relationships/image" Target="../media/image60.png"/><Relationship Id="rId11" Type="http://schemas.openxmlformats.org/officeDocument/2006/relationships/image" Target="../media/image63.emf"/><Relationship Id="rId5" Type="http://schemas.openxmlformats.org/officeDocument/2006/relationships/oleObject" Target="../embeddings/oleObject4.bin"/><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8" Type="http://schemas.openxmlformats.org/officeDocument/2006/relationships/image" Target="../media/image75.jpeg"/><Relationship Id="rId13" Type="http://schemas.openxmlformats.org/officeDocument/2006/relationships/image" Target="../media/image80.jpeg"/><Relationship Id="rId18" Type="http://schemas.openxmlformats.org/officeDocument/2006/relationships/image" Target="../media/image85.jpeg"/><Relationship Id="rId3" Type="http://schemas.openxmlformats.org/officeDocument/2006/relationships/image" Target="../media/image70.jpeg"/><Relationship Id="rId7" Type="http://schemas.openxmlformats.org/officeDocument/2006/relationships/image" Target="../media/image74.jpeg"/><Relationship Id="rId12" Type="http://schemas.openxmlformats.org/officeDocument/2006/relationships/image" Target="../media/image79.jpeg"/><Relationship Id="rId17" Type="http://schemas.openxmlformats.org/officeDocument/2006/relationships/image" Target="../media/image84.png"/><Relationship Id="rId2" Type="http://schemas.openxmlformats.org/officeDocument/2006/relationships/image" Target="../media/image69.jpeg"/><Relationship Id="rId16" Type="http://schemas.openxmlformats.org/officeDocument/2006/relationships/image" Target="../media/image83.png"/><Relationship Id="rId1" Type="http://schemas.openxmlformats.org/officeDocument/2006/relationships/slideLayout" Target="../slideLayouts/slideLayout32.xml"/><Relationship Id="rId6" Type="http://schemas.openxmlformats.org/officeDocument/2006/relationships/image" Target="../media/image73.jpeg"/><Relationship Id="rId11" Type="http://schemas.openxmlformats.org/officeDocument/2006/relationships/image" Target="../media/image78.png"/><Relationship Id="rId5" Type="http://schemas.openxmlformats.org/officeDocument/2006/relationships/image" Target="../media/image72.jpeg"/><Relationship Id="rId15" Type="http://schemas.openxmlformats.org/officeDocument/2006/relationships/image" Target="../media/image82.jpeg"/><Relationship Id="rId10" Type="http://schemas.openxmlformats.org/officeDocument/2006/relationships/image" Target="../media/image77.jpeg"/><Relationship Id="rId19" Type="http://schemas.openxmlformats.org/officeDocument/2006/relationships/image" Target="../media/image86.png"/><Relationship Id="rId4" Type="http://schemas.openxmlformats.org/officeDocument/2006/relationships/image" Target="../media/image71.jpeg"/><Relationship Id="rId9" Type="http://schemas.openxmlformats.org/officeDocument/2006/relationships/image" Target="../media/image76.png"/><Relationship Id="rId1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100.jpeg"/><Relationship Id="rId3" Type="http://schemas.openxmlformats.org/officeDocument/2006/relationships/image" Target="../media/image90.jpeg"/><Relationship Id="rId7" Type="http://schemas.openxmlformats.org/officeDocument/2006/relationships/image" Target="../media/image94.jpeg"/><Relationship Id="rId12" Type="http://schemas.openxmlformats.org/officeDocument/2006/relationships/image" Target="../media/image99.jpeg"/><Relationship Id="rId17" Type="http://schemas.openxmlformats.org/officeDocument/2006/relationships/image" Target="../media/image104.jpeg"/><Relationship Id="rId2" Type="http://schemas.openxmlformats.org/officeDocument/2006/relationships/image" Target="../media/image89.jpeg"/><Relationship Id="rId16" Type="http://schemas.openxmlformats.org/officeDocument/2006/relationships/image" Target="../media/image103.jpeg"/><Relationship Id="rId1" Type="http://schemas.openxmlformats.org/officeDocument/2006/relationships/slideLayout" Target="../slideLayouts/slideLayout27.xml"/><Relationship Id="rId6" Type="http://schemas.openxmlformats.org/officeDocument/2006/relationships/image" Target="../media/image93.jpeg"/><Relationship Id="rId11" Type="http://schemas.openxmlformats.org/officeDocument/2006/relationships/image" Target="../media/image98.jpeg"/><Relationship Id="rId5" Type="http://schemas.openxmlformats.org/officeDocument/2006/relationships/image" Target="../media/image92.jpeg"/><Relationship Id="rId15" Type="http://schemas.openxmlformats.org/officeDocument/2006/relationships/image" Target="../media/image102.jpeg"/><Relationship Id="rId10" Type="http://schemas.openxmlformats.org/officeDocument/2006/relationships/image" Target="../media/image97.jpeg"/><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101.jpe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2.xml"/><Relationship Id="rId1" Type="http://schemas.openxmlformats.org/officeDocument/2006/relationships/vmlDrawing" Target="../drawings/vmlDrawing4.vm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08.png"/><Relationship Id="rId2" Type="http://schemas.openxmlformats.org/officeDocument/2006/relationships/slideLayout" Target="../slideLayouts/slideLayout32.xml"/><Relationship Id="rId1" Type="http://schemas.openxmlformats.org/officeDocument/2006/relationships/vmlDrawing" Target="../drawings/vmlDrawing5.vml"/><Relationship Id="rId6" Type="http://schemas.openxmlformats.org/officeDocument/2006/relationships/image" Target="../media/image106.png"/><Relationship Id="rId5" Type="http://schemas.openxmlformats.org/officeDocument/2006/relationships/oleObject" Target="../embeddings/oleObject8.bin"/><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32.xml"/><Relationship Id="rId4" Type="http://schemas.openxmlformats.org/officeDocument/2006/relationships/image" Target="../media/image117.jp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9.png"/><Relationship Id="rId1" Type="http://schemas.openxmlformats.org/officeDocument/2006/relationships/slideLayout" Target="../slideLayouts/slideLayout32.xml"/><Relationship Id="rId5" Type="http://schemas.openxmlformats.org/officeDocument/2006/relationships/image" Target="../media/image121.png"/><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31.png"/><Relationship Id="rId3" Type="http://schemas.openxmlformats.org/officeDocument/2006/relationships/oleObject" Target="../embeddings/oleObject9.bin"/><Relationship Id="rId7" Type="http://schemas.openxmlformats.org/officeDocument/2006/relationships/image" Target="../media/image127.png"/><Relationship Id="rId12" Type="http://schemas.openxmlformats.org/officeDocument/2006/relationships/image" Target="../media/image130.png"/><Relationship Id="rId2" Type="http://schemas.openxmlformats.org/officeDocument/2006/relationships/slideLayout" Target="../slideLayouts/slideLayout37.xml"/><Relationship Id="rId1" Type="http://schemas.openxmlformats.org/officeDocument/2006/relationships/vmlDrawing" Target="../drawings/vmlDrawing6.vml"/><Relationship Id="rId6" Type="http://schemas.openxmlformats.org/officeDocument/2006/relationships/image" Target="../media/image126.png"/><Relationship Id="rId11" Type="http://schemas.openxmlformats.org/officeDocument/2006/relationships/image" Target="../media/image129.png"/><Relationship Id="rId5" Type="http://schemas.openxmlformats.org/officeDocument/2006/relationships/image" Target="../media/image125.png"/><Relationship Id="rId10" Type="http://schemas.openxmlformats.org/officeDocument/2006/relationships/image" Target="../media/image128.png"/><Relationship Id="rId4" Type="http://schemas.openxmlformats.org/officeDocument/2006/relationships/image" Target="../media/image123.png"/><Relationship Id="rId9" Type="http://schemas.openxmlformats.org/officeDocument/2006/relationships/image" Target="../media/image124.png"/><Relationship Id="rId14" Type="http://schemas.openxmlformats.org/officeDocument/2006/relationships/image" Target="../media/image132.wmf"/></Relationships>
</file>

<file path=ppt/slides/_rels/slide5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4.png"/><Relationship Id="rId2" Type="http://schemas.openxmlformats.org/officeDocument/2006/relationships/image" Target="../media/image135.png"/><Relationship Id="rId1" Type="http://schemas.openxmlformats.org/officeDocument/2006/relationships/slideLayout" Target="../slideLayouts/slideLayout32.xml"/><Relationship Id="rId6" Type="http://schemas.openxmlformats.org/officeDocument/2006/relationships/image" Target="../media/image139.png"/><Relationship Id="rId11" Type="http://schemas.openxmlformats.org/officeDocument/2006/relationships/image" Target="../media/image143.png"/><Relationship Id="rId5" Type="http://schemas.openxmlformats.org/officeDocument/2006/relationships/image" Target="../media/image138.png"/><Relationship Id="rId10" Type="http://schemas.openxmlformats.org/officeDocument/2006/relationships/image" Target="../media/image142.png"/><Relationship Id="rId4" Type="http://schemas.openxmlformats.org/officeDocument/2006/relationships/image" Target="../media/image137.png"/><Relationship Id="rId9" Type="http://schemas.openxmlformats.org/officeDocument/2006/relationships/hyperlink" Target="&#21488;&#31215;&#30005;&#24037;&#33402;&#32447;.mp4"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2.xml"/><Relationship Id="rId4" Type="http://schemas.openxmlformats.org/officeDocument/2006/relationships/image" Target="../media/image148.png"/></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6.png"/><Relationship Id="rId7" Type="http://schemas.openxmlformats.org/officeDocument/2006/relationships/diagramColors" Target="../diagrams/colors1.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7.png"/></Relationships>
</file>

<file path=ppt/slides/_rels/slide7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63.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62.emf"/><Relationship Id="rId5" Type="http://schemas.openxmlformats.org/officeDocument/2006/relationships/image" Target="../media/image161.jpg"/><Relationship Id="rId4" Type="http://schemas.openxmlformats.org/officeDocument/2006/relationships/image" Target="../media/image1590.png"/></Relationships>
</file>

<file path=ppt/slides/_rels/slide79.xml.rels><?xml version="1.0" encoding="UTF-8" standalone="yes"?>
<Relationships xmlns="http://schemas.openxmlformats.org/package/2006/relationships"><Relationship Id="rId3" Type="http://schemas.openxmlformats.org/officeDocument/2006/relationships/image" Target="../media/image165.gif"/><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6.xml"/><Relationship Id="rId7" Type="http://schemas.openxmlformats.org/officeDocument/2006/relationships/image" Target="../media/image12.jpeg"/><Relationship Id="rId2" Type="http://schemas.openxmlformats.org/officeDocument/2006/relationships/slideLayout" Target="../slideLayouts/slideLayout3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oleObject" Target="../embeddings/oleObject1.bin"/><Relationship Id="rId9"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166.jpeg"/><Relationship Id="rId7" Type="http://schemas.openxmlformats.org/officeDocument/2006/relationships/image" Target="../media/image170.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69.jpeg"/><Relationship Id="rId5" Type="http://schemas.openxmlformats.org/officeDocument/2006/relationships/image" Target="../media/image168.png"/><Relationship Id="rId4" Type="http://schemas.openxmlformats.org/officeDocument/2006/relationships/image" Target="../media/image167.png"/></Relationships>
</file>

<file path=ppt/slides/_rels/slide8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18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3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C178037-A7A9-4ED5-86EB-54F3FB1B585D}"/>
              </a:ext>
            </a:extLst>
          </p:cNvPr>
          <p:cNvSpPr>
            <a:spLocks noGrp="1" noChangeArrowheads="1"/>
          </p:cNvSpPr>
          <p:nvPr>
            <p:ph type="ctrTitle" idx="4294967295"/>
          </p:nvPr>
        </p:nvSpPr>
        <p:spPr bwMode="auto">
          <a:xfrm>
            <a:off x="0" y="981075"/>
            <a:ext cx="9144000" cy="2592388"/>
          </a:xfrm>
          <a:prstGeom prst="rect">
            <a:avLst/>
          </a:prstGeom>
          <a:ln>
            <a:miter lim="800000"/>
            <a:headEnd/>
            <a:tailEnd/>
          </a:ln>
        </p:spPr>
        <p:txBody>
          <a:bodyPr/>
          <a:lstStyle/>
          <a:p>
            <a:pPr eaLnBrk="1" hangingPunct="1">
              <a:defRPr/>
            </a:pPr>
            <a:r>
              <a:rPr lang="zh-CN" altLang="en-US" sz="4400" b="1" kern="1200" dirty="0">
                <a:latin typeface="+mn-lt"/>
                <a:ea typeface="微软雅黑" panose="020B0503020204020204" pitchFamily="34" charset="-122"/>
                <a:cs typeface="+mn-cs"/>
              </a:rPr>
              <a:t>半导体器件物理</a:t>
            </a:r>
            <a:r>
              <a:rPr lang="zh-CN" altLang="en-US" sz="4400" kern="1200" dirty="0">
                <a:latin typeface="+mn-lt"/>
                <a:ea typeface="微软雅黑" panose="020B0503020204020204" pitchFamily="34" charset="-122"/>
                <a:cs typeface="+mn-cs"/>
              </a:rPr>
              <a:t/>
            </a:r>
            <a:br>
              <a:rPr lang="zh-CN" altLang="en-US" sz="4400" kern="1200" dirty="0">
                <a:latin typeface="+mn-lt"/>
                <a:ea typeface="微软雅黑" panose="020B0503020204020204" pitchFamily="34" charset="-122"/>
                <a:cs typeface="+mn-cs"/>
              </a:rPr>
            </a:br>
            <a:r>
              <a:rPr lang="en-US" altLang="zh-CN" sz="4400" kern="1200" dirty="0">
                <a:latin typeface="+mn-lt"/>
                <a:ea typeface="微软雅黑" panose="020B0503020204020204" pitchFamily="34" charset="-122"/>
                <a:cs typeface="+mn-cs"/>
              </a:rPr>
              <a:t>Physics of Semiconductor Devices</a:t>
            </a:r>
          </a:p>
        </p:txBody>
      </p:sp>
      <p:sp>
        <p:nvSpPr>
          <p:cNvPr id="38915" name="Text Box 4">
            <a:extLst>
              <a:ext uri="{FF2B5EF4-FFF2-40B4-BE49-F238E27FC236}">
                <a16:creationId xmlns:a16="http://schemas.microsoft.com/office/drawing/2014/main" id="{1DA6863A-ED4D-4499-80E8-25326F3EE149}"/>
              </a:ext>
            </a:extLst>
          </p:cNvPr>
          <p:cNvSpPr txBox="1">
            <a:spLocks noChangeArrowheads="1"/>
          </p:cNvSpPr>
          <p:nvPr/>
        </p:nvSpPr>
        <p:spPr bwMode="auto">
          <a:xfrm>
            <a:off x="1692275" y="3055938"/>
            <a:ext cx="6191250" cy="3446462"/>
          </a:xfrm>
          <a:prstGeom prst="rect">
            <a:avLst/>
          </a:prstGeom>
          <a:noFill/>
          <a:ln>
            <a:noFill/>
          </a:ln>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defRPr/>
            </a:pPr>
            <a:r>
              <a:rPr lang="zh-CN" altLang="en-US" sz="3200" dirty="0">
                <a:latin typeface="+mn-lt"/>
                <a:ea typeface="微软雅黑" panose="020B0503020204020204" pitchFamily="34" charset="-122"/>
              </a:rPr>
              <a:t>龙世兵、徐光伟</a:t>
            </a:r>
          </a:p>
          <a:p>
            <a:pPr algn="ctr" eaLnBrk="1" hangingPunct="1">
              <a:defRPr/>
            </a:pPr>
            <a:endParaRPr lang="en-US" altLang="zh-CN" sz="3200" dirty="0">
              <a:latin typeface="+mn-lt"/>
              <a:ea typeface="微软雅黑" panose="020B0503020204020204" pitchFamily="34" charset="-122"/>
            </a:endParaRPr>
          </a:p>
          <a:p>
            <a:pPr algn="ctr" eaLnBrk="1" hangingPunct="1">
              <a:defRPr/>
            </a:pPr>
            <a:r>
              <a:rPr lang="zh-CN" altLang="en-US" sz="2800" dirty="0">
                <a:latin typeface="+mn-lt"/>
                <a:ea typeface="微软雅黑" panose="020B0503020204020204" pitchFamily="34" charset="-122"/>
              </a:rPr>
              <a:t>北区融合楼二层</a:t>
            </a:r>
          </a:p>
          <a:p>
            <a:pPr algn="ctr" eaLnBrk="1" hangingPunct="1">
              <a:spcBef>
                <a:spcPct val="50000"/>
              </a:spcBef>
              <a:defRPr/>
            </a:pPr>
            <a:r>
              <a:rPr lang="en-US" altLang="zh-CN" sz="2800" dirty="0">
                <a:latin typeface="+mn-lt"/>
                <a:ea typeface="微软雅黑" panose="020B0503020204020204" pitchFamily="34" charset="-122"/>
              </a:rPr>
              <a:t>13552046481,</a:t>
            </a:r>
            <a:r>
              <a:rPr lang="zh-CN" altLang="en-US" sz="2800" dirty="0">
                <a:latin typeface="+mn-lt"/>
                <a:ea typeface="微软雅黑" panose="020B0503020204020204" pitchFamily="34" charset="-122"/>
              </a:rPr>
              <a:t> </a:t>
            </a:r>
            <a:r>
              <a:rPr lang="en-US" altLang="zh-CN" sz="2800" dirty="0">
                <a:latin typeface="+mn-lt"/>
                <a:ea typeface="微软雅黑" panose="020B0503020204020204" pitchFamily="34" charset="-122"/>
              </a:rPr>
              <a:t>18001307007</a:t>
            </a:r>
          </a:p>
          <a:p>
            <a:pPr algn="ctr" eaLnBrk="1" hangingPunct="1">
              <a:spcBef>
                <a:spcPct val="50000"/>
              </a:spcBef>
              <a:defRPr/>
            </a:pPr>
            <a:r>
              <a:rPr lang="en-US" altLang="zh-CN" sz="2800" dirty="0">
                <a:solidFill>
                  <a:schemeClr val="tx1"/>
                </a:solidFill>
                <a:latin typeface="+mn-lt"/>
                <a:ea typeface="微软雅黑" panose="020B0503020204020204" pitchFamily="34" charset="-122"/>
                <a:hlinkClick r:id="rId3">
                  <a:extLst>
                    <a:ext uri="{A12FA001-AC4F-418D-AE19-62706E023703}">
                      <ahyp:hlinkClr xmlns:ahyp="http://schemas.microsoft.com/office/drawing/2018/hyperlinkcolor" xmlns="" val="tx"/>
                    </a:ext>
                  </a:extLst>
                </a:hlinkClick>
              </a:rPr>
              <a:t>shibinglong@ustc.edu.cn</a:t>
            </a:r>
            <a:endParaRPr lang="en-US" altLang="zh-CN" sz="2800" dirty="0">
              <a:solidFill>
                <a:schemeClr val="tx1"/>
              </a:solidFill>
              <a:latin typeface="+mn-lt"/>
              <a:ea typeface="微软雅黑" panose="020B0503020204020204" pitchFamily="34" charset="-122"/>
            </a:endParaRPr>
          </a:p>
          <a:p>
            <a:pPr algn="ctr" eaLnBrk="1" hangingPunct="1">
              <a:spcBef>
                <a:spcPct val="50000"/>
              </a:spcBef>
              <a:defRPr/>
            </a:pPr>
            <a:r>
              <a:rPr lang="en-US" altLang="zh-CN" sz="2800" dirty="0">
                <a:solidFill>
                  <a:schemeClr val="tx1"/>
                </a:solidFill>
                <a:latin typeface="+mn-lt"/>
                <a:ea typeface="微软雅黑" panose="020B0503020204020204" pitchFamily="34" charset="-122"/>
                <a:hlinkClick r:id="rId4">
                  <a:extLst>
                    <a:ext uri="{A12FA001-AC4F-418D-AE19-62706E023703}">
                      <ahyp:hlinkClr xmlns:ahyp="http://schemas.microsoft.com/office/drawing/2018/hyperlinkcolor" xmlns="" val="tx"/>
                    </a:ext>
                  </a:extLst>
                </a:hlinkClick>
              </a:rPr>
              <a:t>xugw@ustc.edu.cn</a:t>
            </a:r>
            <a:endParaRPr lang="en-US" altLang="zh-CN" sz="2800" dirty="0">
              <a:solidFill>
                <a:schemeClr val="tx1"/>
              </a:solidFill>
              <a:latin typeface="+mn-lt"/>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a:extLst>
              <a:ext uri="{FF2B5EF4-FFF2-40B4-BE49-F238E27FC236}">
                <a16:creationId xmlns:a16="http://schemas.microsoft.com/office/drawing/2014/main" id="{E11127DD-900B-4943-9511-59F199DBE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763" y="1052736"/>
            <a:ext cx="3862387" cy="345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3" name="TextBox 34">
            <a:extLst>
              <a:ext uri="{FF2B5EF4-FFF2-40B4-BE49-F238E27FC236}">
                <a16:creationId xmlns:a16="http://schemas.microsoft.com/office/drawing/2014/main" id="{350011D9-50C4-4F3F-BDDF-AAEC6E91E7FD}"/>
              </a:ext>
            </a:extLst>
          </p:cNvPr>
          <p:cNvSpPr txBox="1">
            <a:spLocks noChangeArrowheads="1"/>
          </p:cNvSpPr>
          <p:nvPr/>
        </p:nvSpPr>
        <p:spPr bwMode="auto">
          <a:xfrm>
            <a:off x="107950" y="4484688"/>
            <a:ext cx="8856663"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ts val="6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集成电路</a:t>
            </a:r>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rPr>
              <a:t>在信息、社会安全、国防军事、航空航天、科学研究和日常生活等领域具有不可替代的地位</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6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集成电路推动现代信息技术，包括</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PC</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、互联网、手机、云计算等领域的高速发展，提供关键硬件基础支撑；</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6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集成电路种类繁多，产值巨大，带动多个领域的经济发展，对国民经济贡献具体。集成电路产业为全球</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GDP</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直接贡献了</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3.6</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千亿美元，间接贡献了</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兆亿美元。</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1444" name="Picture 10" descr="http://img.zhuannet.com/ProducterImages/20140509/7wyn987857_p1.jpg">
            <a:extLst>
              <a:ext uri="{FF2B5EF4-FFF2-40B4-BE49-F238E27FC236}">
                <a16:creationId xmlns:a16="http://schemas.microsoft.com/office/drawing/2014/main" id="{DE3A0A28-4C41-4BC6-93F1-BD7839CB6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929" t="3317" r="27884" b="5095"/>
          <a:stretch>
            <a:fillRect/>
          </a:stretch>
        </p:blipFill>
        <p:spPr bwMode="auto">
          <a:xfrm>
            <a:off x="2008188" y="1149350"/>
            <a:ext cx="501650"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12" descr="http://img1.gtimg.com/cq/pics/hv1/132/37/1944/126418167.jpg">
            <a:extLst>
              <a:ext uri="{FF2B5EF4-FFF2-40B4-BE49-F238E27FC236}">
                <a16:creationId xmlns:a16="http://schemas.microsoft.com/office/drawing/2014/main" id="{E65ED603-4136-4067-A970-453D62F8B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764" t="2501" r="1735" b="4921"/>
          <a:stretch>
            <a:fillRect/>
          </a:stretch>
        </p:blipFill>
        <p:spPr bwMode="auto">
          <a:xfrm>
            <a:off x="495300" y="1125538"/>
            <a:ext cx="1476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2">
            <a:extLst>
              <a:ext uri="{FF2B5EF4-FFF2-40B4-BE49-F238E27FC236}">
                <a16:creationId xmlns:a16="http://schemas.microsoft.com/office/drawing/2014/main" id="{6C5EBFE9-3556-4CEE-9393-D8CDD8B9B3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70792" b="63545"/>
          <a:stretch>
            <a:fillRect/>
          </a:stretch>
        </p:blipFill>
        <p:spPr bwMode="auto">
          <a:xfrm>
            <a:off x="495300" y="2205038"/>
            <a:ext cx="1338263"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cap="sq">
                <a:solidFill>
                  <a:srgbClr val="000000"/>
                </a:solidFill>
                <a:miter lim="800000"/>
                <a:headEnd/>
                <a:tailEnd/>
              </a14:hiddenLine>
            </a:ext>
          </a:extLst>
        </p:spPr>
      </p:pic>
      <p:pic>
        <p:nvPicPr>
          <p:cNvPr id="61447" name="Picture 2">
            <a:extLst>
              <a:ext uri="{FF2B5EF4-FFF2-40B4-BE49-F238E27FC236}">
                <a16:creationId xmlns:a16="http://schemas.microsoft.com/office/drawing/2014/main" id="{DFE33CB0-4CFE-42F4-A30F-B0E29D450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4052" t="1830" r="32854" b="65198"/>
          <a:stretch>
            <a:fillRect/>
          </a:stretch>
        </p:blipFill>
        <p:spPr bwMode="auto">
          <a:xfrm>
            <a:off x="1863725" y="2205038"/>
            <a:ext cx="159385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cap="sq">
                <a:solidFill>
                  <a:srgbClr val="000000"/>
                </a:solidFill>
                <a:miter lim="800000"/>
                <a:headEnd/>
                <a:tailEnd/>
              </a14:hiddenLine>
            </a:ext>
          </a:extLst>
        </p:spPr>
      </p:pic>
      <p:pic>
        <p:nvPicPr>
          <p:cNvPr id="61448" name="Picture 3" descr="C:\Users\liuqi\Desktop\129983947.jpg">
            <a:extLst>
              <a:ext uri="{FF2B5EF4-FFF2-40B4-BE49-F238E27FC236}">
                <a16:creationId xmlns:a16="http://schemas.microsoft.com/office/drawing/2014/main" id="{D8069E7C-6D0D-4546-9B64-673970B6CE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4613" y="1149350"/>
            <a:ext cx="1481137"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9" name="组合 41">
            <a:extLst>
              <a:ext uri="{FF2B5EF4-FFF2-40B4-BE49-F238E27FC236}">
                <a16:creationId xmlns:a16="http://schemas.microsoft.com/office/drawing/2014/main" id="{FFCC2B36-5F5C-4187-99D3-4DF7A2C638F3}"/>
              </a:ext>
            </a:extLst>
          </p:cNvPr>
          <p:cNvGrpSpPr>
            <a:grpSpLocks/>
          </p:cNvGrpSpPr>
          <p:nvPr/>
        </p:nvGrpSpPr>
        <p:grpSpPr bwMode="auto">
          <a:xfrm>
            <a:off x="792163" y="2997200"/>
            <a:ext cx="1882775" cy="1535113"/>
            <a:chOff x="4508983" y="3064135"/>
            <a:chExt cx="4506796" cy="3296289"/>
          </a:xfrm>
        </p:grpSpPr>
        <p:pic>
          <p:nvPicPr>
            <p:cNvPr id="11" name="图片 10">
              <a:extLst>
                <a:ext uri="{FF2B5EF4-FFF2-40B4-BE49-F238E27FC236}">
                  <a16:creationId xmlns:a16="http://schemas.microsoft.com/office/drawing/2014/main" id="{416F2AA0-C784-49F5-8DBB-DA8964E1C25D}"/>
                </a:ext>
              </a:extLst>
            </p:cNvPr>
            <p:cNvPicPr>
              <a:picLocks noChangeAspect="1"/>
            </p:cNvPicPr>
            <p:nvPr/>
          </p:nvPicPr>
          <p:blipFill>
            <a:blip r:embed="rId8" cstate="print"/>
            <a:stretch>
              <a:fillRect/>
            </a:stretch>
          </p:blipFill>
          <p:spPr>
            <a:xfrm>
              <a:off x="4742719" y="3201504"/>
              <a:ext cx="1948346" cy="12995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图片 11">
              <a:extLst>
                <a:ext uri="{FF2B5EF4-FFF2-40B4-BE49-F238E27FC236}">
                  <a16:creationId xmlns:a16="http://schemas.microsoft.com/office/drawing/2014/main" id="{B28A5FE7-D75C-4311-BD11-E17E76F2F1B8}"/>
                </a:ext>
              </a:extLst>
            </p:cNvPr>
            <p:cNvPicPr>
              <a:picLocks noChangeAspect="1"/>
            </p:cNvPicPr>
            <p:nvPr/>
          </p:nvPicPr>
          <p:blipFill>
            <a:blip r:embed="rId9" cstate="print"/>
            <a:stretch>
              <a:fillRect/>
            </a:stretch>
          </p:blipFill>
          <p:spPr>
            <a:xfrm>
              <a:off x="6734100" y="3064135"/>
              <a:ext cx="2281679" cy="1873778"/>
            </a:xfrm>
            <a:prstGeom prst="ellipse">
              <a:avLst/>
            </a:prstGeom>
            <a:ln>
              <a:noFill/>
            </a:ln>
            <a:effectLst>
              <a:softEdge rad="63500"/>
            </a:effectLst>
          </p:spPr>
        </p:pic>
        <p:pic>
          <p:nvPicPr>
            <p:cNvPr id="13" name="图片 12">
              <a:extLst>
                <a:ext uri="{FF2B5EF4-FFF2-40B4-BE49-F238E27FC236}">
                  <a16:creationId xmlns:a16="http://schemas.microsoft.com/office/drawing/2014/main" id="{7AB61E47-D645-4745-B6DA-53976F01690D}"/>
                </a:ext>
              </a:extLst>
            </p:cNvPr>
            <p:cNvPicPr>
              <a:picLocks noChangeAspect="1"/>
            </p:cNvPicPr>
            <p:nvPr/>
          </p:nvPicPr>
          <p:blipFill>
            <a:blip r:embed="rId10" cstate="print"/>
            <a:stretch>
              <a:fillRect/>
            </a:stretch>
          </p:blipFill>
          <p:spPr>
            <a:xfrm>
              <a:off x="4508983" y="4610990"/>
              <a:ext cx="2525164" cy="1749434"/>
            </a:xfrm>
            <a:prstGeom prst="ellipse">
              <a:avLst/>
            </a:prstGeom>
            <a:ln>
              <a:noFill/>
            </a:ln>
            <a:effectLst>
              <a:softEdge rad="38100"/>
            </a:effectLst>
          </p:spPr>
        </p:pic>
        <p:pic>
          <p:nvPicPr>
            <p:cNvPr id="14" name="图片 13">
              <a:extLst>
                <a:ext uri="{FF2B5EF4-FFF2-40B4-BE49-F238E27FC236}">
                  <a16:creationId xmlns:a16="http://schemas.microsoft.com/office/drawing/2014/main" id="{2CFC6465-080C-43F6-A7D7-6476AB90FF78}"/>
                </a:ext>
              </a:extLst>
            </p:cNvPr>
            <p:cNvPicPr>
              <a:picLocks noChangeAspect="1"/>
            </p:cNvPicPr>
            <p:nvPr/>
          </p:nvPicPr>
          <p:blipFill>
            <a:blip r:embed="rId11" cstate="print"/>
            <a:stretch>
              <a:fillRect/>
            </a:stretch>
          </p:blipFill>
          <p:spPr>
            <a:xfrm>
              <a:off x="7026915" y="4917692"/>
              <a:ext cx="1856642" cy="1233635"/>
            </a:xfrm>
            <a:prstGeom prst="roundRect">
              <a:avLst>
                <a:gd name="adj" fmla="val 16667"/>
              </a:avLst>
            </a:prstGeom>
            <a:ln>
              <a:noFill/>
            </a:ln>
            <a:effectLst>
              <a:outerShdw blurRad="76200" dist="38100" dir="7800000" algn="tl" rotWithShape="0">
                <a:srgbClr val="000000">
                  <a:alpha val="40000"/>
                </a:srgbClr>
              </a:outerShdw>
              <a:softEdge rad="12700"/>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61450" name="组合 68">
            <a:extLst>
              <a:ext uri="{FF2B5EF4-FFF2-40B4-BE49-F238E27FC236}">
                <a16:creationId xmlns:a16="http://schemas.microsoft.com/office/drawing/2014/main" id="{D6B3BC61-B7C7-4CE9-90A9-EFE66CCE310D}"/>
              </a:ext>
            </a:extLst>
          </p:cNvPr>
          <p:cNvGrpSpPr>
            <a:grpSpLocks/>
          </p:cNvGrpSpPr>
          <p:nvPr/>
        </p:nvGrpSpPr>
        <p:grpSpPr bwMode="auto">
          <a:xfrm>
            <a:off x="2879725" y="3009900"/>
            <a:ext cx="1476375" cy="1428750"/>
            <a:chOff x="251520" y="3429000"/>
            <a:chExt cx="1584177" cy="1464366"/>
          </a:xfrm>
        </p:grpSpPr>
        <p:pic>
          <p:nvPicPr>
            <p:cNvPr id="16" name="Picture 3" descr="C:\Users\liuqi\Desktop\u=1667436067,937672739&amp;fm=21&amp;gp=0.jpg">
              <a:extLst>
                <a:ext uri="{FF2B5EF4-FFF2-40B4-BE49-F238E27FC236}">
                  <a16:creationId xmlns:a16="http://schemas.microsoft.com/office/drawing/2014/main" id="{539F9F2B-B9AC-4B0A-ADD1-FC52B48F4DC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43608" y="4221088"/>
              <a:ext cx="792089" cy="647805"/>
            </a:xfrm>
            <a:prstGeom prst="rect">
              <a:avLst/>
            </a:prstGeom>
            <a:noFill/>
            <a:scene3d>
              <a:camera prst="orthographicFront"/>
              <a:lightRig rig="morning" dir="t"/>
            </a:scene3d>
            <a:extLst>
              <a:ext uri="{909E8E84-426E-40DD-AFC4-6F175D3DCCD1}">
                <a14:hiddenFill xmlns:a14="http://schemas.microsoft.com/office/drawing/2010/main">
                  <a:solidFill>
                    <a:srgbClr val="FFFFFF"/>
                  </a:solidFill>
                </a14:hiddenFill>
              </a:ext>
            </a:extLst>
          </p:spPr>
        </p:pic>
        <p:pic>
          <p:nvPicPr>
            <p:cNvPr id="17" name="Picture 6" descr="C:\Users\liuqi\Desktop\201315164730658.jpg">
              <a:extLst>
                <a:ext uri="{FF2B5EF4-FFF2-40B4-BE49-F238E27FC236}">
                  <a16:creationId xmlns:a16="http://schemas.microsoft.com/office/drawing/2014/main" id="{07F36547-E3BC-4B93-9CCA-F4ED99A7F79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2086" r="18661"/>
            <a:stretch/>
          </p:blipFill>
          <p:spPr bwMode="auto">
            <a:xfrm>
              <a:off x="251520" y="4221088"/>
              <a:ext cx="749253" cy="672278"/>
            </a:xfrm>
            <a:prstGeom prst="rect">
              <a:avLst/>
            </a:prstGeom>
            <a:noFill/>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pic>
          <p:nvPicPr>
            <p:cNvPr id="18" name="Picture 2" descr="C:\Users\liuqi\Desktop\2_0.jpg">
              <a:extLst>
                <a:ext uri="{FF2B5EF4-FFF2-40B4-BE49-F238E27FC236}">
                  <a16:creationId xmlns:a16="http://schemas.microsoft.com/office/drawing/2014/main" id="{25E4CAB5-3181-472F-BB31-6760AAB4CB9C}"/>
                </a:ext>
              </a:extLst>
            </p:cNvPr>
            <p:cNvPicPr>
              <a:picLocks noChangeAspect="1" noChangeArrowheads="1"/>
            </p:cNvPicPr>
            <p:nvPr/>
          </p:nvPicPr>
          <p:blipFill>
            <a:blip r:embed="rId14" cstate="print"/>
            <a:srcRect/>
            <a:stretch>
              <a:fillRect/>
            </a:stretch>
          </p:blipFill>
          <p:spPr bwMode="auto">
            <a:xfrm>
              <a:off x="251520" y="3429000"/>
              <a:ext cx="1548406" cy="794012"/>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61451" name="Picture 2">
            <a:extLst>
              <a:ext uri="{FF2B5EF4-FFF2-40B4-BE49-F238E27FC236}">
                <a16:creationId xmlns:a16="http://schemas.microsoft.com/office/drawing/2014/main" id="{19F277A3-F90D-435D-98C3-FDF2DA6D51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9507" t="2" r="458" b="63968"/>
          <a:stretch>
            <a:fillRect/>
          </a:stretch>
        </p:blipFill>
        <p:spPr bwMode="auto">
          <a:xfrm>
            <a:off x="3519488" y="2211388"/>
            <a:ext cx="119697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cap="sq">
                <a:solidFill>
                  <a:srgbClr val="000000"/>
                </a:solidFill>
                <a:miter lim="800000"/>
                <a:headEnd/>
                <a:tailEnd/>
              </a14:hiddenLine>
            </a:ext>
          </a:extLst>
        </p:spPr>
      </p:pic>
      <p:sp>
        <p:nvSpPr>
          <p:cNvPr id="61452" name="TextBox 8">
            <a:extLst>
              <a:ext uri="{FF2B5EF4-FFF2-40B4-BE49-F238E27FC236}">
                <a16:creationId xmlns:a16="http://schemas.microsoft.com/office/drawing/2014/main" id="{D8591F2E-79E2-4C05-BAA4-A133E4517231}"/>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微电子</a:t>
            </a:r>
            <a:r>
              <a:rPr lang="zh-CN" altLang="en-US" sz="40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的技术推动作用</a:t>
            </a:r>
            <a:endParaRPr kumimoji="1" lang="zh-CN" altLang="en-US" sz="3200" b="1" dirty="0">
              <a:solidFill>
                <a:schemeClr val="accent2"/>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2B5397DF-A382-4016-93C1-46F6805F1CD4}"/>
              </a:ext>
            </a:extLst>
          </p:cNvPr>
          <p:cNvSpPr>
            <a:spLocks noGrp="1"/>
          </p:cNvSpPr>
          <p:nvPr>
            <p:ph type="sldNum" sz="quarter" idx="11"/>
          </p:nvPr>
        </p:nvSpPr>
        <p:spPr/>
        <p:txBody>
          <a:bodyPr/>
          <a:lstStyle/>
          <a:p>
            <a:pPr>
              <a:defRPr/>
            </a:pPr>
            <a:fld id="{5827373B-C2CC-41E1-B863-09BB423C47B1}" type="slidenum">
              <a:rPr lang="en-US" altLang="zh-CN" smtClean="0"/>
              <a:pPr>
                <a:defRPr/>
              </a:pPr>
              <a:t>10</a:t>
            </a:fld>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7" name="文本框 8">
            <a:extLst>
              <a:ext uri="{FF2B5EF4-FFF2-40B4-BE49-F238E27FC236}">
                <a16:creationId xmlns:a16="http://schemas.microsoft.com/office/drawing/2014/main" id="{4B01563D-1E0D-4FB0-A7B1-5B8623E94799}"/>
              </a:ext>
            </a:extLst>
          </p:cNvPr>
          <p:cNvSpPr txBox="1">
            <a:spLocks noChangeArrowheads="1"/>
          </p:cNvSpPr>
          <p:nvPr/>
        </p:nvSpPr>
        <p:spPr bwMode="auto">
          <a:xfrm>
            <a:off x="44450" y="6361385"/>
            <a:ext cx="909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400" dirty="0">
                <a:latin typeface="微软雅黑" panose="020B0503020204020204" pitchFamily="34" charset="-122"/>
                <a:ea typeface="微软雅黑" panose="020B0503020204020204" pitchFamily="34" charset="-122"/>
              </a:rPr>
              <a:t>数据来源：</a:t>
            </a:r>
            <a:r>
              <a:rPr lang="en-US" altLang="zh-CN" sz="1400" dirty="0">
                <a:latin typeface="微软雅黑" panose="020B0503020204020204" pitchFamily="34" charset="-122"/>
                <a:ea typeface="微软雅黑" panose="020B0503020204020204" pitchFamily="34" charset="-122"/>
              </a:rPr>
              <a:t>2015</a:t>
            </a:r>
            <a:r>
              <a:rPr lang="zh-CN" altLang="en-US" sz="1400" dirty="0">
                <a:latin typeface="微软雅黑" panose="020B0503020204020204" pitchFamily="34" charset="-122"/>
                <a:ea typeface="微软雅黑" panose="020B0503020204020204" pitchFamily="34" charset="-122"/>
              </a:rPr>
              <a:t>年工信部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电子信息产业统计公报</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15" name="Rectangle 2">
            <a:extLst>
              <a:ext uri="{FF2B5EF4-FFF2-40B4-BE49-F238E27FC236}">
                <a16:creationId xmlns:a16="http://schemas.microsoft.com/office/drawing/2014/main" id="{AA34E13F-CA33-4850-9A3F-241D62A24F6C}"/>
              </a:ext>
            </a:extLst>
          </p:cNvPr>
          <p:cNvSpPr txBox="1">
            <a:spLocks noChangeArrowheads="1"/>
          </p:cNvSpPr>
          <p:nvPr/>
        </p:nvSpPr>
        <p:spPr>
          <a:xfrm>
            <a:off x="457200" y="7938"/>
            <a:ext cx="8229600" cy="811212"/>
          </a:xfrm>
          <a:prstGeom prst="rect">
            <a:avLst/>
          </a:prstGeom>
        </p:spPr>
        <p:txBody>
          <a:bodyPr anchor="ctr">
            <a:normAutofit/>
          </a:bodyPr>
          <a:lstStyle/>
          <a:p>
            <a:pPr algn="ctr" eaLnBrk="1" fontAlgn="auto" hangingPunct="1">
              <a:spcAft>
                <a:spcPts val="0"/>
              </a:spcAft>
              <a:defRPr/>
            </a:pPr>
            <a:endParaRPr kumimoji="1" lang="zh-CN" altLang="en-US" sz="4400" b="1" dirty="0">
              <a:solidFill>
                <a:schemeClr val="accent3">
                  <a:lumMod val="50000"/>
                </a:schemeClr>
              </a:solidFill>
              <a:latin typeface="微软雅黑" panose="020B0503020204020204" pitchFamily="34" charset="-122"/>
              <a:ea typeface="微软雅黑" panose="020B0503020204020204" pitchFamily="34" charset="-122"/>
              <a:cs typeface="+mj-cs"/>
            </a:endParaRPr>
          </a:p>
        </p:txBody>
      </p:sp>
      <p:sp>
        <p:nvSpPr>
          <p:cNvPr id="63503" name="TextBox 8">
            <a:extLst>
              <a:ext uri="{FF2B5EF4-FFF2-40B4-BE49-F238E27FC236}">
                <a16:creationId xmlns:a16="http://schemas.microsoft.com/office/drawing/2014/main" id="{503CFC99-176C-4205-90A3-DFD2C950A7D0}"/>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微电子是电子信息产业的</a:t>
            </a:r>
            <a:r>
              <a:rPr lang="zh-CN" altLang="en-US" sz="4000" b="1" dirty="0">
                <a:solidFill>
                  <a:schemeClr val="accent2"/>
                </a:solidFill>
                <a:latin typeface="微软雅黑" panose="020B0503020204020204" pitchFamily="34" charset="-122"/>
                <a:ea typeface="微软雅黑" panose="020B0503020204020204" pitchFamily="34" charset="-122"/>
              </a:rPr>
              <a:t>基础</a:t>
            </a:r>
            <a:endParaRPr kumimoji="1" lang="zh-CN" altLang="en-US" sz="3200" b="1" dirty="0">
              <a:solidFill>
                <a:schemeClr val="accent2"/>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4F2A8ECB-0BD6-487D-862E-D92D55214E7B}"/>
              </a:ext>
            </a:extLst>
          </p:cNvPr>
          <p:cNvPicPr>
            <a:picLocks noChangeAspect="1"/>
          </p:cNvPicPr>
          <p:nvPr/>
        </p:nvPicPr>
        <p:blipFill rotWithShape="1">
          <a:blip r:embed="rId2"/>
          <a:srcRect t="1683"/>
          <a:stretch/>
        </p:blipFill>
        <p:spPr>
          <a:xfrm>
            <a:off x="243268" y="1124744"/>
            <a:ext cx="8649212" cy="5108042"/>
          </a:xfrm>
          <a:prstGeom prst="rect">
            <a:avLst/>
          </a:prstGeom>
        </p:spPr>
      </p:pic>
      <p:sp>
        <p:nvSpPr>
          <p:cNvPr id="2" name="灯片编号占位符 1">
            <a:extLst>
              <a:ext uri="{FF2B5EF4-FFF2-40B4-BE49-F238E27FC236}">
                <a16:creationId xmlns:a16="http://schemas.microsoft.com/office/drawing/2014/main" id="{F484D70C-B481-47BA-B908-B5B07E1E1DBB}"/>
              </a:ext>
            </a:extLst>
          </p:cNvPr>
          <p:cNvSpPr>
            <a:spLocks noGrp="1"/>
          </p:cNvSpPr>
          <p:nvPr>
            <p:ph type="sldNum" sz="quarter" idx="11"/>
          </p:nvPr>
        </p:nvSpPr>
        <p:spPr/>
        <p:txBody>
          <a:bodyPr/>
          <a:lstStyle/>
          <a:p>
            <a:pPr>
              <a:defRPr/>
            </a:pPr>
            <a:fld id="{5827373B-C2CC-41E1-B863-09BB423C47B1}" type="slidenum">
              <a:rPr lang="en-US" altLang="zh-CN" smtClean="0"/>
              <a:pPr>
                <a:defRPr/>
              </a:pPr>
              <a:t>11</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8">
            <a:extLst>
              <a:ext uri="{FF2B5EF4-FFF2-40B4-BE49-F238E27FC236}">
                <a16:creationId xmlns:a16="http://schemas.microsoft.com/office/drawing/2014/main" id="{C9073BF7-865D-4862-827A-ED3C2D549711}"/>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芯片的设计</a:t>
            </a:r>
            <a:r>
              <a:rPr kumimoji="1" lang="en-US" altLang="zh-CN" sz="4000" b="1" dirty="0">
                <a:solidFill>
                  <a:schemeClr val="accent2"/>
                </a:solidFill>
                <a:latin typeface="微软雅黑" panose="020B0503020204020204" pitchFamily="34" charset="-122"/>
                <a:ea typeface="微软雅黑" panose="020B0503020204020204" pitchFamily="34" charset="-122"/>
              </a:rPr>
              <a:t>-</a:t>
            </a:r>
            <a:r>
              <a:rPr kumimoji="1" lang="zh-CN" altLang="en-US" sz="4000" b="1" dirty="0">
                <a:solidFill>
                  <a:schemeClr val="accent2"/>
                </a:solidFill>
                <a:latin typeface="微软雅黑" panose="020B0503020204020204" pitchFamily="34" charset="-122"/>
                <a:ea typeface="微软雅黑" panose="020B0503020204020204" pitchFamily="34" charset="-122"/>
              </a:rPr>
              <a:t>制造</a:t>
            </a:r>
            <a:r>
              <a:rPr kumimoji="1" lang="en-US" altLang="zh-CN" sz="4000" b="1" dirty="0">
                <a:solidFill>
                  <a:schemeClr val="accent2"/>
                </a:solidFill>
                <a:latin typeface="微软雅黑" panose="020B0503020204020204" pitchFamily="34" charset="-122"/>
                <a:ea typeface="微软雅黑" panose="020B0503020204020204" pitchFamily="34" charset="-122"/>
              </a:rPr>
              <a:t>-</a:t>
            </a:r>
            <a:r>
              <a:rPr kumimoji="1" lang="zh-CN" altLang="en-US" sz="4000" b="1" dirty="0">
                <a:solidFill>
                  <a:schemeClr val="accent2"/>
                </a:solidFill>
                <a:latin typeface="微软雅黑" panose="020B0503020204020204" pitchFamily="34" charset="-122"/>
                <a:ea typeface="微软雅黑" panose="020B0503020204020204" pitchFamily="34" charset="-122"/>
              </a:rPr>
              <a:t>测试</a:t>
            </a:r>
            <a:r>
              <a:rPr kumimoji="1" lang="en-US" altLang="zh-CN" sz="4000" b="1" dirty="0">
                <a:solidFill>
                  <a:schemeClr val="accent2"/>
                </a:solidFill>
                <a:latin typeface="微软雅黑" panose="020B0503020204020204" pitchFamily="34" charset="-122"/>
                <a:ea typeface="微软雅黑" panose="020B0503020204020204" pitchFamily="34" charset="-122"/>
              </a:rPr>
              <a:t>-</a:t>
            </a:r>
            <a:r>
              <a:rPr kumimoji="1" lang="zh-CN" altLang="en-US" sz="4000" b="1" dirty="0">
                <a:solidFill>
                  <a:schemeClr val="accent2"/>
                </a:solidFill>
                <a:latin typeface="微软雅黑" panose="020B0503020204020204" pitchFamily="34" charset="-122"/>
                <a:ea typeface="微软雅黑" panose="020B0503020204020204" pitchFamily="34" charset="-122"/>
              </a:rPr>
              <a:t>封装</a:t>
            </a:r>
            <a:endParaRPr kumimoji="1" lang="zh-CN" altLang="en-US" sz="3200" b="1" dirty="0">
              <a:solidFill>
                <a:schemeClr val="accent2"/>
              </a:solidFill>
              <a:latin typeface="微软雅黑" panose="020B0503020204020204" pitchFamily="34" charset="-122"/>
              <a:ea typeface="微软雅黑" panose="020B0503020204020204" pitchFamily="34" charset="-122"/>
            </a:endParaRPr>
          </a:p>
        </p:txBody>
      </p:sp>
      <p:sp>
        <p:nvSpPr>
          <p:cNvPr id="30723" name="矩形 4">
            <a:extLst>
              <a:ext uri="{FF2B5EF4-FFF2-40B4-BE49-F238E27FC236}">
                <a16:creationId xmlns:a16="http://schemas.microsoft.com/office/drawing/2014/main" id="{132D8BE7-1F4A-4948-A715-A54A74DDA18A}"/>
              </a:ext>
            </a:extLst>
          </p:cNvPr>
          <p:cNvSpPr>
            <a:spLocks noChangeArrowheads="1"/>
          </p:cNvSpPr>
          <p:nvPr/>
        </p:nvSpPr>
        <p:spPr bwMode="auto">
          <a:xfrm>
            <a:off x="1378593" y="2175247"/>
            <a:ext cx="65057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200" b="1" dirty="0">
                <a:solidFill>
                  <a:srgbClr val="0000FF"/>
                </a:solidFill>
                <a:latin typeface="微软雅黑" panose="020B0503020204020204" pitchFamily="34" charset="-122"/>
                <a:ea typeface="微软雅黑" panose="020B0503020204020204" pitchFamily="34" charset="-122"/>
                <a:hlinkClick r:id="rId2" action="ppaction://hlinkfile"/>
              </a:rPr>
              <a:t>存储器设计制造流程</a:t>
            </a:r>
            <a:endParaRPr kumimoji="1" lang="en-US" altLang="zh-CN" sz="3200" b="1" dirty="0">
              <a:solidFill>
                <a:srgbClr val="0000FF"/>
              </a:solidFill>
              <a:latin typeface="微软雅黑" panose="020B0503020204020204" pitchFamily="34" charset="-122"/>
              <a:ea typeface="微软雅黑" panose="020B0503020204020204" pitchFamily="34" charset="-122"/>
              <a:hlinkClick r:id="rId2" action="ppaction://hlinkfile"/>
            </a:endParaRPr>
          </a:p>
          <a:p>
            <a:pPr algn="ctr"/>
            <a:r>
              <a:rPr kumimoji="1" lang="zh-CN" altLang="en-US" sz="3200" b="1" dirty="0">
                <a:solidFill>
                  <a:srgbClr val="0000FF"/>
                </a:solidFill>
                <a:latin typeface="微软雅黑" panose="020B0503020204020204" pitchFamily="34" charset="-122"/>
                <a:ea typeface="微软雅黑" panose="020B0503020204020204" pitchFamily="34" charset="-122"/>
                <a:hlinkClick r:id="rId2" action="ppaction://hlinkfile"/>
              </a:rPr>
              <a:t>（</a:t>
            </a:r>
            <a:r>
              <a:rPr kumimoji="1" lang="en-US" altLang="zh-CN" sz="3200" b="1" dirty="0">
                <a:solidFill>
                  <a:srgbClr val="0000FF"/>
                </a:solidFill>
                <a:latin typeface="微软雅黑" panose="020B0503020204020204" pitchFamily="34" charset="-122"/>
                <a:ea typeface="微软雅黑" panose="020B0503020204020204" pitchFamily="34" charset="-122"/>
                <a:hlinkClick r:id="rId2" action="ppaction://hlinkfile"/>
              </a:rPr>
              <a:t>Micron</a:t>
            </a:r>
            <a:r>
              <a:rPr kumimoji="1" lang="zh-CN" altLang="en-US" sz="3200" b="1" dirty="0">
                <a:solidFill>
                  <a:srgbClr val="0000FF"/>
                </a:solidFill>
                <a:latin typeface="微软雅黑" panose="020B0503020204020204" pitchFamily="34" charset="-122"/>
                <a:ea typeface="微软雅黑" panose="020B0503020204020204" pitchFamily="34" charset="-122"/>
                <a:hlinkClick r:id="rId2" action="ppaction://hlinkfile"/>
              </a:rPr>
              <a:t>公司）</a:t>
            </a:r>
            <a:r>
              <a:rPr kumimoji="1" lang="en-US" altLang="zh-CN" sz="3200" b="1" dirty="0">
                <a:solidFill>
                  <a:srgbClr val="0000FF"/>
                </a:solidFill>
                <a:latin typeface="微软雅黑" panose="020B0503020204020204" pitchFamily="34" charset="-122"/>
                <a:ea typeface="微软雅黑" panose="020B0503020204020204" pitchFamily="34" charset="-122"/>
              </a:rPr>
              <a:t>  </a:t>
            </a:r>
            <a:endParaRPr lang="zh-CN" altLang="en-US" sz="3200" dirty="0">
              <a:solidFill>
                <a:srgbClr val="0000FF"/>
              </a:solidFill>
            </a:endParaRPr>
          </a:p>
        </p:txBody>
      </p:sp>
      <p:sp>
        <p:nvSpPr>
          <p:cNvPr id="2" name="灯片编号占位符 1">
            <a:extLst>
              <a:ext uri="{FF2B5EF4-FFF2-40B4-BE49-F238E27FC236}">
                <a16:creationId xmlns:a16="http://schemas.microsoft.com/office/drawing/2014/main" id="{7A77C7C8-99E3-4FEA-AB70-C86838BC8346}"/>
              </a:ext>
            </a:extLst>
          </p:cNvPr>
          <p:cNvSpPr>
            <a:spLocks noGrp="1"/>
          </p:cNvSpPr>
          <p:nvPr>
            <p:ph type="sldNum" sz="quarter" idx="11"/>
          </p:nvPr>
        </p:nvSpPr>
        <p:spPr/>
        <p:txBody>
          <a:bodyPr/>
          <a:lstStyle/>
          <a:p>
            <a:pPr>
              <a:defRPr/>
            </a:pPr>
            <a:fld id="{5827373B-C2CC-41E1-B863-09BB423C47B1}" type="slidenum">
              <a:rPr lang="en-US" altLang="zh-CN" smtClean="0"/>
              <a:pPr>
                <a:defRPr/>
              </a:pPr>
              <a:t>12</a:t>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AE711B0F-D631-4076-A1C6-97DF3D4C5D32}"/>
              </a:ext>
            </a:extLst>
          </p:cNvPr>
          <p:cNvSpPr>
            <a:spLocks noGrp="1" noChangeArrowheads="1"/>
          </p:cNvSpPr>
          <p:nvPr>
            <p:ph type="title"/>
          </p:nvPr>
        </p:nvSpPr>
        <p:spPr>
          <a:xfrm>
            <a:off x="0" y="304800"/>
            <a:ext cx="9144000" cy="1431925"/>
          </a:xfrm>
        </p:spPr>
        <p:txBody>
          <a:bodyPr/>
          <a:lstStyle/>
          <a:p>
            <a:pPr algn="ctr" eaLnBrk="1" hangingPunct="1">
              <a:defRPr/>
            </a:pPr>
            <a:r>
              <a:rPr lang="zh-CN" altLang="en-US" sz="4000" dirty="0">
                <a:solidFill>
                  <a:srgbClr val="FFFF00"/>
                </a:solidFill>
                <a:latin typeface="+mn-lt"/>
                <a:ea typeface="微软雅黑" panose="020B0503020204020204" pitchFamily="34" charset="-122"/>
              </a:rPr>
              <a:t>集成电路制造主要工序</a:t>
            </a:r>
          </a:p>
        </p:txBody>
      </p:sp>
      <p:sp>
        <p:nvSpPr>
          <p:cNvPr id="158723" name="Rectangle 3">
            <a:extLst>
              <a:ext uri="{FF2B5EF4-FFF2-40B4-BE49-F238E27FC236}">
                <a16:creationId xmlns:a16="http://schemas.microsoft.com/office/drawing/2014/main" id="{F1841195-720E-4B2B-A330-03BE014844D7}"/>
              </a:ext>
            </a:extLst>
          </p:cNvPr>
          <p:cNvSpPr>
            <a:spLocks noGrp="1" noChangeArrowheads="1"/>
          </p:cNvSpPr>
          <p:nvPr>
            <p:ph type="body" idx="1"/>
          </p:nvPr>
        </p:nvSpPr>
        <p:spPr/>
        <p:txBody>
          <a:bodyPr/>
          <a:lstStyle/>
          <a:p>
            <a:pPr eaLnBrk="1" hangingPunct="1">
              <a:buNone/>
              <a:defRPr/>
            </a:pP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1</a:t>
            </a:r>
            <a:r>
              <a:rPr lang="zh-CN" altLang="en-US" dirty="0">
                <a:ea typeface="微软雅黑" panose="020B0503020204020204" pitchFamily="34" charset="-122"/>
              </a:rPr>
              <a:t>）光刻</a:t>
            </a:r>
            <a:endParaRPr lang="zh-CN" altLang="en-US" dirty="0">
              <a:latin typeface="+mn-lt"/>
              <a:ea typeface="微软雅黑" panose="020B0503020204020204" pitchFamily="34" charset="-122"/>
            </a:endParaRPr>
          </a:p>
          <a:p>
            <a:pPr eaLnBrk="1" hangingPunct="1">
              <a:buNone/>
              <a:defRPr/>
            </a:pP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2</a:t>
            </a:r>
            <a:r>
              <a:rPr lang="zh-CN" altLang="en-US" dirty="0">
                <a:ea typeface="微软雅黑" panose="020B0503020204020204" pitchFamily="34" charset="-122"/>
              </a:rPr>
              <a:t>）薄膜生长</a:t>
            </a:r>
            <a:r>
              <a:rPr lang="en-US" altLang="zh-CN" dirty="0">
                <a:ea typeface="微软雅黑" panose="020B0503020204020204" pitchFamily="34" charset="-122"/>
              </a:rPr>
              <a:t>/</a:t>
            </a:r>
            <a:r>
              <a:rPr lang="zh-CN" altLang="en-US" dirty="0">
                <a:ea typeface="微软雅黑" panose="020B0503020204020204" pitchFamily="34" charset="-122"/>
              </a:rPr>
              <a:t>外延</a:t>
            </a:r>
            <a:endParaRPr lang="zh-CN" altLang="en-US" dirty="0">
              <a:latin typeface="+mn-lt"/>
              <a:ea typeface="微软雅黑" panose="020B0503020204020204" pitchFamily="34" charset="-122"/>
            </a:endParaRPr>
          </a:p>
          <a:p>
            <a:pPr eaLnBrk="1" hangingPunct="1">
              <a:buNone/>
              <a:defRPr/>
            </a:pP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3</a:t>
            </a:r>
            <a:r>
              <a:rPr lang="zh-CN" altLang="en-US" dirty="0">
                <a:ea typeface="微软雅黑" panose="020B0503020204020204" pitchFamily="34" charset="-122"/>
              </a:rPr>
              <a:t>）氧化</a:t>
            </a:r>
            <a:r>
              <a:rPr lang="en-US" altLang="zh-CN" dirty="0">
                <a:ea typeface="微软雅黑" panose="020B0503020204020204" pitchFamily="34" charset="-122"/>
              </a:rPr>
              <a:t>/</a:t>
            </a:r>
            <a:r>
              <a:rPr lang="zh-CN" altLang="en-US" dirty="0">
                <a:ea typeface="微软雅黑" panose="020B0503020204020204" pitchFamily="34" charset="-122"/>
              </a:rPr>
              <a:t>扩散</a:t>
            </a:r>
            <a:endParaRPr lang="zh-CN" altLang="en-US" dirty="0">
              <a:latin typeface="+mn-lt"/>
              <a:ea typeface="微软雅黑" panose="020B0503020204020204" pitchFamily="34" charset="-122"/>
            </a:endParaRPr>
          </a:p>
          <a:p>
            <a:pPr eaLnBrk="1" hangingPunct="1">
              <a:buFont typeface="Wingdings" panose="05000000000000000000" pitchFamily="2" charset="2"/>
              <a:buNone/>
              <a:defRPr/>
            </a:pP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4</a:t>
            </a:r>
            <a:r>
              <a:rPr lang="zh-CN" altLang="en-US" dirty="0">
                <a:latin typeface="+mn-lt"/>
                <a:ea typeface="微软雅黑" panose="020B0503020204020204" pitchFamily="34" charset="-122"/>
              </a:rPr>
              <a:t>）离子注入</a:t>
            </a:r>
          </a:p>
          <a:p>
            <a:pPr eaLnBrk="1" hangingPunct="1">
              <a:buFont typeface="Wingdings" panose="05000000000000000000" pitchFamily="2" charset="2"/>
              <a:buNone/>
              <a:defRPr/>
            </a:pP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5</a:t>
            </a:r>
            <a:r>
              <a:rPr lang="zh-CN" altLang="en-US" dirty="0">
                <a:latin typeface="+mn-lt"/>
                <a:ea typeface="微软雅黑" panose="020B0503020204020204" pitchFamily="34" charset="-122"/>
              </a:rPr>
              <a:t>）刻蚀</a:t>
            </a:r>
          </a:p>
          <a:p>
            <a:pPr eaLnBrk="1" hangingPunct="1">
              <a:defRPr/>
            </a:pPr>
            <a:endParaRPr lang="en-US" altLang="zh-CN" dirty="0">
              <a:latin typeface="+mn-lt"/>
              <a:ea typeface="微软雅黑" panose="020B0503020204020204" pitchFamily="34" charset="-122"/>
            </a:endParaRPr>
          </a:p>
        </p:txBody>
      </p:sp>
      <p:sp>
        <p:nvSpPr>
          <p:cNvPr id="2" name="灯片编号占位符 1">
            <a:extLst>
              <a:ext uri="{FF2B5EF4-FFF2-40B4-BE49-F238E27FC236}">
                <a16:creationId xmlns:a16="http://schemas.microsoft.com/office/drawing/2014/main" id="{A4EA5D60-6844-42E0-8722-7E4385640794}"/>
              </a:ext>
            </a:extLst>
          </p:cNvPr>
          <p:cNvSpPr>
            <a:spLocks noGrp="1"/>
          </p:cNvSpPr>
          <p:nvPr>
            <p:ph type="sldNum" sz="quarter" idx="11"/>
          </p:nvPr>
        </p:nvSpPr>
        <p:spPr/>
        <p:txBody>
          <a:bodyPr/>
          <a:lstStyle/>
          <a:p>
            <a:pPr>
              <a:defRPr/>
            </a:pPr>
            <a:fld id="{E8D22988-341F-4126-9EF2-CADB82D8BC2A}" type="slidenum">
              <a:rPr lang="en-US" altLang="zh-CN" smtClean="0"/>
              <a:pPr>
                <a:defRPr/>
              </a:pPr>
              <a:t>13</a:t>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8">
            <a:extLst>
              <a:ext uri="{FF2B5EF4-FFF2-40B4-BE49-F238E27FC236}">
                <a16:creationId xmlns:a16="http://schemas.microsoft.com/office/drawing/2014/main" id="{BFD6ACA0-7396-4897-B73F-176D191A770A}"/>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rgbClr val="FFFF00"/>
                </a:solidFill>
                <a:latin typeface="微软雅黑" panose="020B0503020204020204" pitchFamily="34" charset="-122"/>
                <a:ea typeface="微软雅黑" panose="020B0503020204020204" pitchFamily="34" charset="-122"/>
              </a:rPr>
              <a:t>集成电路制造过程</a:t>
            </a:r>
            <a:endParaRPr kumimoji="1" lang="zh-CN" altLang="en-US" sz="3200" b="1" dirty="0">
              <a:solidFill>
                <a:srgbClr val="FFFF00"/>
              </a:solidFill>
              <a:latin typeface="微软雅黑" panose="020B0503020204020204" pitchFamily="34" charset="-122"/>
              <a:ea typeface="微软雅黑" panose="020B0503020204020204" pitchFamily="34" charset="-122"/>
            </a:endParaRPr>
          </a:p>
        </p:txBody>
      </p:sp>
      <p:sp>
        <p:nvSpPr>
          <p:cNvPr id="34819" name="矩形 4">
            <a:extLst>
              <a:ext uri="{FF2B5EF4-FFF2-40B4-BE49-F238E27FC236}">
                <a16:creationId xmlns:a16="http://schemas.microsoft.com/office/drawing/2014/main" id="{584EA9C4-A182-486B-8522-2066DD8D8006}"/>
              </a:ext>
            </a:extLst>
          </p:cNvPr>
          <p:cNvSpPr>
            <a:spLocks noChangeArrowheads="1"/>
          </p:cNvSpPr>
          <p:nvPr/>
        </p:nvSpPr>
        <p:spPr bwMode="auto">
          <a:xfrm>
            <a:off x="6956953" y="3475484"/>
            <a:ext cx="14478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dirty="0">
                <a:solidFill>
                  <a:srgbClr val="0000FF"/>
                </a:solidFill>
                <a:latin typeface="微软雅黑" panose="020B0503020204020204" pitchFamily="34" charset="-122"/>
                <a:ea typeface="微软雅黑" panose="020B0503020204020204" pitchFamily="34" charset="-122"/>
                <a:hlinkClick r:id="rId3" action="ppaction://hlinkfile"/>
              </a:rPr>
              <a:t>CPU</a:t>
            </a:r>
            <a:r>
              <a:rPr kumimoji="1" lang="zh-CN" altLang="en-US" sz="2400" b="1" dirty="0">
                <a:solidFill>
                  <a:srgbClr val="0000FF"/>
                </a:solidFill>
                <a:latin typeface="微软雅黑" panose="020B0503020204020204" pitchFamily="34" charset="-122"/>
                <a:ea typeface="微软雅黑" panose="020B0503020204020204" pitchFamily="34" charset="-122"/>
                <a:hlinkClick r:id="rId3" action="ppaction://hlinkfile"/>
              </a:rPr>
              <a:t>制造</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pic>
        <p:nvPicPr>
          <p:cNvPr id="34820" name="Picture 2" descr="how to make a chip">
            <a:extLst>
              <a:ext uri="{FF2B5EF4-FFF2-40B4-BE49-F238E27FC236}">
                <a16:creationId xmlns:a16="http://schemas.microsoft.com/office/drawing/2014/main" id="{84269F0F-3A6D-409C-89E9-C73D116C1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74" t="11594" r="2049" b="16263"/>
          <a:stretch>
            <a:fillRect/>
          </a:stretch>
        </p:blipFill>
        <p:spPr bwMode="auto">
          <a:xfrm>
            <a:off x="633413" y="1200150"/>
            <a:ext cx="5738812"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4">
            <a:extLst>
              <a:ext uri="{FF2B5EF4-FFF2-40B4-BE49-F238E27FC236}">
                <a16:creationId xmlns:a16="http://schemas.microsoft.com/office/drawing/2014/main" id="{E50EBEE4-65D0-4EB0-83D5-74E4E0B8041F}"/>
              </a:ext>
            </a:extLst>
          </p:cNvPr>
          <p:cNvSpPr txBox="1">
            <a:spLocks noChangeArrowheads="1"/>
          </p:cNvSpPr>
          <p:nvPr/>
        </p:nvSpPr>
        <p:spPr bwMode="auto">
          <a:xfrm>
            <a:off x="179388" y="4437063"/>
            <a:ext cx="8820150" cy="243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ts val="200"/>
              </a:spcBef>
              <a:buFont typeface="Wingdings" panose="05000000000000000000" pitchFamily="2" charset="2"/>
              <a:buChar char="n"/>
            </a:pPr>
            <a:r>
              <a:rPr lang="zh-CN" altLang="en-US" sz="1800" b="1" dirty="0">
                <a:solidFill>
                  <a:schemeClr val="accent2"/>
                </a:solidFill>
                <a:latin typeface="微软雅黑" panose="020B0503020204020204" pitchFamily="34" charset="-122"/>
                <a:ea typeface="微软雅黑" panose="020B0503020204020204" pitchFamily="34" charset="-122"/>
              </a:rPr>
              <a:t> 扩散区：</a:t>
            </a:r>
            <a:r>
              <a:rPr lang="zh-CN" altLang="en-US" sz="1800" b="1" dirty="0">
                <a:latin typeface="微软雅黑" panose="020B0503020204020204" pitchFamily="34" charset="-122"/>
                <a:ea typeface="微软雅黑" panose="020B0503020204020204" pitchFamily="34" charset="-122"/>
              </a:rPr>
              <a:t>进行高温工艺及薄膜淀积的区域；氧化、淀积、退火、合金、清洗。</a:t>
            </a:r>
            <a:endParaRPr lang="en-US" altLang="zh-CN" sz="1800" b="1" dirty="0">
              <a:latin typeface="微软雅黑" panose="020B0503020204020204" pitchFamily="34" charset="-122"/>
              <a:ea typeface="微软雅黑" panose="020B0503020204020204" pitchFamily="34" charset="-122"/>
            </a:endParaRPr>
          </a:p>
          <a:p>
            <a:pPr algn="just" eaLnBrk="1" hangingPunct="1">
              <a:spcBef>
                <a:spcPts val="200"/>
              </a:spcBef>
              <a:buFont typeface="Wingdings" panose="05000000000000000000" pitchFamily="2" charset="2"/>
              <a:buChar char="n"/>
            </a:pPr>
            <a:r>
              <a:rPr lang="zh-CN" altLang="en-US" sz="1800" b="1" dirty="0">
                <a:solidFill>
                  <a:schemeClr val="accent2"/>
                </a:solidFill>
                <a:latin typeface="微软雅黑" panose="020B0503020204020204" pitchFamily="34" charset="-122"/>
                <a:ea typeface="微软雅黑" panose="020B0503020204020204" pitchFamily="34" charset="-122"/>
              </a:rPr>
              <a:t> 光刻区：</a:t>
            </a:r>
            <a:r>
              <a:rPr lang="zh-CN" altLang="en-US" sz="1800" b="1" dirty="0">
                <a:latin typeface="微软雅黑" panose="020B0503020204020204" pitchFamily="34" charset="-122"/>
                <a:ea typeface="微软雅黑" panose="020B0503020204020204" pitchFamily="34" charset="-122"/>
              </a:rPr>
              <a:t>将</a:t>
            </a:r>
            <a:r>
              <a:rPr lang="en-US" altLang="zh-CN" sz="1800" b="1" dirty="0">
                <a:latin typeface="微软雅黑" panose="020B0503020204020204" pitchFamily="34" charset="-122"/>
                <a:ea typeface="微软雅黑" panose="020B0503020204020204" pitchFamily="34" charset="-122"/>
              </a:rPr>
              <a:t>layout</a:t>
            </a:r>
            <a:r>
              <a:rPr lang="zh-CN" altLang="en-US" sz="1800" b="1" dirty="0">
                <a:latin typeface="微软雅黑" panose="020B0503020204020204" pitchFamily="34" charset="-122"/>
                <a:ea typeface="微软雅黑" panose="020B0503020204020204" pitchFamily="34" charset="-122"/>
              </a:rPr>
              <a:t>图形转移到覆盖于</a:t>
            </a:r>
            <a:r>
              <a:rPr lang="en-US" altLang="zh-CN" sz="1800" b="1" dirty="0">
                <a:latin typeface="微软雅黑" panose="020B0503020204020204" pitchFamily="34" charset="-122"/>
                <a:ea typeface="微软雅黑" panose="020B0503020204020204" pitchFamily="34" charset="-122"/>
              </a:rPr>
              <a:t>wafer</a:t>
            </a:r>
            <a:r>
              <a:rPr lang="zh-CN" altLang="en-US" sz="1800" b="1" dirty="0">
                <a:latin typeface="微软雅黑" panose="020B0503020204020204" pitchFamily="34" charset="-122"/>
                <a:ea typeface="微软雅黑" panose="020B0503020204020204" pitchFamily="34" charset="-122"/>
              </a:rPr>
              <a:t>表面的光刻胶上；涂胶、显影设备；</a:t>
            </a:r>
            <a:r>
              <a:rPr lang="en-US" altLang="zh-CN" sz="1800" b="1" dirty="0">
                <a:latin typeface="微软雅黑" panose="020B0503020204020204" pitchFamily="34" charset="-122"/>
                <a:ea typeface="微软雅黑" panose="020B0503020204020204" pitchFamily="34" charset="-122"/>
              </a:rPr>
              <a:t>FAB</a:t>
            </a:r>
            <a:r>
              <a:rPr lang="zh-CN" altLang="en-US" sz="1800" b="1" dirty="0">
                <a:latin typeface="微软雅黑" panose="020B0503020204020204" pitchFamily="34" charset="-122"/>
                <a:ea typeface="微软雅黑" panose="020B0503020204020204" pitchFamily="34" charset="-122"/>
              </a:rPr>
              <a:t>中心位置；经过光刻处理的</a:t>
            </a:r>
            <a:r>
              <a:rPr lang="en-US" altLang="zh-CN" sz="1800" b="1" dirty="0">
                <a:latin typeface="微软雅黑" panose="020B0503020204020204" pitchFamily="34" charset="-122"/>
                <a:ea typeface="微软雅黑" panose="020B0503020204020204" pitchFamily="34" charset="-122"/>
              </a:rPr>
              <a:t>wafer</a:t>
            </a:r>
            <a:r>
              <a:rPr lang="zh-CN" altLang="en-US" sz="1800" b="1" dirty="0">
                <a:latin typeface="微软雅黑" panose="020B0503020204020204" pitchFamily="34" charset="-122"/>
                <a:ea typeface="微软雅黑" panose="020B0503020204020204" pitchFamily="34" charset="-122"/>
              </a:rPr>
              <a:t>，只送往刻蚀区和注入区。</a:t>
            </a:r>
            <a:endParaRPr lang="en-US" altLang="zh-CN" sz="1800" b="1" dirty="0">
              <a:latin typeface="微软雅黑" panose="020B0503020204020204" pitchFamily="34" charset="-122"/>
              <a:ea typeface="微软雅黑" panose="020B0503020204020204" pitchFamily="34" charset="-122"/>
            </a:endParaRPr>
          </a:p>
          <a:p>
            <a:pPr algn="just" eaLnBrk="1" hangingPunct="1">
              <a:spcBef>
                <a:spcPts val="200"/>
              </a:spcBef>
              <a:buFont typeface="Wingdings" panose="05000000000000000000" pitchFamily="2" charset="2"/>
              <a:buChar char="n"/>
            </a:pPr>
            <a:r>
              <a:rPr lang="zh-CN" altLang="en-US" sz="1800" b="1" dirty="0">
                <a:solidFill>
                  <a:schemeClr val="accent2"/>
                </a:solidFill>
                <a:latin typeface="微软雅黑" panose="020B0503020204020204" pitchFamily="34" charset="-122"/>
                <a:ea typeface="微软雅黑" panose="020B0503020204020204" pitchFamily="34" charset="-122"/>
              </a:rPr>
              <a:t> 刻蚀区：</a:t>
            </a:r>
            <a:r>
              <a:rPr lang="zh-CN" altLang="en-US" sz="1800" b="1" dirty="0">
                <a:latin typeface="微软雅黑" panose="020B0503020204020204" pitchFamily="34" charset="-122"/>
                <a:ea typeface="微软雅黑" panose="020B0503020204020204" pitchFamily="34" charset="-122"/>
              </a:rPr>
              <a:t>在</a:t>
            </a:r>
            <a:r>
              <a:rPr lang="en-US" altLang="zh-CN" sz="1800" b="1" dirty="0">
                <a:latin typeface="微软雅黑" panose="020B0503020204020204" pitchFamily="34" charset="-122"/>
                <a:ea typeface="微软雅黑" panose="020B0503020204020204" pitchFamily="34" charset="-122"/>
              </a:rPr>
              <a:t>wafer</a:t>
            </a:r>
            <a:r>
              <a:rPr lang="zh-CN" altLang="en-US" sz="1800" b="1" dirty="0">
                <a:latin typeface="微软雅黑" panose="020B0503020204020204" pitchFamily="34" charset="-122"/>
                <a:ea typeface="微软雅黑" panose="020B0503020204020204" pitchFamily="34" charset="-122"/>
              </a:rPr>
              <a:t>上没有光刻胶保护的区域留下永久的图形；刻蚀机、去胶机、湿法清洗设备；</a:t>
            </a:r>
            <a:endParaRPr lang="en-US" altLang="zh-CN" sz="1800" b="1" dirty="0">
              <a:latin typeface="微软雅黑" panose="020B0503020204020204" pitchFamily="34" charset="-122"/>
              <a:ea typeface="微软雅黑" panose="020B0503020204020204" pitchFamily="34" charset="-122"/>
            </a:endParaRPr>
          </a:p>
          <a:p>
            <a:pPr algn="just" eaLnBrk="1" hangingPunct="1">
              <a:spcBef>
                <a:spcPts val="200"/>
              </a:spcBef>
              <a:buFont typeface="Wingdings" panose="05000000000000000000" pitchFamily="2" charset="2"/>
              <a:buChar char="n"/>
            </a:pPr>
            <a:r>
              <a:rPr lang="zh-CN" altLang="en-US" sz="1800" b="1" dirty="0">
                <a:solidFill>
                  <a:schemeClr val="accent2"/>
                </a:solidFill>
                <a:latin typeface="微软雅黑" panose="020B0503020204020204" pitchFamily="34" charset="-122"/>
                <a:ea typeface="微软雅黑" panose="020B0503020204020204" pitchFamily="34" charset="-122"/>
              </a:rPr>
              <a:t> 离子注入区：</a:t>
            </a:r>
            <a:r>
              <a:rPr lang="zh-CN" altLang="en-US" sz="1800" b="1" dirty="0">
                <a:latin typeface="微软雅黑" panose="020B0503020204020204" pitchFamily="34" charset="-122"/>
                <a:ea typeface="微软雅黑" panose="020B0503020204020204" pitchFamily="34" charset="-122"/>
              </a:rPr>
              <a:t>通过调节注入的离子种类、能量、角度等参数，实现各种类型的掺杂。</a:t>
            </a:r>
            <a:endParaRPr lang="en-US" altLang="zh-CN" sz="1800" b="1" dirty="0">
              <a:latin typeface="微软雅黑" panose="020B0503020204020204" pitchFamily="34" charset="-122"/>
              <a:ea typeface="微软雅黑" panose="020B0503020204020204" pitchFamily="34" charset="-122"/>
            </a:endParaRPr>
          </a:p>
          <a:p>
            <a:pPr algn="just" eaLnBrk="1" hangingPunct="1">
              <a:spcBef>
                <a:spcPts val="200"/>
              </a:spcBef>
              <a:buFont typeface="Wingdings" panose="05000000000000000000" pitchFamily="2" charset="2"/>
              <a:buChar char="n"/>
            </a:pPr>
            <a:r>
              <a:rPr lang="zh-CN" altLang="en-US" sz="1800" b="1" dirty="0">
                <a:solidFill>
                  <a:schemeClr val="accent2"/>
                </a:solidFill>
                <a:latin typeface="微软雅黑" panose="020B0503020204020204" pitchFamily="34" charset="-122"/>
                <a:ea typeface="微软雅黑" panose="020B0503020204020204" pitchFamily="34" charset="-122"/>
              </a:rPr>
              <a:t> 薄膜生长区：</a:t>
            </a:r>
            <a:r>
              <a:rPr lang="zh-CN" altLang="en-US" sz="1800" b="1" dirty="0">
                <a:latin typeface="微软雅黑" panose="020B0503020204020204" pitchFamily="34" charset="-122"/>
                <a:ea typeface="微软雅黑" panose="020B0503020204020204" pitchFamily="34" charset="-122"/>
              </a:rPr>
              <a:t>主要负责生产步骤中各类介质层及金属层的淀积。</a:t>
            </a:r>
            <a:endParaRPr lang="en-US" altLang="zh-CN" sz="1800" b="1" dirty="0">
              <a:latin typeface="微软雅黑" panose="020B0503020204020204" pitchFamily="34" charset="-122"/>
              <a:ea typeface="微软雅黑" panose="020B0503020204020204" pitchFamily="34" charset="-122"/>
            </a:endParaRPr>
          </a:p>
          <a:p>
            <a:pPr algn="just" eaLnBrk="1" hangingPunct="1">
              <a:spcBef>
                <a:spcPts val="200"/>
              </a:spcBef>
              <a:buFont typeface="Wingdings" panose="05000000000000000000" pitchFamily="2" charset="2"/>
              <a:buChar char="n"/>
            </a:pPr>
            <a:r>
              <a:rPr lang="en-US" altLang="zh-CN" sz="1800" b="1" dirty="0">
                <a:solidFill>
                  <a:schemeClr val="accent2"/>
                </a:solidFill>
                <a:latin typeface="微软雅黑" panose="020B0503020204020204" pitchFamily="34" charset="-122"/>
                <a:ea typeface="微软雅黑" panose="020B0503020204020204" pitchFamily="34" charset="-122"/>
              </a:rPr>
              <a:t> CMP</a:t>
            </a:r>
            <a:r>
              <a:rPr lang="zh-CN" altLang="en-US" sz="1800" b="1" dirty="0">
                <a:solidFill>
                  <a:schemeClr val="accent2"/>
                </a:solidFill>
                <a:latin typeface="微软雅黑" panose="020B0503020204020204" pitchFamily="34" charset="-122"/>
                <a:ea typeface="微软雅黑" panose="020B0503020204020204" pitchFamily="34" charset="-122"/>
              </a:rPr>
              <a:t>区域：</a:t>
            </a:r>
            <a:r>
              <a:rPr lang="zh-CN" altLang="en-US" sz="1800" b="1" dirty="0">
                <a:latin typeface="微软雅黑" panose="020B0503020204020204" pitchFamily="34" charset="-122"/>
                <a:ea typeface="微软雅黑" panose="020B0503020204020204" pitchFamily="34" charset="-122"/>
              </a:rPr>
              <a:t>使得硅片表面平坦化；便于后续工艺执行。</a:t>
            </a:r>
            <a:endParaRPr lang="en-US" altLang="zh-CN" sz="1800" b="1" dirty="0">
              <a:latin typeface="微软雅黑" panose="020B0503020204020204" pitchFamily="34" charset="-122"/>
              <a:ea typeface="微软雅黑" panose="020B0503020204020204" pitchFamily="34" charset="-122"/>
            </a:endParaRPr>
          </a:p>
        </p:txBody>
      </p:sp>
      <p:pic>
        <p:nvPicPr>
          <p:cNvPr id="34822" name="Picture 5" descr="C:\Users\Administrator.USER-20141115JI\AppData\Roaming\Tencent\Users\20427326\QQ\WinTemp\RichOle\`)FI[1@)RZ}T{BMJ%_V}%FX.png">
            <a:extLst>
              <a:ext uri="{FF2B5EF4-FFF2-40B4-BE49-F238E27FC236}">
                <a16:creationId xmlns:a16="http://schemas.microsoft.com/office/drawing/2014/main" id="{58FD9D03-42A0-41A7-A7E3-32222E54A0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586" b="2174"/>
          <a:stretch>
            <a:fillRect/>
          </a:stretch>
        </p:blipFill>
        <p:spPr bwMode="auto">
          <a:xfrm>
            <a:off x="34925" y="1065213"/>
            <a:ext cx="630237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图片 3">
            <a:extLst>
              <a:ext uri="{FF2B5EF4-FFF2-40B4-BE49-F238E27FC236}">
                <a16:creationId xmlns:a16="http://schemas.microsoft.com/office/drawing/2014/main" id="{BAF6EEEA-EB13-4B1B-82F2-1E6DFAEFF1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48" t="9296" r="595" b="1938"/>
          <a:stretch>
            <a:fillRect/>
          </a:stretch>
        </p:blipFill>
        <p:spPr bwMode="auto">
          <a:xfrm>
            <a:off x="6278563" y="1158875"/>
            <a:ext cx="2865437"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7AA5D60A-89C0-4DF8-B6CB-A08FDF2C1C64}"/>
              </a:ext>
            </a:extLst>
          </p:cNvPr>
          <p:cNvSpPr>
            <a:spLocks noGrp="1"/>
          </p:cNvSpPr>
          <p:nvPr>
            <p:ph type="sldNum" sz="quarter" idx="11"/>
          </p:nvPr>
        </p:nvSpPr>
        <p:spPr/>
        <p:txBody>
          <a:bodyPr/>
          <a:lstStyle/>
          <a:p>
            <a:pPr>
              <a:defRPr/>
            </a:pPr>
            <a:fld id="{5827373B-C2CC-41E1-B863-09BB423C47B1}" type="slidenum">
              <a:rPr lang="en-US" altLang="zh-CN" smtClean="0"/>
              <a:pPr>
                <a:defRPr/>
              </a:pPr>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7" descr="E:\TXT5.63G\三室简介\三四室开发展版\素材\DSC00020.JPG">
            <a:extLst>
              <a:ext uri="{FF2B5EF4-FFF2-40B4-BE49-F238E27FC236}">
                <a16:creationId xmlns:a16="http://schemas.microsoft.com/office/drawing/2014/main" id="{5A23FAA8-964D-4DAF-A6CF-AF5D34244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037" t="13155" r="12236" b="15953"/>
          <a:stretch>
            <a:fillRect/>
          </a:stretch>
        </p:blipFill>
        <p:spPr bwMode="auto">
          <a:xfrm>
            <a:off x="5514975" y="2097088"/>
            <a:ext cx="35941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图片 1">
            <a:extLst>
              <a:ext uri="{FF2B5EF4-FFF2-40B4-BE49-F238E27FC236}">
                <a16:creationId xmlns:a16="http://schemas.microsoft.com/office/drawing/2014/main" id="{D05946EB-DB67-4CC5-B946-0498EDED1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1412875"/>
            <a:ext cx="5372100"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8">
            <a:extLst>
              <a:ext uri="{FF2B5EF4-FFF2-40B4-BE49-F238E27FC236}">
                <a16:creationId xmlns:a16="http://schemas.microsoft.com/office/drawing/2014/main" id="{660F2AFB-A66E-4597-AB4D-B15BC499F7CD}"/>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rgbClr val="FFFF00"/>
                </a:solidFill>
                <a:latin typeface="微软雅黑" panose="020B0503020204020204" pitchFamily="34" charset="-122"/>
                <a:ea typeface="微软雅黑" panose="020B0503020204020204" pitchFamily="34" charset="-122"/>
              </a:rPr>
              <a:t>光刻与刻蚀工艺</a:t>
            </a:r>
            <a:endParaRPr kumimoji="1" lang="zh-CN" altLang="en-US" sz="3200" b="1" dirty="0">
              <a:solidFill>
                <a:srgbClr val="FFFF00"/>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41387C84-69E7-4E4B-AFA5-0FFD888A9434}"/>
              </a:ext>
            </a:extLst>
          </p:cNvPr>
          <p:cNvSpPr>
            <a:spLocks noGrp="1"/>
          </p:cNvSpPr>
          <p:nvPr>
            <p:ph type="sldNum" sz="quarter" idx="11"/>
          </p:nvPr>
        </p:nvSpPr>
        <p:spPr/>
        <p:txBody>
          <a:bodyPr/>
          <a:lstStyle/>
          <a:p>
            <a:pPr>
              <a:defRPr/>
            </a:pPr>
            <a:fld id="{0AAE55F9-E9D2-47F2-9F1E-5BD6C3A7AC10}" type="slidenum">
              <a:rPr lang="en-US" altLang="zh-CN" smtClean="0"/>
              <a:pPr>
                <a:defRPr/>
              </a:pPr>
              <a:t>15</a:t>
            </a:fld>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46">
            <a:extLst>
              <a:ext uri="{FF2B5EF4-FFF2-40B4-BE49-F238E27FC236}">
                <a16:creationId xmlns:a16="http://schemas.microsoft.com/office/drawing/2014/main" id="{F2184B11-F6E1-415C-92FD-341F91FC8533}"/>
              </a:ext>
            </a:extLst>
          </p:cNvPr>
          <p:cNvSpPr txBox="1">
            <a:spLocks noChangeArrowheads="1"/>
          </p:cNvSpPr>
          <p:nvPr/>
        </p:nvSpPr>
        <p:spPr bwMode="auto">
          <a:xfrm>
            <a:off x="6777038" y="3355975"/>
            <a:ext cx="6096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de-DE" altLang="zh-CN" sz="2400">
                <a:solidFill>
                  <a:srgbClr val="FF0000"/>
                </a:solidFill>
              </a:rPr>
              <a:t>M1</a:t>
            </a:r>
          </a:p>
          <a:p>
            <a:pPr eaLnBrk="1" hangingPunct="1"/>
            <a:r>
              <a:rPr kumimoji="1" lang="de-DE" altLang="zh-CN" sz="2400">
                <a:solidFill>
                  <a:srgbClr val="FF0000"/>
                </a:solidFill>
              </a:rPr>
              <a:t>CA</a:t>
            </a:r>
            <a:endParaRPr kumimoji="1" lang="en-US" altLang="zh-CN" sz="2400">
              <a:solidFill>
                <a:srgbClr val="FF0000"/>
              </a:solidFill>
            </a:endParaRPr>
          </a:p>
        </p:txBody>
      </p:sp>
      <p:sp>
        <p:nvSpPr>
          <p:cNvPr id="37891" name="Text Box 55">
            <a:extLst>
              <a:ext uri="{FF2B5EF4-FFF2-40B4-BE49-F238E27FC236}">
                <a16:creationId xmlns:a16="http://schemas.microsoft.com/office/drawing/2014/main" id="{408B7529-4182-4FF8-9CB1-78467F199B66}"/>
              </a:ext>
            </a:extLst>
          </p:cNvPr>
          <p:cNvSpPr txBox="1">
            <a:spLocks noChangeArrowheads="1"/>
          </p:cNvSpPr>
          <p:nvPr/>
        </p:nvSpPr>
        <p:spPr bwMode="auto">
          <a:xfrm>
            <a:off x="3319463" y="3005138"/>
            <a:ext cx="609600" cy="19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de-DE" altLang="zh-CN" sz="2400">
                <a:solidFill>
                  <a:srgbClr val="FF0000"/>
                </a:solidFill>
              </a:rPr>
              <a:t>M4</a:t>
            </a:r>
          </a:p>
          <a:p>
            <a:pPr eaLnBrk="1" hangingPunct="1"/>
            <a:endParaRPr kumimoji="1" lang="de-DE" altLang="zh-CN" sz="2400">
              <a:solidFill>
                <a:srgbClr val="FF0000"/>
              </a:solidFill>
            </a:endParaRPr>
          </a:p>
          <a:p>
            <a:pPr eaLnBrk="1" hangingPunct="1"/>
            <a:r>
              <a:rPr kumimoji="1" lang="de-DE" altLang="zh-CN" sz="2400">
                <a:solidFill>
                  <a:srgbClr val="FF0000"/>
                </a:solidFill>
              </a:rPr>
              <a:t>M3</a:t>
            </a:r>
          </a:p>
          <a:p>
            <a:pPr eaLnBrk="1" hangingPunct="1"/>
            <a:endParaRPr kumimoji="1" lang="de-DE" altLang="zh-CN" sz="2400">
              <a:solidFill>
                <a:srgbClr val="FF0000"/>
              </a:solidFill>
            </a:endParaRPr>
          </a:p>
          <a:p>
            <a:pPr eaLnBrk="1" hangingPunct="1"/>
            <a:r>
              <a:rPr kumimoji="1" lang="de-DE" altLang="zh-CN" sz="2400">
                <a:solidFill>
                  <a:srgbClr val="FF0000"/>
                </a:solidFill>
              </a:rPr>
              <a:t>M2</a:t>
            </a:r>
            <a:endParaRPr kumimoji="1" lang="en-US" altLang="zh-CN" sz="2400">
              <a:solidFill>
                <a:srgbClr val="FF0000"/>
              </a:solidFill>
            </a:endParaRPr>
          </a:p>
        </p:txBody>
      </p:sp>
      <p:sp>
        <p:nvSpPr>
          <p:cNvPr id="37892" name="Text Box 56">
            <a:extLst>
              <a:ext uri="{FF2B5EF4-FFF2-40B4-BE49-F238E27FC236}">
                <a16:creationId xmlns:a16="http://schemas.microsoft.com/office/drawing/2014/main" id="{AEC3B900-1BC1-44D4-ABC6-8484835DF837}"/>
              </a:ext>
            </a:extLst>
          </p:cNvPr>
          <p:cNvSpPr txBox="1">
            <a:spLocks noChangeArrowheads="1"/>
          </p:cNvSpPr>
          <p:nvPr/>
        </p:nvSpPr>
        <p:spPr bwMode="auto">
          <a:xfrm>
            <a:off x="1938338" y="1879600"/>
            <a:ext cx="677862"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de-DE" altLang="zh-CN" sz="2400">
                <a:solidFill>
                  <a:srgbClr val="FF0000"/>
                </a:solidFill>
              </a:rPr>
              <a:t>MG</a:t>
            </a:r>
          </a:p>
          <a:p>
            <a:pPr eaLnBrk="1" hangingPunct="1"/>
            <a:endParaRPr kumimoji="1" lang="de-DE" altLang="zh-CN" sz="2400">
              <a:solidFill>
                <a:srgbClr val="FF0000"/>
              </a:solidFill>
            </a:endParaRPr>
          </a:p>
          <a:p>
            <a:pPr eaLnBrk="1" hangingPunct="1"/>
            <a:endParaRPr kumimoji="1" lang="de-DE" altLang="zh-CN" sz="2400">
              <a:solidFill>
                <a:srgbClr val="FF0000"/>
              </a:solidFill>
            </a:endParaRPr>
          </a:p>
          <a:p>
            <a:pPr eaLnBrk="1" hangingPunct="1"/>
            <a:r>
              <a:rPr kumimoji="1" lang="de-DE" altLang="zh-CN" sz="2400">
                <a:solidFill>
                  <a:srgbClr val="FF0000"/>
                </a:solidFill>
              </a:rPr>
              <a:t>MQ</a:t>
            </a:r>
          </a:p>
        </p:txBody>
      </p:sp>
      <p:pic>
        <p:nvPicPr>
          <p:cNvPr id="37893" name="Picture 7">
            <a:extLst>
              <a:ext uri="{FF2B5EF4-FFF2-40B4-BE49-F238E27FC236}">
                <a16:creationId xmlns:a16="http://schemas.microsoft.com/office/drawing/2014/main" id="{3F2FD968-049D-4DBE-89CE-5C054B2B6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557338"/>
            <a:ext cx="828040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3">
            <a:extLst>
              <a:ext uri="{FF2B5EF4-FFF2-40B4-BE49-F238E27FC236}">
                <a16:creationId xmlns:a16="http://schemas.microsoft.com/office/drawing/2014/main" id="{D1E783F5-6247-478D-9209-2602D1131424}"/>
              </a:ext>
            </a:extLst>
          </p:cNvPr>
          <p:cNvSpPr txBox="1">
            <a:spLocks noChangeArrowheads="1"/>
          </p:cNvSpPr>
          <p:nvPr/>
        </p:nvSpPr>
        <p:spPr bwMode="auto">
          <a:xfrm>
            <a:off x="488950" y="1111250"/>
            <a:ext cx="75612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rPr>
              <a:t>EUV</a:t>
            </a:r>
            <a:r>
              <a:rPr lang="zh-CN" altLang="en-US" sz="2400" b="1" dirty="0">
                <a:latin typeface="微软雅黑" panose="020B0503020204020204" pitchFamily="34" charset="-122"/>
                <a:ea typeface="微软雅黑" panose="020B0503020204020204" pitchFamily="34" charset="-122"/>
              </a:rPr>
              <a:t>光刻机 波长</a:t>
            </a:r>
            <a:r>
              <a:rPr lang="en-US" altLang="zh-CN" sz="2400" b="1" dirty="0">
                <a:latin typeface="微软雅黑" panose="020B0503020204020204" pitchFamily="34" charset="-122"/>
                <a:ea typeface="微软雅黑" panose="020B0503020204020204" pitchFamily="34" charset="-122"/>
              </a:rPr>
              <a:t>=13.5nm        </a:t>
            </a:r>
            <a:r>
              <a:rPr lang="en-US" altLang="zh-CN" sz="2400" b="1" dirty="0">
                <a:solidFill>
                  <a:schemeClr val="accent2"/>
                </a:solidFill>
                <a:latin typeface="微软雅黑" panose="020B0503020204020204" pitchFamily="34" charset="-122"/>
                <a:ea typeface="微软雅黑" panose="020B0503020204020204" pitchFamily="34" charset="-122"/>
              </a:rPr>
              <a:t>1.1</a:t>
            </a:r>
            <a:r>
              <a:rPr lang="zh-CN" altLang="en-US" sz="2400" b="1" dirty="0">
                <a:solidFill>
                  <a:schemeClr val="accent2"/>
                </a:solidFill>
                <a:latin typeface="微软雅黑" panose="020B0503020204020204" pitchFamily="34" charset="-122"/>
                <a:ea typeface="微软雅黑" panose="020B0503020204020204" pitchFamily="34" charset="-122"/>
              </a:rPr>
              <a:t>亿美元</a:t>
            </a:r>
            <a:r>
              <a:rPr lang="en-US" altLang="zh-CN" sz="2400" b="1" dirty="0">
                <a:solidFill>
                  <a:schemeClr val="accent2"/>
                </a:solidFill>
                <a:latin typeface="微软雅黑" panose="020B0503020204020204" pitchFamily="34" charset="-122"/>
                <a:ea typeface="微软雅黑" panose="020B0503020204020204" pitchFamily="34" charset="-122"/>
              </a:rPr>
              <a:t>/</a:t>
            </a:r>
            <a:r>
              <a:rPr lang="zh-CN" altLang="en-US" sz="2400" b="1" dirty="0">
                <a:solidFill>
                  <a:schemeClr val="accent2"/>
                </a:solidFill>
                <a:latin typeface="微软雅黑" panose="020B0503020204020204" pitchFamily="34" charset="-122"/>
                <a:ea typeface="微软雅黑" panose="020B0503020204020204" pitchFamily="34" charset="-122"/>
              </a:rPr>
              <a:t>台</a:t>
            </a:r>
            <a:endParaRPr lang="en-US" altLang="zh-CN" sz="2400" b="1" dirty="0">
              <a:solidFill>
                <a:schemeClr val="accent2"/>
              </a:solidFill>
              <a:latin typeface="微软雅黑" panose="020B0503020204020204" pitchFamily="34" charset="-122"/>
              <a:ea typeface="微软雅黑" panose="020B0503020204020204" pitchFamily="34" charset="-122"/>
            </a:endParaRPr>
          </a:p>
        </p:txBody>
      </p:sp>
      <p:sp>
        <p:nvSpPr>
          <p:cNvPr id="37895" name="TextBox 8">
            <a:extLst>
              <a:ext uri="{FF2B5EF4-FFF2-40B4-BE49-F238E27FC236}">
                <a16:creationId xmlns:a16="http://schemas.microsoft.com/office/drawing/2014/main" id="{E1C19E7F-3C15-4C6C-84C3-AF408477E2E0}"/>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光刻机</a:t>
            </a:r>
            <a:endParaRPr kumimoji="1" lang="zh-CN" altLang="en-US" sz="3200" b="1" dirty="0">
              <a:solidFill>
                <a:schemeClr val="accent2"/>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65FBF4B1-7C49-40F0-B48A-EDD386518305}"/>
              </a:ext>
            </a:extLst>
          </p:cNvPr>
          <p:cNvSpPr>
            <a:spLocks noGrp="1"/>
          </p:cNvSpPr>
          <p:nvPr>
            <p:ph type="sldNum" sz="quarter" idx="11"/>
          </p:nvPr>
        </p:nvSpPr>
        <p:spPr/>
        <p:txBody>
          <a:bodyPr/>
          <a:lstStyle/>
          <a:p>
            <a:pPr>
              <a:defRPr/>
            </a:pPr>
            <a:fld id="{0AAE55F9-E9D2-47F2-9F1E-5BD6C3A7AC10}" type="slidenum">
              <a:rPr lang="en-US" altLang="zh-CN" smtClean="0"/>
              <a:pPr>
                <a:defRPr/>
              </a:pPr>
              <a:t>16</a:t>
            </a:fld>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8">
            <a:extLst>
              <a:ext uri="{FF2B5EF4-FFF2-40B4-BE49-F238E27FC236}">
                <a16:creationId xmlns:a16="http://schemas.microsoft.com/office/drawing/2014/main" id="{C9073BF7-865D-4862-827A-ED3C2D549711}"/>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chemeClr val="accent2"/>
                </a:solidFill>
                <a:latin typeface="微软雅黑" panose="020B0503020204020204" pitchFamily="34" charset="-122"/>
                <a:ea typeface="微软雅黑" panose="020B0503020204020204" pitchFamily="34" charset="-122"/>
              </a:rPr>
              <a:t>半导体公司分类</a:t>
            </a:r>
          </a:p>
        </p:txBody>
      </p:sp>
      <p:sp>
        <p:nvSpPr>
          <p:cNvPr id="2" name="矩形 1">
            <a:extLst>
              <a:ext uri="{FF2B5EF4-FFF2-40B4-BE49-F238E27FC236}">
                <a16:creationId xmlns:a16="http://schemas.microsoft.com/office/drawing/2014/main" id="{2949C75D-14E4-45EE-B4E7-3680D7930D7E}"/>
              </a:ext>
            </a:extLst>
          </p:cNvPr>
          <p:cNvSpPr/>
          <p:nvPr/>
        </p:nvSpPr>
        <p:spPr>
          <a:xfrm>
            <a:off x="251520" y="1052736"/>
            <a:ext cx="8784975" cy="5744008"/>
          </a:xfrm>
          <a:prstGeom prst="rect">
            <a:avLst/>
          </a:prstGeom>
        </p:spPr>
        <p:txBody>
          <a:bodyPr wrap="square">
            <a:spAutoFit/>
          </a:bodyPr>
          <a:lstStyle/>
          <a:p>
            <a:pPr marL="571500" indent="-571500">
              <a:lnSpc>
                <a:spcPct val="125000"/>
              </a:lnSpc>
              <a:spcBef>
                <a:spcPts val="1200"/>
              </a:spcBef>
              <a:buFont typeface="Wingdings" panose="05000000000000000000" pitchFamily="2" charset="2"/>
              <a:buChar char="u"/>
            </a:pPr>
            <a:r>
              <a:rPr lang="zh-CN" altLang="en-US" sz="3200" dirty="0">
                <a:solidFill>
                  <a:schemeClr val="accent2"/>
                </a:solidFill>
                <a:latin typeface="微软雅黑" panose="020B0503020204020204" pitchFamily="34" charset="-122"/>
                <a:ea typeface="微软雅黑" panose="020B0503020204020204" pitchFamily="34" charset="-122"/>
              </a:rPr>
              <a:t>芯片设计公司（</a:t>
            </a:r>
            <a:r>
              <a:rPr lang="en-US" altLang="zh-CN" sz="3200" dirty="0">
                <a:solidFill>
                  <a:schemeClr val="accent2"/>
                </a:solidFill>
                <a:latin typeface="微软雅黑" panose="020B0503020204020204" pitchFamily="34" charset="-122"/>
                <a:ea typeface="微软雅黑" panose="020B0503020204020204" pitchFamily="34" charset="-122"/>
              </a:rPr>
              <a:t>Fabless</a:t>
            </a:r>
            <a:r>
              <a:rPr lang="zh-CN" altLang="en-US" sz="3200" dirty="0">
                <a:solidFill>
                  <a:schemeClr val="accent2"/>
                </a:solidFill>
                <a:latin typeface="微软雅黑" panose="020B0503020204020204" pitchFamily="34" charset="-122"/>
                <a:ea typeface="微软雅黑" panose="020B0503020204020204" pitchFamily="34" charset="-122"/>
              </a:rPr>
              <a:t>）</a:t>
            </a:r>
            <a:endParaRPr lang="en-US" altLang="zh-CN" sz="3200" dirty="0">
              <a:solidFill>
                <a:schemeClr val="accent2"/>
              </a:solidFill>
              <a:latin typeface="微软雅黑" panose="020B0503020204020204" pitchFamily="34" charset="-122"/>
              <a:ea typeface="微软雅黑" panose="020B0503020204020204" pitchFamily="34" charset="-122"/>
            </a:endParaRPr>
          </a:p>
          <a:p>
            <a:pPr lvl="2">
              <a:lnSpc>
                <a:spcPct val="125000"/>
              </a:lnSpc>
              <a:spcBef>
                <a:spcPts val="0"/>
              </a:spcBef>
            </a:pPr>
            <a:r>
              <a:rPr lang="zh-CN" altLang="en-US" sz="2400" dirty="0">
                <a:latin typeface="微软雅黑" panose="020B0503020204020204" pitchFamily="34" charset="-122"/>
                <a:ea typeface="微软雅黑" panose="020B0503020204020204" pitchFamily="34" charset="-122"/>
              </a:rPr>
              <a:t>高通、苹果、海思、紫光展锐</a:t>
            </a:r>
            <a:endParaRPr lang="en-US" altLang="zh-CN" sz="2400" dirty="0">
              <a:latin typeface="微软雅黑" panose="020B0503020204020204" pitchFamily="34" charset="-122"/>
              <a:ea typeface="微软雅黑" panose="020B0503020204020204" pitchFamily="34" charset="-122"/>
            </a:endParaRPr>
          </a:p>
          <a:p>
            <a:pPr marL="571500" indent="-571500">
              <a:lnSpc>
                <a:spcPct val="125000"/>
              </a:lnSpc>
              <a:spcBef>
                <a:spcPts val="1200"/>
              </a:spcBef>
              <a:buFont typeface="Wingdings" panose="05000000000000000000" pitchFamily="2" charset="2"/>
              <a:buChar char="u"/>
            </a:pPr>
            <a:r>
              <a:rPr lang="zh-CN" altLang="en-US" sz="3200" dirty="0">
                <a:solidFill>
                  <a:schemeClr val="accent2"/>
                </a:solidFill>
                <a:latin typeface="微软雅黑" panose="020B0503020204020204" pitchFamily="34" charset="-122"/>
                <a:ea typeface="微软雅黑" panose="020B0503020204020204" pitchFamily="34" charset="-122"/>
              </a:rPr>
              <a:t>芯片代工厂（</a:t>
            </a:r>
            <a:r>
              <a:rPr lang="en-US" altLang="zh-CN" sz="3200" dirty="0">
                <a:solidFill>
                  <a:schemeClr val="accent2"/>
                </a:solidFill>
                <a:latin typeface="微软雅黑" panose="020B0503020204020204" pitchFamily="34" charset="-122"/>
                <a:ea typeface="微软雅黑" panose="020B0503020204020204" pitchFamily="34" charset="-122"/>
              </a:rPr>
              <a:t>Foundry</a:t>
            </a:r>
            <a:r>
              <a:rPr lang="zh-CN" altLang="en-US" sz="3200" dirty="0">
                <a:solidFill>
                  <a:schemeClr val="accent2"/>
                </a:solidFill>
                <a:latin typeface="微软雅黑" panose="020B0503020204020204" pitchFamily="34" charset="-122"/>
                <a:ea typeface="微软雅黑" panose="020B0503020204020204" pitchFamily="34" charset="-122"/>
              </a:rPr>
              <a:t>）</a:t>
            </a:r>
            <a:endParaRPr lang="en-US" altLang="zh-CN" sz="3200" dirty="0">
              <a:solidFill>
                <a:schemeClr val="accent2"/>
              </a:solidFill>
              <a:latin typeface="微软雅黑" panose="020B0503020204020204" pitchFamily="34" charset="-122"/>
              <a:ea typeface="微软雅黑" panose="020B0503020204020204" pitchFamily="34" charset="-122"/>
            </a:endParaRPr>
          </a:p>
          <a:p>
            <a:pPr lvl="2">
              <a:lnSpc>
                <a:spcPct val="125000"/>
              </a:lnSpc>
              <a:spcBef>
                <a:spcPts val="0"/>
              </a:spcBef>
            </a:pPr>
            <a:r>
              <a:rPr lang="zh-CN" altLang="en-US" sz="2400" dirty="0">
                <a:latin typeface="微软雅黑" panose="020B0503020204020204" pitchFamily="34" charset="-122"/>
                <a:ea typeface="微软雅黑" panose="020B0503020204020204" pitchFamily="34" charset="-122"/>
              </a:rPr>
              <a:t>台积电</a:t>
            </a:r>
            <a:r>
              <a:rPr lang="en-US" altLang="zh-CN" sz="2400" dirty="0">
                <a:latin typeface="微软雅黑" panose="020B0503020204020204" pitchFamily="34" charset="-122"/>
                <a:ea typeface="微软雅黑" panose="020B0503020204020204" pitchFamily="34" charset="-122"/>
              </a:rPr>
              <a:t>TSMC</a:t>
            </a:r>
            <a:r>
              <a:rPr lang="zh-CN" altLang="en-US" sz="2400" dirty="0">
                <a:latin typeface="微软雅黑" panose="020B0503020204020204" pitchFamily="34" charset="-122"/>
                <a:ea typeface="微软雅黑" panose="020B0503020204020204" pitchFamily="34" charset="-122"/>
              </a:rPr>
              <a:t>、台湾联华电子</a:t>
            </a:r>
            <a:r>
              <a:rPr lang="en-US" altLang="zh-CN" sz="2400" dirty="0">
                <a:latin typeface="微软雅黑" panose="020B0503020204020204" pitchFamily="34" charset="-122"/>
                <a:ea typeface="微软雅黑" panose="020B0503020204020204" pitchFamily="34" charset="-122"/>
              </a:rPr>
              <a:t>UMC</a:t>
            </a:r>
            <a:r>
              <a:rPr lang="zh-CN" altLang="en-US" sz="2400" dirty="0">
                <a:latin typeface="微软雅黑" panose="020B0503020204020204" pitchFamily="34" charset="-122"/>
                <a:ea typeface="微软雅黑" panose="020B0503020204020204" pitchFamily="34" charset="-122"/>
              </a:rPr>
              <a:t>、格罗方德</a:t>
            </a:r>
            <a:r>
              <a:rPr lang="en-US" altLang="zh-CN" sz="2400" dirty="0">
                <a:latin typeface="微软雅黑" panose="020B0503020204020204" pitchFamily="34" charset="-122"/>
                <a:ea typeface="微软雅黑" panose="020B0503020204020204" pitchFamily="34" charset="-122"/>
              </a:rPr>
              <a:t>GlobalFoundries</a:t>
            </a:r>
            <a:r>
              <a:rPr lang="zh-CN" altLang="en-US" sz="2400" dirty="0">
                <a:latin typeface="微软雅黑" panose="020B0503020204020204" pitchFamily="34" charset="-122"/>
                <a:ea typeface="微软雅黑" panose="020B0503020204020204" pitchFamily="34" charset="-122"/>
              </a:rPr>
              <a:t>、中芯国际</a:t>
            </a:r>
            <a:r>
              <a:rPr lang="en-US" altLang="zh-CN" sz="2400" dirty="0">
                <a:latin typeface="微软雅黑" panose="020B0503020204020204" pitchFamily="34" charset="-122"/>
                <a:ea typeface="微软雅黑" panose="020B0503020204020204" pitchFamily="34" charset="-122"/>
              </a:rPr>
              <a:t>SMIC</a:t>
            </a:r>
            <a:r>
              <a:rPr lang="zh-CN" altLang="en-US" sz="2400" dirty="0">
                <a:latin typeface="微软雅黑" panose="020B0503020204020204" pitchFamily="34" charset="-122"/>
                <a:ea typeface="微软雅黑" panose="020B0503020204020204" pitchFamily="34" charset="-122"/>
              </a:rPr>
              <a:t>、华虹宏力</a:t>
            </a:r>
            <a:r>
              <a:rPr lang="en-US" altLang="zh-CN" sz="2400" dirty="0">
                <a:latin typeface="微软雅黑" panose="020B0503020204020204" pitchFamily="34" charset="-122"/>
                <a:ea typeface="微软雅黑" panose="020B0503020204020204" pitchFamily="34" charset="-122"/>
              </a:rPr>
              <a:t>HHNEC</a:t>
            </a:r>
            <a:r>
              <a:rPr lang="zh-CN" altLang="en-US" sz="2400" dirty="0">
                <a:latin typeface="微软雅黑" panose="020B0503020204020204" pitchFamily="34" charset="-122"/>
                <a:ea typeface="微软雅黑" panose="020B0503020204020204" pitchFamily="34" charset="-122"/>
              </a:rPr>
              <a:t>、合肥晶合</a:t>
            </a:r>
            <a:endParaRPr lang="en-US" altLang="zh-CN" sz="2400" dirty="0">
              <a:latin typeface="微软雅黑" panose="020B0503020204020204" pitchFamily="34" charset="-122"/>
              <a:ea typeface="微软雅黑" panose="020B0503020204020204" pitchFamily="34" charset="-122"/>
            </a:endParaRPr>
          </a:p>
          <a:p>
            <a:pPr marL="571500" indent="-571500">
              <a:lnSpc>
                <a:spcPct val="125000"/>
              </a:lnSpc>
              <a:spcBef>
                <a:spcPts val="1200"/>
              </a:spcBef>
              <a:buFont typeface="Wingdings" panose="05000000000000000000" pitchFamily="2" charset="2"/>
              <a:buChar char="u"/>
            </a:pPr>
            <a:r>
              <a:rPr lang="zh-CN" altLang="en-US" sz="3200" dirty="0">
                <a:solidFill>
                  <a:schemeClr val="accent2"/>
                </a:solidFill>
                <a:latin typeface="微软雅黑" panose="020B0503020204020204" pitchFamily="34" charset="-122"/>
                <a:ea typeface="微软雅黑" panose="020B0503020204020204" pitchFamily="34" charset="-122"/>
              </a:rPr>
              <a:t>封装厂</a:t>
            </a:r>
            <a:endParaRPr lang="en-US" altLang="zh-CN" sz="3200" dirty="0">
              <a:solidFill>
                <a:schemeClr val="accent2"/>
              </a:solidFill>
              <a:latin typeface="微软雅黑" panose="020B0503020204020204" pitchFamily="34" charset="-122"/>
              <a:ea typeface="微软雅黑" panose="020B0503020204020204" pitchFamily="34" charset="-122"/>
            </a:endParaRPr>
          </a:p>
          <a:p>
            <a:pPr marL="914400" lvl="3">
              <a:lnSpc>
                <a:spcPct val="125000"/>
              </a:lnSpc>
              <a:spcBef>
                <a:spcPts val="0"/>
              </a:spcBef>
            </a:pPr>
            <a:r>
              <a:rPr lang="zh-CN" altLang="en-US" sz="2400" dirty="0">
                <a:latin typeface="微软雅黑" panose="020B0503020204020204" pitchFamily="34" charset="-122"/>
                <a:ea typeface="微软雅黑" panose="020B0503020204020204" pitchFamily="34" charset="-122"/>
              </a:rPr>
              <a:t>日月光、长电</a:t>
            </a:r>
            <a:endParaRPr lang="en-US" altLang="zh-CN" sz="2400" dirty="0">
              <a:latin typeface="微软雅黑" panose="020B0503020204020204" pitchFamily="34" charset="-122"/>
              <a:ea typeface="微软雅黑" panose="020B0503020204020204" pitchFamily="34" charset="-122"/>
            </a:endParaRPr>
          </a:p>
          <a:p>
            <a:pPr marL="571500" indent="-571500">
              <a:lnSpc>
                <a:spcPct val="125000"/>
              </a:lnSpc>
              <a:spcBef>
                <a:spcPts val="1200"/>
              </a:spcBef>
              <a:buFont typeface="Wingdings" panose="05000000000000000000" pitchFamily="2" charset="2"/>
              <a:buChar char="u"/>
            </a:pPr>
            <a:r>
              <a:rPr lang="en-US" altLang="zh-CN" sz="3200" dirty="0">
                <a:solidFill>
                  <a:schemeClr val="accent2"/>
                </a:solidFill>
                <a:latin typeface="微软雅黑" panose="020B0503020204020204" pitchFamily="34" charset="-122"/>
                <a:ea typeface="微软雅黑" panose="020B0503020204020204" pitchFamily="34" charset="-122"/>
              </a:rPr>
              <a:t>IDM</a:t>
            </a:r>
            <a:r>
              <a:rPr lang="zh-CN" altLang="en-US" sz="2800" dirty="0">
                <a:solidFill>
                  <a:schemeClr val="accent2"/>
                </a:solidFill>
                <a:latin typeface="微软雅黑" panose="020B0503020204020204" pitchFamily="34" charset="-122"/>
                <a:ea typeface="微软雅黑" panose="020B0503020204020204" pitchFamily="34" charset="-122"/>
              </a:rPr>
              <a:t>（</a:t>
            </a:r>
            <a:r>
              <a:rPr lang="en-US" altLang="zh-CN" sz="2800" dirty="0">
                <a:solidFill>
                  <a:schemeClr val="accent2"/>
                </a:solidFill>
                <a:latin typeface="微软雅黑" panose="020B0503020204020204" pitchFamily="34" charset="-122"/>
                <a:ea typeface="微软雅黑" panose="020B0503020204020204" pitchFamily="34" charset="-122"/>
              </a:rPr>
              <a:t>Integrated Design and Manufacture</a:t>
            </a:r>
            <a:r>
              <a:rPr lang="zh-CN" altLang="en-US" sz="2800" dirty="0">
                <a:solidFill>
                  <a:schemeClr val="accent2"/>
                </a:solidFill>
                <a:latin typeface="微软雅黑" panose="020B0503020204020204" pitchFamily="34" charset="-122"/>
                <a:ea typeface="微软雅黑" panose="020B0503020204020204" pitchFamily="34" charset="-122"/>
              </a:rPr>
              <a:t>）</a:t>
            </a:r>
            <a:endParaRPr lang="en-US" altLang="zh-CN" sz="2800" dirty="0">
              <a:solidFill>
                <a:schemeClr val="accent2"/>
              </a:solidFill>
              <a:latin typeface="微软雅黑" panose="020B0503020204020204" pitchFamily="34" charset="-122"/>
              <a:ea typeface="微软雅黑" panose="020B0503020204020204" pitchFamily="34" charset="-122"/>
            </a:endParaRPr>
          </a:p>
          <a:p>
            <a:pPr lvl="2">
              <a:lnSpc>
                <a:spcPct val="125000"/>
              </a:lnSpc>
              <a:spcBef>
                <a:spcPts val="0"/>
              </a:spcBef>
            </a:pPr>
            <a:r>
              <a:rPr lang="en-US" altLang="zh-CN" sz="2400" dirty="0">
                <a:latin typeface="微软雅黑" panose="020B0503020204020204" pitchFamily="34" charset="-122"/>
                <a:ea typeface="微软雅黑" panose="020B0503020204020204" pitchFamily="34" charset="-122"/>
              </a:rPr>
              <a:t>Intel</a:t>
            </a:r>
            <a:r>
              <a:rPr lang="zh-CN" altLang="en-US" sz="2400" dirty="0">
                <a:latin typeface="微软雅黑" panose="020B0503020204020204" pitchFamily="34" charset="-122"/>
                <a:ea typeface="微软雅黑" panose="020B0503020204020204" pitchFamily="34" charset="-122"/>
              </a:rPr>
              <a:t>、三星、合肥长鑫存储</a:t>
            </a:r>
            <a:r>
              <a:rPr lang="en-US" altLang="zh-CN" sz="2400" dirty="0">
                <a:latin typeface="微软雅黑" panose="020B0503020204020204" pitchFamily="34" charset="-122"/>
                <a:ea typeface="微软雅黑" panose="020B0503020204020204" pitchFamily="34" charset="-122"/>
              </a:rPr>
              <a:t>CXMT</a:t>
            </a:r>
            <a:r>
              <a:rPr lang="zh-CN" altLang="en-US" sz="2400" dirty="0">
                <a:latin typeface="微软雅黑" panose="020B0503020204020204" pitchFamily="34" charset="-122"/>
                <a:ea typeface="微软雅黑" panose="020B0503020204020204" pitchFamily="34" charset="-122"/>
              </a:rPr>
              <a:t>、武汉长江存储</a:t>
            </a:r>
            <a:r>
              <a:rPr lang="en-US" altLang="zh-CN" sz="2400" dirty="0">
                <a:latin typeface="微软雅黑" panose="020B0503020204020204" pitchFamily="34" charset="-122"/>
                <a:ea typeface="微软雅黑" panose="020B0503020204020204" pitchFamily="34" charset="-122"/>
              </a:rPr>
              <a:t>XMC</a:t>
            </a:r>
          </a:p>
        </p:txBody>
      </p:sp>
      <p:sp>
        <p:nvSpPr>
          <p:cNvPr id="3" name="灯片编号占位符 2">
            <a:extLst>
              <a:ext uri="{FF2B5EF4-FFF2-40B4-BE49-F238E27FC236}">
                <a16:creationId xmlns:a16="http://schemas.microsoft.com/office/drawing/2014/main" id="{8666916F-8B70-480D-B43B-8A31ACE69CBB}"/>
              </a:ext>
            </a:extLst>
          </p:cNvPr>
          <p:cNvSpPr>
            <a:spLocks noGrp="1"/>
          </p:cNvSpPr>
          <p:nvPr>
            <p:ph type="sldNum" sz="quarter" idx="11"/>
          </p:nvPr>
        </p:nvSpPr>
        <p:spPr/>
        <p:txBody>
          <a:bodyPr/>
          <a:lstStyle/>
          <a:p>
            <a:pPr>
              <a:defRPr/>
            </a:pPr>
            <a:fld id="{5827373B-C2CC-41E1-B863-09BB423C47B1}" type="slidenum">
              <a:rPr lang="en-US" altLang="zh-CN" smtClean="0"/>
              <a:pPr>
                <a:defRPr/>
              </a:pPr>
              <a:t>17</a:t>
            </a:fld>
            <a:endParaRPr lang="en-US" altLang="zh-CN"/>
          </a:p>
        </p:txBody>
      </p:sp>
    </p:spTree>
    <p:extLst>
      <p:ext uri="{BB962C8B-B14F-4D97-AF65-F5344CB8AC3E}">
        <p14:creationId xmlns:p14="http://schemas.microsoft.com/office/powerpoint/2010/main" val="2325026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8">
            <a:extLst>
              <a:ext uri="{FF2B5EF4-FFF2-40B4-BE49-F238E27FC236}">
                <a16:creationId xmlns:a16="http://schemas.microsoft.com/office/drawing/2014/main" id="{C9073BF7-865D-4862-827A-ED3C2D549711}"/>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chemeClr val="accent2"/>
                </a:solidFill>
                <a:latin typeface="微软雅黑" panose="020B0503020204020204" pitchFamily="34" charset="-122"/>
                <a:ea typeface="微软雅黑" panose="020B0503020204020204" pitchFamily="34" charset="-122"/>
              </a:rPr>
              <a:t>半导体制造标准工艺分类</a:t>
            </a:r>
          </a:p>
        </p:txBody>
      </p:sp>
      <p:sp>
        <p:nvSpPr>
          <p:cNvPr id="2" name="矩形 1">
            <a:extLst>
              <a:ext uri="{FF2B5EF4-FFF2-40B4-BE49-F238E27FC236}">
                <a16:creationId xmlns:a16="http://schemas.microsoft.com/office/drawing/2014/main" id="{2949C75D-14E4-45EE-B4E7-3680D7930D7E}"/>
              </a:ext>
            </a:extLst>
          </p:cNvPr>
          <p:cNvSpPr/>
          <p:nvPr/>
        </p:nvSpPr>
        <p:spPr>
          <a:xfrm>
            <a:off x="697355" y="1196752"/>
            <a:ext cx="7749290" cy="4974567"/>
          </a:xfrm>
          <a:prstGeom prst="rect">
            <a:avLst/>
          </a:prstGeom>
        </p:spPr>
        <p:txBody>
          <a:bodyPr wrap="square">
            <a:spAutoFit/>
          </a:bodyPr>
          <a:lstStyle/>
          <a:p>
            <a:pPr marL="571500" indent="-571500">
              <a:lnSpc>
                <a:spcPct val="125000"/>
              </a:lnSpc>
              <a:spcBef>
                <a:spcPts val="1200"/>
              </a:spcBef>
              <a:buFont typeface="Wingdings" panose="05000000000000000000" pitchFamily="2" charset="2"/>
              <a:buChar char="u"/>
            </a:pPr>
            <a:r>
              <a:rPr lang="en-US" altLang="zh-CN" sz="3200" dirty="0">
                <a:solidFill>
                  <a:schemeClr val="accent2"/>
                </a:solidFill>
                <a:latin typeface="微软雅黑" panose="020B0503020204020204" pitchFamily="34" charset="-122"/>
                <a:ea typeface="微软雅黑" panose="020B0503020204020204" pitchFamily="34" charset="-122"/>
              </a:rPr>
              <a:t>CMOS</a:t>
            </a:r>
            <a:r>
              <a:rPr lang="zh-CN" altLang="en-US" sz="3200" dirty="0">
                <a:solidFill>
                  <a:schemeClr val="accent2"/>
                </a:solidFill>
                <a:latin typeface="微软雅黑" panose="020B0503020204020204" pitchFamily="34" charset="-122"/>
                <a:ea typeface="微软雅黑" panose="020B0503020204020204" pitchFamily="34" charset="-122"/>
              </a:rPr>
              <a:t>工艺</a:t>
            </a:r>
            <a:endParaRPr lang="en-US" altLang="zh-CN" sz="3200" dirty="0">
              <a:solidFill>
                <a:schemeClr val="accent2"/>
              </a:solidFill>
              <a:latin typeface="微软雅黑" panose="020B0503020204020204" pitchFamily="34" charset="-122"/>
              <a:ea typeface="微软雅黑" panose="020B0503020204020204" pitchFamily="34" charset="-122"/>
            </a:endParaRPr>
          </a:p>
          <a:p>
            <a:pPr lvl="2">
              <a:lnSpc>
                <a:spcPct val="125000"/>
              </a:lnSpc>
              <a:spcBef>
                <a:spcPts val="0"/>
              </a:spcBef>
            </a:pPr>
            <a:r>
              <a:rPr lang="zh-CN" altLang="en-US" sz="2400" dirty="0">
                <a:latin typeface="微软雅黑" panose="020B0503020204020204" pitchFamily="34" charset="-122"/>
                <a:ea typeface="微软雅黑" panose="020B0503020204020204" pitchFamily="34" charset="-122"/>
              </a:rPr>
              <a:t>逻辑工艺，逻辑电路，处理器</a:t>
            </a:r>
            <a:endParaRPr lang="en-US" altLang="zh-CN" sz="2400" dirty="0">
              <a:latin typeface="微软雅黑" panose="020B0503020204020204" pitchFamily="34" charset="-122"/>
              <a:ea typeface="微软雅黑" panose="020B0503020204020204" pitchFamily="34" charset="-122"/>
            </a:endParaRPr>
          </a:p>
          <a:p>
            <a:pPr marL="571500" indent="-571500">
              <a:lnSpc>
                <a:spcPct val="125000"/>
              </a:lnSpc>
              <a:spcBef>
                <a:spcPts val="1200"/>
              </a:spcBef>
              <a:buFont typeface="Wingdings" panose="05000000000000000000" pitchFamily="2" charset="2"/>
              <a:buChar char="u"/>
            </a:pPr>
            <a:r>
              <a:rPr lang="en-US" altLang="zh-CN" sz="3200" dirty="0">
                <a:solidFill>
                  <a:schemeClr val="accent2"/>
                </a:solidFill>
                <a:latin typeface="微软雅黑" panose="020B0503020204020204" pitchFamily="34" charset="-122"/>
                <a:ea typeface="微软雅黑" panose="020B0503020204020204" pitchFamily="34" charset="-122"/>
              </a:rPr>
              <a:t>BCD</a:t>
            </a:r>
            <a:r>
              <a:rPr lang="zh-CN" altLang="en-US" sz="3200" dirty="0">
                <a:solidFill>
                  <a:schemeClr val="accent2"/>
                </a:solidFill>
                <a:latin typeface="微软雅黑" panose="020B0503020204020204" pitchFamily="34" charset="-122"/>
                <a:ea typeface="微软雅黑" panose="020B0503020204020204" pitchFamily="34" charset="-122"/>
              </a:rPr>
              <a:t>工艺</a:t>
            </a:r>
            <a:r>
              <a:rPr lang="en-US" altLang="zh-CN" dirty="0"/>
              <a:t> (Bipolar-CMOS-DMOS) </a:t>
            </a:r>
            <a:endParaRPr lang="en-US" altLang="zh-CN" sz="3200" dirty="0">
              <a:solidFill>
                <a:schemeClr val="accent2"/>
              </a:solidFill>
              <a:latin typeface="微软雅黑" panose="020B0503020204020204" pitchFamily="34" charset="-122"/>
              <a:ea typeface="微软雅黑" panose="020B0503020204020204" pitchFamily="34" charset="-122"/>
            </a:endParaRPr>
          </a:p>
          <a:p>
            <a:pPr lvl="2">
              <a:lnSpc>
                <a:spcPct val="125000"/>
              </a:lnSpc>
              <a:spcBef>
                <a:spcPts val="0"/>
              </a:spcBef>
            </a:pPr>
            <a:r>
              <a:rPr lang="zh-CN" altLang="en-US" sz="2400" dirty="0">
                <a:latin typeface="微软雅黑" panose="020B0503020204020204" pitchFamily="34" charset="-122"/>
                <a:ea typeface="微软雅黑" panose="020B0503020204020204" pitchFamily="34" charset="-122"/>
              </a:rPr>
              <a:t>模拟半导体工艺，功率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电源管理芯片</a:t>
            </a:r>
            <a:endParaRPr lang="en-US" altLang="zh-CN" sz="2400" dirty="0">
              <a:latin typeface="微软雅黑" panose="020B0503020204020204" pitchFamily="34" charset="-122"/>
              <a:ea typeface="微软雅黑" panose="020B0503020204020204" pitchFamily="34" charset="-122"/>
            </a:endParaRPr>
          </a:p>
          <a:p>
            <a:pPr marL="571500" indent="-571500">
              <a:lnSpc>
                <a:spcPct val="125000"/>
              </a:lnSpc>
              <a:spcBef>
                <a:spcPts val="1200"/>
              </a:spcBef>
              <a:buFont typeface="Wingdings" panose="05000000000000000000" pitchFamily="2" charset="2"/>
              <a:buChar char="u"/>
            </a:pPr>
            <a:r>
              <a:rPr lang="zh-CN" altLang="en-US" sz="3200" dirty="0">
                <a:solidFill>
                  <a:schemeClr val="accent2"/>
                </a:solidFill>
                <a:latin typeface="微软雅黑" panose="020B0503020204020204" pitchFamily="34" charset="-122"/>
                <a:ea typeface="微软雅黑" panose="020B0503020204020204" pitchFamily="34" charset="-122"/>
              </a:rPr>
              <a:t>闪存（</a:t>
            </a:r>
            <a:r>
              <a:rPr lang="en-US" altLang="zh-CN" sz="3200" dirty="0">
                <a:solidFill>
                  <a:schemeClr val="accent2"/>
                </a:solidFill>
                <a:latin typeface="微软雅黑" panose="020B0503020204020204" pitchFamily="34" charset="-122"/>
                <a:ea typeface="微软雅黑" panose="020B0503020204020204" pitchFamily="34" charset="-122"/>
              </a:rPr>
              <a:t>Flash</a:t>
            </a:r>
            <a:r>
              <a:rPr lang="zh-CN" altLang="en-US" sz="3200" dirty="0">
                <a:solidFill>
                  <a:schemeClr val="accent2"/>
                </a:solidFill>
                <a:latin typeface="微软雅黑" panose="020B0503020204020204" pitchFamily="34" charset="-122"/>
                <a:ea typeface="微软雅黑" panose="020B0503020204020204" pitchFamily="34" charset="-122"/>
              </a:rPr>
              <a:t>）工艺</a:t>
            </a:r>
            <a:endParaRPr lang="en-US" altLang="zh-CN" sz="3200" dirty="0">
              <a:solidFill>
                <a:schemeClr val="accent2"/>
              </a:solidFill>
              <a:latin typeface="微软雅黑" panose="020B0503020204020204" pitchFamily="34" charset="-122"/>
              <a:ea typeface="微软雅黑" panose="020B0503020204020204" pitchFamily="34" charset="-122"/>
            </a:endParaRPr>
          </a:p>
          <a:p>
            <a:pPr marL="914400" lvl="3">
              <a:lnSpc>
                <a:spcPct val="125000"/>
              </a:lnSpc>
              <a:spcBef>
                <a:spcPts val="0"/>
              </a:spcBef>
            </a:pPr>
            <a:r>
              <a:rPr lang="en-US" altLang="zh-CN" sz="2400" dirty="0">
                <a:latin typeface="微软雅黑" panose="020B0503020204020204" pitchFamily="34" charset="-122"/>
                <a:ea typeface="微软雅黑" panose="020B0503020204020204" pitchFamily="34" charset="-122"/>
              </a:rPr>
              <a:t>NOR Flash</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NAND Flash</a:t>
            </a:r>
          </a:p>
          <a:p>
            <a:pPr marL="571500" indent="-571500">
              <a:lnSpc>
                <a:spcPct val="125000"/>
              </a:lnSpc>
              <a:spcBef>
                <a:spcPts val="1200"/>
              </a:spcBef>
              <a:buFont typeface="Wingdings" panose="05000000000000000000" pitchFamily="2" charset="2"/>
              <a:buChar char="u"/>
            </a:pPr>
            <a:r>
              <a:rPr lang="zh-CN" altLang="en-US" sz="3200" dirty="0">
                <a:solidFill>
                  <a:schemeClr val="accent2"/>
                </a:solidFill>
                <a:latin typeface="微软雅黑" panose="020B0503020204020204" pitchFamily="34" charset="-122"/>
                <a:ea typeface="微软雅黑" panose="020B0503020204020204" pitchFamily="34" charset="-122"/>
              </a:rPr>
              <a:t>特殊工艺</a:t>
            </a:r>
            <a:endParaRPr lang="en-US" altLang="zh-CN" sz="3200" dirty="0">
              <a:solidFill>
                <a:schemeClr val="accent2"/>
              </a:solidFill>
              <a:latin typeface="微软雅黑" panose="020B0503020204020204" pitchFamily="34" charset="-122"/>
              <a:ea typeface="微软雅黑" panose="020B0503020204020204" pitchFamily="34" charset="-122"/>
            </a:endParaRPr>
          </a:p>
          <a:p>
            <a:pPr lvl="2">
              <a:lnSpc>
                <a:spcPct val="125000"/>
              </a:lnSpc>
              <a:spcBef>
                <a:spcPts val="0"/>
              </a:spcBef>
            </a:pPr>
            <a:r>
              <a:rPr lang="zh-CN" altLang="en-US" sz="2400" dirty="0">
                <a:latin typeface="微软雅黑" panose="020B0503020204020204" pitchFamily="34" charset="-122"/>
                <a:ea typeface="微软雅黑" panose="020B0503020204020204" pitchFamily="34" charset="-122"/>
              </a:rPr>
              <a:t>化合物半导体、显示驱动芯片、</a:t>
            </a:r>
            <a:r>
              <a:rPr lang="en-US" altLang="zh-CN" sz="2400" dirty="0">
                <a:latin typeface="微软雅黑" panose="020B0503020204020204" pitchFamily="34" charset="-122"/>
                <a:ea typeface="微软雅黑" panose="020B0503020204020204" pitchFamily="34" charset="-122"/>
              </a:rPr>
              <a:t>RF</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MEMS</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5DB3E111-A744-402F-A632-EBF1A3CC49EC}"/>
              </a:ext>
            </a:extLst>
          </p:cNvPr>
          <p:cNvSpPr>
            <a:spLocks noGrp="1"/>
          </p:cNvSpPr>
          <p:nvPr>
            <p:ph type="sldNum" sz="quarter" idx="11"/>
          </p:nvPr>
        </p:nvSpPr>
        <p:spPr/>
        <p:txBody>
          <a:bodyPr/>
          <a:lstStyle/>
          <a:p>
            <a:pPr>
              <a:defRPr/>
            </a:pPr>
            <a:fld id="{5827373B-C2CC-41E1-B863-09BB423C47B1}" type="slidenum">
              <a:rPr lang="en-US" altLang="zh-CN" smtClean="0"/>
              <a:pPr>
                <a:defRPr/>
              </a:pPr>
              <a:t>18</a:t>
            </a:fld>
            <a:endParaRPr lang="en-US" altLang="zh-CN"/>
          </a:p>
        </p:txBody>
      </p:sp>
    </p:spTree>
    <p:extLst>
      <p:ext uri="{BB962C8B-B14F-4D97-AF65-F5344CB8AC3E}">
        <p14:creationId xmlns:p14="http://schemas.microsoft.com/office/powerpoint/2010/main" val="222176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Box 8">
            <a:extLst>
              <a:ext uri="{FF2B5EF4-FFF2-40B4-BE49-F238E27FC236}">
                <a16:creationId xmlns:a16="http://schemas.microsoft.com/office/drawing/2014/main" id="{F0504D55-2703-4D03-9A07-2AC130F35D71}"/>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三类半导体企业排行榜</a:t>
            </a:r>
            <a:endParaRPr kumimoji="1" lang="zh-CN" altLang="en-US" sz="3200" b="1" dirty="0">
              <a:solidFill>
                <a:schemeClr val="accent2"/>
              </a:solidFill>
              <a:latin typeface="微软雅黑" panose="020B0503020204020204" pitchFamily="34" charset="-122"/>
              <a:ea typeface="微软雅黑" panose="020B0503020204020204" pitchFamily="34" charset="-122"/>
            </a:endParaRPr>
          </a:p>
        </p:txBody>
      </p:sp>
      <p:pic>
        <p:nvPicPr>
          <p:cNvPr id="82947" name="图片 2">
            <a:extLst>
              <a:ext uri="{FF2B5EF4-FFF2-40B4-BE49-F238E27FC236}">
                <a16:creationId xmlns:a16="http://schemas.microsoft.com/office/drawing/2014/main" id="{21A3FB80-2CDE-4198-AD34-D51BE369EF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2" t="15350" r="3343"/>
          <a:stretch/>
        </p:blipFill>
        <p:spPr bwMode="auto">
          <a:xfrm>
            <a:off x="179512" y="980728"/>
            <a:ext cx="864096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18EE7CF4-600E-4232-8C0E-06D07131E142}"/>
              </a:ext>
            </a:extLst>
          </p:cNvPr>
          <p:cNvSpPr>
            <a:spLocks noGrp="1"/>
          </p:cNvSpPr>
          <p:nvPr>
            <p:ph type="sldNum" sz="quarter" idx="11"/>
          </p:nvPr>
        </p:nvSpPr>
        <p:spPr/>
        <p:txBody>
          <a:bodyPr/>
          <a:lstStyle/>
          <a:p>
            <a:pPr>
              <a:defRPr/>
            </a:pPr>
            <a:fld id="{5827373B-C2CC-41E1-B863-09BB423C47B1}" type="slidenum">
              <a:rPr lang="en-US" altLang="zh-CN" smtClean="0"/>
              <a:pPr>
                <a:defRPr/>
              </a:pPr>
              <a:t>19</a:t>
            </a:fld>
            <a:endParaRPr lang="en-US" altLang="zh-CN"/>
          </a:p>
        </p:txBody>
      </p:sp>
    </p:spTree>
    <p:extLst>
      <p:ext uri="{BB962C8B-B14F-4D97-AF65-F5344CB8AC3E}">
        <p14:creationId xmlns:p14="http://schemas.microsoft.com/office/powerpoint/2010/main" val="4274467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F6FE5EDC-58E8-4CB7-B452-27363529554A}"/>
              </a:ext>
            </a:extLst>
          </p:cNvPr>
          <p:cNvSpPr>
            <a:spLocks noGrp="1" noChangeArrowheads="1"/>
          </p:cNvSpPr>
          <p:nvPr>
            <p:ph type="title"/>
          </p:nvPr>
        </p:nvSpPr>
        <p:spPr>
          <a:xfrm>
            <a:off x="1" y="260648"/>
            <a:ext cx="9144000" cy="1108075"/>
          </a:xfrm>
          <a:noFill/>
        </p:spPr>
        <p:txBody>
          <a:bodyPr/>
          <a:lstStyle/>
          <a:p>
            <a:pPr algn="ctr" eaLnBrk="1" fontAlgn="ctr" hangingPunct="1">
              <a:defRPr/>
            </a:pPr>
            <a:r>
              <a:rPr lang="en-US" altLang="zh-CN" dirty="0">
                <a:solidFill>
                  <a:schemeClr val="accent2"/>
                </a:solidFill>
                <a:latin typeface="+mn-lt"/>
                <a:ea typeface="微软雅黑" panose="020B0503020204020204" pitchFamily="34" charset="-122"/>
              </a:rPr>
              <a:t> </a:t>
            </a:r>
            <a:r>
              <a:rPr lang="zh-CN" altLang="en-US" dirty="0">
                <a:solidFill>
                  <a:schemeClr val="accent2"/>
                </a:solidFill>
                <a:latin typeface="+mn-lt"/>
                <a:ea typeface="微软雅黑" panose="020B0503020204020204" pitchFamily="34" charset="-122"/>
              </a:rPr>
              <a:t>绪论</a:t>
            </a:r>
          </a:p>
        </p:txBody>
      </p:sp>
      <p:sp>
        <p:nvSpPr>
          <p:cNvPr id="131075" name="Rectangle 3">
            <a:extLst>
              <a:ext uri="{FF2B5EF4-FFF2-40B4-BE49-F238E27FC236}">
                <a16:creationId xmlns:a16="http://schemas.microsoft.com/office/drawing/2014/main" id="{02288CB1-7779-4C94-8713-A78BE84BD7FE}"/>
              </a:ext>
            </a:extLst>
          </p:cNvPr>
          <p:cNvSpPr>
            <a:spLocks noGrp="1" noChangeArrowheads="1"/>
          </p:cNvSpPr>
          <p:nvPr>
            <p:ph type="body" idx="1"/>
          </p:nvPr>
        </p:nvSpPr>
        <p:spPr>
          <a:xfrm>
            <a:off x="899592" y="1484784"/>
            <a:ext cx="7543800" cy="5112568"/>
          </a:xfrm>
        </p:spPr>
        <p:txBody>
          <a:bodyPr/>
          <a:lstStyle/>
          <a:p>
            <a:pPr eaLnBrk="1" hangingPunct="1">
              <a:buFont typeface="Wingdings" panose="05000000000000000000" pitchFamily="2" charset="2"/>
              <a:buChar char="u"/>
              <a:defRPr/>
            </a:pPr>
            <a:r>
              <a:rPr lang="zh-CN" altLang="en-US" sz="3600" b="1" dirty="0">
                <a:latin typeface="+mn-lt"/>
                <a:ea typeface="微软雅黑" panose="020B0503020204020204" pitchFamily="34" charset="-122"/>
              </a:rPr>
              <a:t>微电子学科简介</a:t>
            </a:r>
            <a:endParaRPr lang="en-US" altLang="zh-CN" sz="3600" b="1" dirty="0">
              <a:latin typeface="+mn-lt"/>
              <a:ea typeface="微软雅黑" panose="020B0503020204020204" pitchFamily="34" charset="-122"/>
            </a:endParaRPr>
          </a:p>
          <a:p>
            <a:pPr eaLnBrk="1" hangingPunct="1">
              <a:buFont typeface="Wingdings" panose="05000000000000000000" pitchFamily="2" charset="2"/>
              <a:buChar char="u"/>
              <a:defRPr/>
            </a:pPr>
            <a:r>
              <a:rPr lang="zh-CN" altLang="en-US" sz="3600" b="1" dirty="0">
                <a:latin typeface="+mn-lt"/>
                <a:ea typeface="微软雅黑" panose="020B0503020204020204" pitchFamily="34" charset="-122"/>
              </a:rPr>
              <a:t>半导体器件与微电子的发展</a:t>
            </a:r>
          </a:p>
          <a:p>
            <a:pPr eaLnBrk="1" hangingPunct="1">
              <a:spcAft>
                <a:spcPts val="1200"/>
              </a:spcAft>
              <a:buNone/>
              <a:defRPr/>
            </a:pPr>
            <a:r>
              <a:rPr lang="zh-CN" altLang="en-US" sz="3600" b="1" dirty="0">
                <a:latin typeface="+mn-lt"/>
                <a:ea typeface="微软雅黑" panose="020B0503020204020204" pitchFamily="34" charset="-122"/>
              </a:rPr>
              <a:t>                    </a:t>
            </a:r>
            <a:r>
              <a:rPr lang="en-US" altLang="zh-CN" sz="3600" b="1" dirty="0">
                <a:latin typeface="+mn-lt"/>
                <a:ea typeface="微软雅黑" panose="020B0503020204020204" pitchFamily="34" charset="-122"/>
              </a:rPr>
              <a:t>——</a:t>
            </a:r>
            <a:r>
              <a:rPr lang="zh-CN" altLang="en-US" sz="3600" b="1" dirty="0">
                <a:solidFill>
                  <a:srgbClr val="FFFF00"/>
                </a:solidFill>
                <a:latin typeface="+mn-lt"/>
                <a:ea typeface="微软雅黑" panose="020B0503020204020204" pitchFamily="34" charset="-122"/>
              </a:rPr>
              <a:t>历史、现状、趋势</a:t>
            </a:r>
            <a:endParaRPr lang="zh-CN" altLang="en-US" sz="3600" b="1" dirty="0">
              <a:latin typeface="+mn-lt"/>
              <a:ea typeface="微软雅黑" panose="020B0503020204020204" pitchFamily="34" charset="-122"/>
            </a:endParaRPr>
          </a:p>
          <a:p>
            <a:pPr eaLnBrk="1" hangingPunct="1">
              <a:buFont typeface="Wingdings" panose="05000000000000000000" pitchFamily="2" charset="2"/>
              <a:buChar char="u"/>
              <a:defRPr/>
            </a:pPr>
            <a:r>
              <a:rPr lang="zh-CN" altLang="en-US" sz="3600" b="1" dirty="0">
                <a:latin typeface="+mn-lt"/>
                <a:ea typeface="微软雅黑" panose="020B0503020204020204" pitchFamily="34" charset="-122"/>
              </a:rPr>
              <a:t>课程体系：本课在学科群中的地位</a:t>
            </a:r>
          </a:p>
          <a:p>
            <a:pPr eaLnBrk="1" hangingPunct="1">
              <a:spcAft>
                <a:spcPts val="1200"/>
              </a:spcAft>
              <a:buFont typeface="Wingdings" panose="05000000000000000000" pitchFamily="2" charset="2"/>
              <a:buNone/>
              <a:defRPr/>
            </a:pPr>
            <a:r>
              <a:rPr lang="zh-CN" altLang="en-US" sz="3600" b="1" dirty="0">
                <a:latin typeface="+mn-lt"/>
                <a:ea typeface="微软雅黑" panose="020B0503020204020204" pitchFamily="34" charset="-122"/>
              </a:rPr>
              <a:t>                    </a:t>
            </a:r>
            <a:r>
              <a:rPr lang="en-US" altLang="zh-CN" sz="3600" b="1" dirty="0">
                <a:latin typeface="+mn-lt"/>
                <a:ea typeface="微软雅黑" panose="020B0503020204020204" pitchFamily="34" charset="-122"/>
              </a:rPr>
              <a:t>——</a:t>
            </a:r>
            <a:r>
              <a:rPr lang="zh-CN" altLang="en-US" sz="3600" b="1" dirty="0">
                <a:solidFill>
                  <a:srgbClr val="FFFF00"/>
                </a:solidFill>
                <a:latin typeface="+mn-lt"/>
                <a:ea typeface="微软雅黑" panose="020B0503020204020204" pitchFamily="34" charset="-122"/>
              </a:rPr>
              <a:t>课程定位</a:t>
            </a:r>
          </a:p>
          <a:p>
            <a:pPr eaLnBrk="1" hangingPunct="1">
              <a:buFont typeface="Wingdings" panose="05000000000000000000" pitchFamily="2" charset="2"/>
              <a:buChar char="u"/>
              <a:defRPr/>
            </a:pPr>
            <a:r>
              <a:rPr lang="zh-CN" altLang="en-US" sz="3600" b="1" dirty="0">
                <a:latin typeface="+mn-lt"/>
                <a:ea typeface="微软雅黑" panose="020B0503020204020204" pitchFamily="34" charset="-122"/>
              </a:rPr>
              <a:t>一些具体问题的说明</a:t>
            </a:r>
          </a:p>
          <a:p>
            <a:pPr eaLnBrk="1" hangingPunct="1">
              <a:buFont typeface="Wingdings" panose="05000000000000000000" pitchFamily="2" charset="2"/>
              <a:buNone/>
              <a:defRPr/>
            </a:pPr>
            <a:r>
              <a:rPr lang="zh-CN" altLang="en-US" sz="3600" b="1" dirty="0">
                <a:latin typeface="+mn-lt"/>
                <a:ea typeface="微软雅黑" panose="020B0503020204020204" pitchFamily="34" charset="-122"/>
              </a:rPr>
              <a:t>                    </a:t>
            </a:r>
            <a:r>
              <a:rPr lang="en-US" altLang="zh-CN" sz="3600" b="1" dirty="0">
                <a:latin typeface="+mn-lt"/>
                <a:ea typeface="微软雅黑" panose="020B0503020204020204" pitchFamily="34" charset="-122"/>
              </a:rPr>
              <a:t>——</a:t>
            </a:r>
            <a:r>
              <a:rPr lang="zh-CN" altLang="en-US" sz="3600" b="1" dirty="0">
                <a:solidFill>
                  <a:srgbClr val="FFFF00"/>
                </a:solidFill>
                <a:latin typeface="+mn-lt"/>
                <a:ea typeface="微软雅黑" panose="020B0503020204020204" pitchFamily="34" charset="-122"/>
              </a:rPr>
              <a:t>教材、习题、考试</a:t>
            </a:r>
          </a:p>
        </p:txBody>
      </p:sp>
      <p:sp>
        <p:nvSpPr>
          <p:cNvPr id="2" name="灯片编号占位符 1">
            <a:extLst>
              <a:ext uri="{FF2B5EF4-FFF2-40B4-BE49-F238E27FC236}">
                <a16:creationId xmlns:a16="http://schemas.microsoft.com/office/drawing/2014/main" id="{8207E945-97ED-43FE-B244-5EEA39241F19}"/>
              </a:ext>
            </a:extLst>
          </p:cNvPr>
          <p:cNvSpPr>
            <a:spLocks noGrp="1"/>
          </p:cNvSpPr>
          <p:nvPr>
            <p:ph type="sldNum" sz="quarter" idx="11"/>
          </p:nvPr>
        </p:nvSpPr>
        <p:spPr/>
        <p:txBody>
          <a:bodyPr/>
          <a:lstStyle/>
          <a:p>
            <a:pPr>
              <a:defRPr/>
            </a:pPr>
            <a:fld id="{E8D22988-341F-4126-9EF2-CADB82D8BC2A}" type="slidenum">
              <a:rPr lang="en-US" altLang="zh-CN" smtClean="0"/>
              <a:pPr>
                <a:defRPr/>
              </a:pPr>
              <a:t>2</a:t>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Box 8">
            <a:extLst>
              <a:ext uri="{FF2B5EF4-FFF2-40B4-BE49-F238E27FC236}">
                <a16:creationId xmlns:a16="http://schemas.microsoft.com/office/drawing/2014/main" id="{DE16471A-A086-436C-B115-3DB768E0135D}"/>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校级微纳工艺平台</a:t>
            </a:r>
          </a:p>
        </p:txBody>
      </p:sp>
      <p:sp>
        <p:nvSpPr>
          <p:cNvPr id="118787" name="内容占位符 2">
            <a:extLst>
              <a:ext uri="{FF2B5EF4-FFF2-40B4-BE49-F238E27FC236}">
                <a16:creationId xmlns:a16="http://schemas.microsoft.com/office/drawing/2014/main" id="{8E3E1DBD-F540-4727-97F8-3B76A7372974}"/>
              </a:ext>
            </a:extLst>
          </p:cNvPr>
          <p:cNvSpPr txBox="1">
            <a:spLocks noChangeArrowheads="1"/>
          </p:cNvSpPr>
          <p:nvPr/>
        </p:nvSpPr>
        <p:spPr bwMode="auto">
          <a:xfrm>
            <a:off x="0" y="1125538"/>
            <a:ext cx="903605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682625" indent="-250825">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200"/>
              </a:spcBef>
              <a:buFont typeface="Wingdings" panose="05000000000000000000" pitchFamily="2" charset="2"/>
              <a:buChar char="p"/>
            </a:pPr>
            <a:r>
              <a:rPr lang="zh-CN" altLang="en-US" sz="2800" b="1" dirty="0">
                <a:latin typeface="微软雅黑" panose="020B0503020204020204" pitchFamily="34" charset="-122"/>
                <a:ea typeface="微软雅黑" panose="020B0503020204020204" pitchFamily="34" charset="-122"/>
              </a:rPr>
              <a:t> 微纳研究与制造中心</a:t>
            </a:r>
            <a:endParaRPr lang="en-US" altLang="zh-CN" sz="2800" b="1" dirty="0">
              <a:latin typeface="微软雅黑" panose="020B0503020204020204" pitchFamily="34" charset="-122"/>
              <a:ea typeface="微软雅黑" panose="020B0503020204020204" pitchFamily="34" charset="-122"/>
            </a:endParaRPr>
          </a:p>
          <a:p>
            <a:pPr lvl="1">
              <a:lnSpc>
                <a:spcPct val="110000"/>
              </a:lnSpc>
              <a:spcBef>
                <a:spcPts val="12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总面积约</a:t>
            </a:r>
            <a:r>
              <a:rPr lang="en-US" altLang="zh-CN" sz="2000" b="1" dirty="0">
                <a:latin typeface="微软雅黑" panose="020B0503020204020204" pitchFamily="34" charset="-122"/>
                <a:ea typeface="微软雅黑" panose="020B0503020204020204" pitchFamily="34" charset="-122"/>
              </a:rPr>
              <a:t>3700</a:t>
            </a:r>
            <a:r>
              <a:rPr lang="zh-CN" altLang="en-US" sz="2000" b="1" dirty="0">
                <a:latin typeface="微软雅黑" panose="020B0503020204020204" pitchFamily="34" charset="-122"/>
                <a:ea typeface="微软雅黑" panose="020B0503020204020204" pitchFamily="34" charset="-122"/>
              </a:rPr>
              <a:t>平米，其中洁净室面积超过</a:t>
            </a:r>
            <a:r>
              <a:rPr lang="en-US" altLang="zh-CN" sz="2000" b="1" dirty="0">
                <a:latin typeface="微软雅黑" panose="020B0503020204020204" pitchFamily="34" charset="-122"/>
                <a:ea typeface="微软雅黑" panose="020B0503020204020204" pitchFamily="34" charset="-122"/>
              </a:rPr>
              <a:t>1200</a:t>
            </a:r>
            <a:r>
              <a:rPr lang="zh-CN" altLang="en-US" sz="2000" b="1" dirty="0">
                <a:latin typeface="微软雅黑" panose="020B0503020204020204" pitchFamily="34" charset="-122"/>
                <a:ea typeface="微软雅黑" panose="020B0503020204020204" pitchFamily="34" charset="-122"/>
              </a:rPr>
              <a:t>平方米（百级洁净间</a:t>
            </a:r>
            <a:r>
              <a:rPr lang="en-US" altLang="zh-CN" sz="2000" b="1" dirty="0">
                <a:latin typeface="微软雅黑" panose="020B0503020204020204" pitchFamily="34" charset="-122"/>
                <a:ea typeface="微软雅黑" panose="020B0503020204020204" pitchFamily="34" charset="-122"/>
              </a:rPr>
              <a:t>500</a:t>
            </a:r>
            <a:r>
              <a:rPr lang="zh-CN" altLang="en-US" sz="2000" b="1" dirty="0">
                <a:latin typeface="微软雅黑" panose="020B0503020204020204" pitchFamily="34" charset="-122"/>
                <a:ea typeface="微软雅黑" panose="020B0503020204020204" pitchFamily="34" charset="-122"/>
              </a:rPr>
              <a:t>平方米，千级洁净间</a:t>
            </a:r>
            <a:r>
              <a:rPr lang="en-US" altLang="zh-CN" sz="2000" b="1" dirty="0">
                <a:latin typeface="微软雅黑" panose="020B0503020204020204" pitchFamily="34" charset="-122"/>
                <a:ea typeface="微软雅黑" panose="020B0503020204020204" pitchFamily="34" charset="-122"/>
              </a:rPr>
              <a:t>500</a:t>
            </a:r>
            <a:r>
              <a:rPr lang="zh-CN" altLang="en-US" sz="2000" b="1" dirty="0">
                <a:latin typeface="微软雅黑" panose="020B0503020204020204" pitchFamily="34" charset="-122"/>
                <a:ea typeface="微软雅黑" panose="020B0503020204020204" pitchFamily="34" charset="-122"/>
              </a:rPr>
              <a:t>平方米，万级洁净间</a:t>
            </a:r>
            <a:r>
              <a:rPr lang="en-US" altLang="zh-CN" sz="2000" b="1" dirty="0">
                <a:latin typeface="微软雅黑" panose="020B0503020204020204" pitchFamily="34" charset="-122"/>
                <a:ea typeface="微软雅黑" panose="020B0503020204020204" pitchFamily="34" charset="-122"/>
              </a:rPr>
              <a:t>200</a:t>
            </a:r>
            <a:r>
              <a:rPr lang="zh-CN" altLang="en-US" sz="2000" b="1" dirty="0">
                <a:latin typeface="微软雅黑" panose="020B0503020204020204" pitchFamily="34" charset="-122"/>
                <a:ea typeface="微软雅黑" panose="020B0503020204020204" pitchFamily="34" charset="-122"/>
              </a:rPr>
              <a:t>平方米），设备总投入超过</a:t>
            </a:r>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千万元；</a:t>
            </a:r>
          </a:p>
          <a:p>
            <a:pPr lvl="1">
              <a:lnSpc>
                <a:spcPct val="110000"/>
              </a:lnSpc>
              <a:spcBef>
                <a:spcPts val="12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较完整的六英寸微纳米加工工艺线，涵盖光刻图形化、薄膜制备、材料刻蚀、表征测试、键合封装等工艺，极限特征尺寸线宽能力可达</a:t>
            </a: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纳米；</a:t>
            </a:r>
          </a:p>
          <a:p>
            <a:pPr lvl="1">
              <a:lnSpc>
                <a:spcPct val="110000"/>
              </a:lnSpc>
              <a:spcBef>
                <a:spcPts val="12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注册用户超过</a:t>
            </a:r>
            <a:r>
              <a:rPr lang="en-US" altLang="zh-CN" sz="2000" b="1" dirty="0">
                <a:latin typeface="微软雅黑" panose="020B0503020204020204" pitchFamily="34" charset="-122"/>
                <a:ea typeface="微软雅黑" panose="020B0503020204020204" pitchFamily="34" charset="-122"/>
              </a:rPr>
              <a:t>600</a:t>
            </a:r>
            <a:r>
              <a:rPr lang="zh-CN" altLang="en-US" sz="2000" b="1" dirty="0">
                <a:latin typeface="微软雅黑" panose="020B0503020204020204" pitchFamily="34" charset="-122"/>
                <a:ea typeface="微软雅黑" panose="020B0503020204020204" pitchFamily="34" charset="-122"/>
              </a:rPr>
              <a:t>个，服务各学科课题组</a:t>
            </a:r>
            <a:r>
              <a:rPr lang="en-US" altLang="zh-CN" sz="2000" b="1" dirty="0">
                <a:latin typeface="微软雅黑" panose="020B0503020204020204" pitchFamily="34" charset="-122"/>
                <a:ea typeface="微软雅黑" panose="020B0503020204020204" pitchFamily="34" charset="-122"/>
              </a:rPr>
              <a:t>142</a:t>
            </a:r>
            <a:r>
              <a:rPr lang="zh-CN" altLang="en-US" sz="2000" b="1" dirty="0">
                <a:latin typeface="微软雅黑" panose="020B0503020204020204" pitchFamily="34" charset="-122"/>
                <a:ea typeface="微软雅黑" panose="020B0503020204020204" pitchFamily="34" charset="-122"/>
              </a:rPr>
              <a:t>个、支撑各类科研项目</a:t>
            </a:r>
            <a:r>
              <a:rPr lang="en-US" altLang="zh-CN" sz="2000" b="1" dirty="0">
                <a:latin typeface="微软雅黑" panose="020B0503020204020204" pitchFamily="34" charset="-122"/>
                <a:ea typeface="微软雅黑" panose="020B0503020204020204" pitchFamily="34" charset="-122"/>
              </a:rPr>
              <a:t>213</a:t>
            </a:r>
            <a:r>
              <a:rPr lang="zh-CN" altLang="en-US" sz="2000" b="1" dirty="0">
                <a:latin typeface="微软雅黑" panose="020B0503020204020204" pitchFamily="34" charset="-122"/>
                <a:ea typeface="微软雅黑" panose="020B0503020204020204" pitchFamily="34" charset="-122"/>
              </a:rPr>
              <a:t>个，累计提供服务机时超过</a:t>
            </a:r>
            <a:r>
              <a:rPr lang="en-US" altLang="zh-CN" sz="2000" b="1" dirty="0">
                <a:latin typeface="微软雅黑" panose="020B0503020204020204" pitchFamily="34" charset="-122"/>
                <a:ea typeface="微软雅黑" panose="020B0503020204020204" pitchFamily="34" charset="-122"/>
              </a:rPr>
              <a:t>50000</a:t>
            </a:r>
            <a:r>
              <a:rPr lang="zh-CN" altLang="en-US" sz="2000" b="1" dirty="0">
                <a:latin typeface="微软雅黑" panose="020B0503020204020204" pitchFamily="34" charset="-122"/>
                <a:ea typeface="微软雅黑" panose="020B0503020204020204" pitchFamily="34" charset="-122"/>
              </a:rPr>
              <a:t>小时；</a:t>
            </a:r>
          </a:p>
          <a:p>
            <a:pPr lvl="1">
              <a:lnSpc>
                <a:spcPct val="110000"/>
              </a:lnSpc>
              <a:spcBef>
                <a:spcPts val="12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微纳中心还与牛津仪器、徕卡等公司成立联合实验室，培养微纳加工及测试领域一流人才、转化一流科研成果。</a:t>
            </a:r>
          </a:p>
        </p:txBody>
      </p:sp>
      <p:pic>
        <p:nvPicPr>
          <p:cNvPr id="118788" name="Picture 8" descr="灰区、特气巡检">
            <a:extLst>
              <a:ext uri="{FF2B5EF4-FFF2-40B4-BE49-F238E27FC236}">
                <a16:creationId xmlns:a16="http://schemas.microsoft.com/office/drawing/2014/main" id="{DF135AAD-6EF3-4CC6-86B2-7D8F298C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512" r="38840"/>
          <a:stretch>
            <a:fillRect/>
          </a:stretch>
        </p:blipFill>
        <p:spPr bwMode="auto">
          <a:xfrm>
            <a:off x="1763713" y="5343525"/>
            <a:ext cx="17668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9" name="Picture 2" descr="EBL">
            <a:extLst>
              <a:ext uri="{FF2B5EF4-FFF2-40B4-BE49-F238E27FC236}">
                <a16:creationId xmlns:a16="http://schemas.microsoft.com/office/drawing/2014/main" id="{78C9A401-7056-4999-967E-1671C53FC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49" r="56706"/>
          <a:stretch>
            <a:fillRect/>
          </a:stretch>
        </p:blipFill>
        <p:spPr bwMode="auto">
          <a:xfrm>
            <a:off x="3530600" y="5338763"/>
            <a:ext cx="1800225"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0" name="Picture 4" descr="FIB、SNOM">
            <a:extLst>
              <a:ext uri="{FF2B5EF4-FFF2-40B4-BE49-F238E27FC236}">
                <a16:creationId xmlns:a16="http://schemas.microsoft.com/office/drawing/2014/main" id="{F9620F1A-FB18-4EFB-8A80-379C60B178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64563"/>
          <a:stretch>
            <a:fillRect/>
          </a:stretch>
        </p:blipFill>
        <p:spPr bwMode="auto">
          <a:xfrm>
            <a:off x="5297488" y="5301208"/>
            <a:ext cx="16827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1" name="Picture 12" descr="RIE、PECVD">
            <a:extLst>
              <a:ext uri="{FF2B5EF4-FFF2-40B4-BE49-F238E27FC236}">
                <a16:creationId xmlns:a16="http://schemas.microsoft.com/office/drawing/2014/main" id="{0D0619B0-AC21-4A35-9D2D-E8E28408A1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3242"/>
          <a:stretch>
            <a:fillRect/>
          </a:stretch>
        </p:blipFill>
        <p:spPr bwMode="auto">
          <a:xfrm>
            <a:off x="6953250" y="5338763"/>
            <a:ext cx="20828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2" name="Picture 5">
            <a:extLst>
              <a:ext uri="{FF2B5EF4-FFF2-40B4-BE49-F238E27FC236}">
                <a16:creationId xmlns:a16="http://schemas.microsoft.com/office/drawing/2014/main" id="{3237269B-6A1D-4264-A977-CE61A6D865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813" y="5321300"/>
            <a:ext cx="14859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a:extLst>
              <a:ext uri="{FF2B5EF4-FFF2-40B4-BE49-F238E27FC236}">
                <a16:creationId xmlns:a16="http://schemas.microsoft.com/office/drawing/2014/main" id="{7D60BD2C-2AD4-4BA2-B641-C7F15566C5A4}"/>
              </a:ext>
            </a:extLst>
          </p:cNvPr>
          <p:cNvSpPr>
            <a:spLocks noGrp="1"/>
          </p:cNvSpPr>
          <p:nvPr>
            <p:ph type="sldNum" sz="quarter" idx="11"/>
          </p:nvPr>
        </p:nvSpPr>
        <p:spPr/>
        <p:txBody>
          <a:bodyPr/>
          <a:lstStyle/>
          <a:p>
            <a:pPr>
              <a:defRPr/>
            </a:pPr>
            <a:fld id="{5827373B-C2CC-41E1-B863-09BB423C47B1}" type="slidenum">
              <a:rPr lang="en-US" altLang="zh-CN" smtClean="0"/>
              <a:pPr>
                <a:defRPr/>
              </a:pPr>
              <a:t>20</a:t>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Box 8">
            <a:extLst>
              <a:ext uri="{FF2B5EF4-FFF2-40B4-BE49-F238E27FC236}">
                <a16:creationId xmlns:a16="http://schemas.microsoft.com/office/drawing/2014/main" id="{94C8A931-463A-41DB-92EB-59C671A6130B}"/>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高新园区微电子学院场地规划</a:t>
            </a:r>
          </a:p>
        </p:txBody>
      </p:sp>
      <p:sp>
        <p:nvSpPr>
          <p:cNvPr id="9" name="内容占位符 2">
            <a:extLst>
              <a:ext uri="{FF2B5EF4-FFF2-40B4-BE49-F238E27FC236}">
                <a16:creationId xmlns:a16="http://schemas.microsoft.com/office/drawing/2014/main" id="{E3B74374-DF6A-4406-A78A-00F4E29BD830}"/>
              </a:ext>
            </a:extLst>
          </p:cNvPr>
          <p:cNvSpPr txBox="1">
            <a:spLocks/>
          </p:cNvSpPr>
          <p:nvPr/>
        </p:nvSpPr>
        <p:spPr>
          <a:xfrm>
            <a:off x="88900" y="1117600"/>
            <a:ext cx="8947150" cy="879475"/>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p"/>
              <a:defRPr/>
            </a:pPr>
            <a:r>
              <a:rPr lang="zh-CN" altLang="en-US" sz="2400" b="1" dirty="0">
                <a:latin typeface="微软雅黑" panose="020B0503020204020204" pitchFamily="34" charset="-122"/>
                <a:ea typeface="微软雅黑" panose="020B0503020204020204" pitchFamily="34" charset="-122"/>
              </a:rPr>
              <a:t>中国科大高新园区</a:t>
            </a:r>
            <a:r>
              <a:rPr lang="zh-CN" altLang="zh-CN" sz="2400" b="1" dirty="0">
                <a:latin typeface="微软雅黑" panose="020B0503020204020204" pitchFamily="34" charset="-122"/>
                <a:ea typeface="微软雅黑" panose="020B0503020204020204" pitchFamily="34" charset="-122"/>
              </a:rPr>
              <a:t>微电子学院</a:t>
            </a:r>
            <a:r>
              <a:rPr lang="zh-CN" altLang="en-US" sz="2400" b="1" dirty="0">
                <a:latin typeface="微软雅黑" panose="020B0503020204020204" pitchFamily="34" charset="-122"/>
                <a:ea typeface="微软雅黑" panose="020B0503020204020204" pitchFamily="34" charset="-122"/>
              </a:rPr>
              <a:t>实验及办公楼：</a:t>
            </a:r>
            <a:endParaRPr lang="en-US" altLang="zh-CN" sz="2400" b="1" dirty="0">
              <a:latin typeface="微软雅黑" panose="020B0503020204020204" pitchFamily="34" charset="-122"/>
              <a:ea typeface="微软雅黑" panose="020B0503020204020204" pitchFamily="34" charset="-122"/>
            </a:endParaRPr>
          </a:p>
          <a:p>
            <a:pPr marL="0" indent="0" algn="just">
              <a:buFont typeface="Arial" pitchFamily="34" charset="0"/>
              <a:buNone/>
              <a:defRPr/>
            </a:pPr>
            <a:r>
              <a:rPr lang="en-US" altLang="zh-CN" sz="2400" b="1" dirty="0">
                <a:latin typeface="微软雅黑" panose="020B0503020204020204" pitchFamily="34" charset="-122"/>
                <a:ea typeface="微软雅黑" panose="020B0503020204020204" pitchFamily="34" charset="-122"/>
              </a:rPr>
              <a:t>    </a:t>
            </a:r>
            <a:r>
              <a:rPr lang="en-US" altLang="zh-CN" sz="2200" b="1" dirty="0">
                <a:solidFill>
                  <a:schemeClr val="accent2"/>
                </a:solidFill>
                <a:latin typeface="微软雅黑" panose="020B0503020204020204" pitchFamily="34" charset="-122"/>
                <a:ea typeface="微软雅黑" panose="020B0503020204020204" pitchFamily="34" charset="-122"/>
              </a:rPr>
              <a:t>5000</a:t>
            </a:r>
            <a:r>
              <a:rPr lang="zh-CN" altLang="zh-CN" sz="2200" b="1" dirty="0">
                <a:solidFill>
                  <a:schemeClr val="accent2"/>
                </a:solidFill>
                <a:latin typeface="微软雅黑" panose="020B0503020204020204" pitchFamily="34" charset="-122"/>
                <a:ea typeface="微软雅黑" panose="020B0503020204020204" pitchFamily="34" charset="-122"/>
              </a:rPr>
              <a:t>平米</a:t>
            </a:r>
            <a:r>
              <a:rPr lang="zh-CN" altLang="en-US" sz="2200" b="1" dirty="0">
                <a:solidFill>
                  <a:schemeClr val="accent2"/>
                </a:solidFill>
                <a:latin typeface="微软雅黑" panose="020B0503020204020204" pitchFamily="34" charset="-122"/>
                <a:ea typeface="微软雅黑" panose="020B0503020204020204" pitchFamily="34" charset="-122"/>
              </a:rPr>
              <a:t>超净实验室，</a:t>
            </a:r>
            <a:r>
              <a:rPr lang="en-US" altLang="zh-CN" sz="2200" b="1" dirty="0">
                <a:solidFill>
                  <a:schemeClr val="accent2"/>
                </a:solidFill>
                <a:latin typeface="微软雅黑" panose="020B0503020204020204" pitchFamily="34" charset="-122"/>
                <a:ea typeface="微软雅黑" panose="020B0503020204020204" pitchFamily="34" charset="-122"/>
              </a:rPr>
              <a:t>10000</a:t>
            </a:r>
            <a:r>
              <a:rPr lang="zh-CN" altLang="zh-CN" sz="2200" b="1" dirty="0">
                <a:solidFill>
                  <a:schemeClr val="accent2"/>
                </a:solidFill>
                <a:latin typeface="微软雅黑" panose="020B0503020204020204" pitchFamily="34" charset="-122"/>
                <a:ea typeface="微软雅黑" panose="020B0503020204020204" pitchFamily="34" charset="-122"/>
              </a:rPr>
              <a:t>平米</a:t>
            </a:r>
            <a:r>
              <a:rPr lang="zh-CN" altLang="en-US" sz="2200" b="1" dirty="0">
                <a:solidFill>
                  <a:schemeClr val="accent2"/>
                </a:solidFill>
                <a:latin typeface="微软雅黑" panose="020B0503020204020204" pitchFamily="34" charset="-122"/>
                <a:ea typeface="微软雅黑" panose="020B0503020204020204" pitchFamily="34" charset="-122"/>
              </a:rPr>
              <a:t>办公用房</a:t>
            </a:r>
            <a:r>
              <a:rPr lang="zh-CN" alt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2020</a:t>
            </a:r>
            <a:r>
              <a:rPr lang="zh-CN" altLang="zh-CN" sz="2200" b="1" dirty="0">
                <a:latin typeface="微软雅黑" panose="020B0503020204020204" pitchFamily="34" charset="-122"/>
                <a:ea typeface="微软雅黑" panose="020B0503020204020204" pitchFamily="34" charset="-122"/>
              </a:rPr>
              <a:t>年底</a:t>
            </a:r>
            <a:r>
              <a:rPr lang="zh-CN" altLang="en-US" sz="2200" b="1" dirty="0">
                <a:latin typeface="微软雅黑" panose="020B0503020204020204" pitchFamily="34" charset="-122"/>
                <a:ea typeface="微软雅黑" panose="020B0503020204020204" pitchFamily="34" charset="-122"/>
              </a:rPr>
              <a:t>之前</a:t>
            </a:r>
            <a:r>
              <a:rPr lang="zh-CN" altLang="zh-CN" sz="2200" b="1" dirty="0">
                <a:latin typeface="微软雅黑" panose="020B0503020204020204" pitchFamily="34" charset="-122"/>
                <a:ea typeface="微软雅黑" panose="020B0503020204020204" pitchFamily="34" charset="-122"/>
              </a:rPr>
              <a:t>启用</a:t>
            </a:r>
            <a:endParaRPr lang="zh-CN" altLang="en-US" sz="2200" b="1" dirty="0">
              <a:latin typeface="微软雅黑" panose="020B0503020204020204" pitchFamily="34" charset="-122"/>
              <a:ea typeface="微软雅黑" panose="020B0503020204020204" pitchFamily="34" charset="-122"/>
            </a:endParaRPr>
          </a:p>
        </p:txBody>
      </p:sp>
      <p:pic>
        <p:nvPicPr>
          <p:cNvPr id="120836" name="图片 5">
            <a:extLst>
              <a:ext uri="{FF2B5EF4-FFF2-40B4-BE49-F238E27FC236}">
                <a16:creationId xmlns:a16="http://schemas.microsoft.com/office/drawing/2014/main" id="{3177578D-D176-44F9-9A74-F45A33F8A1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2185988"/>
            <a:ext cx="3382963"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图片 12">
            <a:extLst>
              <a:ext uri="{FF2B5EF4-FFF2-40B4-BE49-F238E27FC236}">
                <a16:creationId xmlns:a16="http://schemas.microsoft.com/office/drawing/2014/main" id="{0082B033-B092-4532-8A65-D846BC7CCE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3" y="2060575"/>
            <a:ext cx="8621712"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椭圆 4">
            <a:extLst>
              <a:ext uri="{FF2B5EF4-FFF2-40B4-BE49-F238E27FC236}">
                <a16:creationId xmlns:a16="http://schemas.microsoft.com/office/drawing/2014/main" id="{2DC76A3B-2DC3-42AD-908B-66E903CE72B9}"/>
              </a:ext>
            </a:extLst>
          </p:cNvPr>
          <p:cNvSpPr>
            <a:spLocks noChangeArrowheads="1"/>
          </p:cNvSpPr>
          <p:nvPr/>
        </p:nvSpPr>
        <p:spPr bwMode="auto">
          <a:xfrm>
            <a:off x="3498850" y="4879975"/>
            <a:ext cx="1152525" cy="792163"/>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Verdana" panose="020B0604030504040204" pitchFamily="34" charset="0"/>
            </a:endParaRPr>
          </a:p>
        </p:txBody>
      </p:sp>
      <p:sp>
        <p:nvSpPr>
          <p:cNvPr id="2" name="灯片编号占位符 1">
            <a:extLst>
              <a:ext uri="{FF2B5EF4-FFF2-40B4-BE49-F238E27FC236}">
                <a16:creationId xmlns:a16="http://schemas.microsoft.com/office/drawing/2014/main" id="{11522E7B-B7CC-45F2-94F5-1E79C3B1C3CE}"/>
              </a:ext>
            </a:extLst>
          </p:cNvPr>
          <p:cNvSpPr>
            <a:spLocks noGrp="1"/>
          </p:cNvSpPr>
          <p:nvPr>
            <p:ph type="sldNum" sz="quarter" idx="11"/>
          </p:nvPr>
        </p:nvSpPr>
        <p:spPr/>
        <p:txBody>
          <a:bodyPr/>
          <a:lstStyle/>
          <a:p>
            <a:pPr>
              <a:defRPr/>
            </a:pPr>
            <a:fld id="{5827373B-C2CC-41E1-B863-09BB423C47B1}" type="slidenum">
              <a:rPr lang="en-US" altLang="zh-CN" smtClean="0"/>
              <a:pPr>
                <a:defRPr/>
              </a:pPr>
              <a:t>21</a:t>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57040" y="118288"/>
            <a:ext cx="1679055"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量子力学</a:t>
            </a:r>
          </a:p>
        </p:txBody>
      </p:sp>
      <p:sp>
        <p:nvSpPr>
          <p:cNvPr id="17" name="TextBox 16"/>
          <p:cNvSpPr txBox="1"/>
          <p:nvPr/>
        </p:nvSpPr>
        <p:spPr>
          <a:xfrm>
            <a:off x="5613846" y="118288"/>
            <a:ext cx="1679055"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统计物理</a:t>
            </a:r>
          </a:p>
        </p:txBody>
      </p:sp>
      <p:sp>
        <p:nvSpPr>
          <p:cNvPr id="20" name="TextBox 19"/>
          <p:cNvSpPr txBox="1"/>
          <p:nvPr/>
        </p:nvSpPr>
        <p:spPr>
          <a:xfrm>
            <a:off x="4493496" y="1095997"/>
            <a:ext cx="1912296"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固体物理</a:t>
            </a:r>
          </a:p>
        </p:txBody>
      </p:sp>
      <p:sp>
        <p:nvSpPr>
          <p:cNvPr id="23" name="TextBox 22"/>
          <p:cNvSpPr txBox="1"/>
          <p:nvPr/>
        </p:nvSpPr>
        <p:spPr>
          <a:xfrm>
            <a:off x="3590544" y="4030150"/>
            <a:ext cx="1989568"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半导体材料</a:t>
            </a:r>
          </a:p>
        </p:txBody>
      </p:sp>
      <p:sp>
        <p:nvSpPr>
          <p:cNvPr id="26" name="TextBox 25"/>
          <p:cNvSpPr txBox="1"/>
          <p:nvPr/>
        </p:nvSpPr>
        <p:spPr>
          <a:xfrm>
            <a:off x="4587011" y="6002125"/>
            <a:ext cx="1912296"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集成电路</a:t>
            </a:r>
          </a:p>
        </p:txBody>
      </p:sp>
      <p:sp>
        <p:nvSpPr>
          <p:cNvPr id="29" name="TextBox 28"/>
          <p:cNvSpPr txBox="1"/>
          <p:nvPr/>
        </p:nvSpPr>
        <p:spPr>
          <a:xfrm>
            <a:off x="4493496" y="5029083"/>
            <a:ext cx="2205407" cy="523220"/>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半导体器件</a:t>
            </a:r>
          </a:p>
        </p:txBody>
      </p:sp>
      <p:sp>
        <p:nvSpPr>
          <p:cNvPr id="32" name="TextBox 31"/>
          <p:cNvSpPr txBox="1"/>
          <p:nvPr/>
        </p:nvSpPr>
        <p:spPr>
          <a:xfrm>
            <a:off x="4337499" y="2062206"/>
            <a:ext cx="2326497" cy="523220"/>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半导体物理</a:t>
            </a:r>
          </a:p>
        </p:txBody>
      </p:sp>
      <p:sp>
        <p:nvSpPr>
          <p:cNvPr id="35" name="TextBox 34"/>
          <p:cNvSpPr txBox="1"/>
          <p:nvPr/>
        </p:nvSpPr>
        <p:spPr>
          <a:xfrm>
            <a:off x="5679788" y="4030150"/>
            <a:ext cx="1988556"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半导体工艺</a:t>
            </a:r>
          </a:p>
        </p:txBody>
      </p:sp>
      <p:sp>
        <p:nvSpPr>
          <p:cNvPr id="14" name="下箭头 13"/>
          <p:cNvSpPr/>
          <p:nvPr/>
        </p:nvSpPr>
        <p:spPr>
          <a:xfrm>
            <a:off x="5258740" y="1615799"/>
            <a:ext cx="381807" cy="453239"/>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7" name="下箭头 36"/>
          <p:cNvSpPr/>
          <p:nvPr/>
        </p:nvSpPr>
        <p:spPr>
          <a:xfrm>
            <a:off x="5405494" y="5552302"/>
            <a:ext cx="381807" cy="449823"/>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8" name="下箭头 37"/>
          <p:cNvSpPr/>
          <p:nvPr/>
        </p:nvSpPr>
        <p:spPr>
          <a:xfrm rot="19729363">
            <a:off x="4574686" y="622996"/>
            <a:ext cx="381807" cy="494254"/>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9" name="下箭头 38"/>
          <p:cNvSpPr/>
          <p:nvPr/>
        </p:nvSpPr>
        <p:spPr>
          <a:xfrm rot="19729363">
            <a:off x="4693360" y="4541204"/>
            <a:ext cx="381807" cy="52233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0" name="下箭头 39"/>
          <p:cNvSpPr/>
          <p:nvPr/>
        </p:nvSpPr>
        <p:spPr>
          <a:xfrm rot="1608878">
            <a:off x="5940622" y="642725"/>
            <a:ext cx="381807" cy="459876"/>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1" name="下箭头 40"/>
          <p:cNvSpPr/>
          <p:nvPr/>
        </p:nvSpPr>
        <p:spPr>
          <a:xfrm rot="1608878">
            <a:off x="5980114" y="4552103"/>
            <a:ext cx="381807" cy="478359"/>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2" name="下箭头 41"/>
          <p:cNvSpPr/>
          <p:nvPr/>
        </p:nvSpPr>
        <p:spPr>
          <a:xfrm rot="1608878">
            <a:off x="4475148" y="3548788"/>
            <a:ext cx="381807" cy="48795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3" name="下箭头 42"/>
          <p:cNvSpPr/>
          <p:nvPr/>
        </p:nvSpPr>
        <p:spPr>
          <a:xfrm rot="19729363">
            <a:off x="6075874" y="3551887"/>
            <a:ext cx="381807" cy="49635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6" name="左大括号 45"/>
          <p:cNvSpPr/>
          <p:nvPr/>
        </p:nvSpPr>
        <p:spPr>
          <a:xfrm>
            <a:off x="3167527" y="196194"/>
            <a:ext cx="389238" cy="3091872"/>
          </a:xfrm>
          <a:prstGeom prst="leftBrace">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左大括号 49"/>
          <p:cNvSpPr/>
          <p:nvPr/>
        </p:nvSpPr>
        <p:spPr>
          <a:xfrm>
            <a:off x="3178369" y="3947355"/>
            <a:ext cx="389238" cy="1522153"/>
          </a:xfrm>
          <a:prstGeom prst="leftBrace">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左大括号 50"/>
          <p:cNvSpPr/>
          <p:nvPr/>
        </p:nvSpPr>
        <p:spPr>
          <a:xfrm>
            <a:off x="3213438" y="5919330"/>
            <a:ext cx="389238" cy="684397"/>
          </a:xfrm>
          <a:prstGeom prst="leftBrace">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TextBox 46"/>
          <p:cNvSpPr txBox="1"/>
          <p:nvPr/>
        </p:nvSpPr>
        <p:spPr>
          <a:xfrm>
            <a:off x="1430304" y="1411391"/>
            <a:ext cx="1844982" cy="523220"/>
          </a:xfrm>
          <a:prstGeom prst="rect">
            <a:avLst/>
          </a:prstGeom>
          <a:no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物理基础</a:t>
            </a:r>
          </a:p>
        </p:txBody>
      </p:sp>
      <p:sp>
        <p:nvSpPr>
          <p:cNvPr id="54" name="TextBox 53"/>
          <p:cNvSpPr txBox="1"/>
          <p:nvPr/>
        </p:nvSpPr>
        <p:spPr>
          <a:xfrm>
            <a:off x="1430304" y="4435727"/>
            <a:ext cx="1855823" cy="523220"/>
          </a:xfrm>
          <a:prstGeom prst="rect">
            <a:avLst/>
          </a:prstGeom>
          <a:no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器件设计</a:t>
            </a:r>
          </a:p>
        </p:txBody>
      </p:sp>
      <p:sp>
        <p:nvSpPr>
          <p:cNvPr id="55" name="TextBox 54"/>
          <p:cNvSpPr txBox="1"/>
          <p:nvPr/>
        </p:nvSpPr>
        <p:spPr>
          <a:xfrm>
            <a:off x="1430304" y="6002798"/>
            <a:ext cx="1855823" cy="523220"/>
          </a:xfrm>
          <a:prstGeom prst="rect">
            <a:avLst/>
          </a:prstGeom>
          <a:no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电路设计</a:t>
            </a:r>
          </a:p>
        </p:txBody>
      </p:sp>
      <p:cxnSp>
        <p:nvCxnSpPr>
          <p:cNvPr id="57" name="直接箭头连接符 56"/>
          <p:cNvCxnSpPr/>
          <p:nvPr/>
        </p:nvCxnSpPr>
        <p:spPr>
          <a:xfrm>
            <a:off x="2436538" y="2099868"/>
            <a:ext cx="0" cy="2255094"/>
          </a:xfrm>
          <a:prstGeom prst="straightConnector1">
            <a:avLst/>
          </a:prstGeom>
          <a:solidFill>
            <a:schemeClr val="bg1">
              <a:lumMod val="60000"/>
              <a:lumOff val="40000"/>
            </a:schemeClr>
          </a:solidFill>
          <a:ln w="571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59" name="直接箭头连接符 58"/>
          <p:cNvCxnSpPr/>
          <p:nvPr/>
        </p:nvCxnSpPr>
        <p:spPr>
          <a:xfrm>
            <a:off x="2460273" y="4957089"/>
            <a:ext cx="0" cy="1107848"/>
          </a:xfrm>
          <a:prstGeom prst="straightConnector1">
            <a:avLst/>
          </a:prstGeom>
          <a:solidFill>
            <a:schemeClr val="bg1">
              <a:lumMod val="60000"/>
              <a:lumOff val="40000"/>
            </a:schemeClr>
          </a:solidFill>
          <a:ln w="571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1882540" y="2896250"/>
            <a:ext cx="553998" cy="711422"/>
          </a:xfrm>
          <a:prstGeom prst="rect">
            <a:avLst/>
          </a:prstGeom>
          <a:noFill/>
        </p:spPr>
        <p:txBody>
          <a:bodyPr vert="eaVert" wrap="square" rtlCol="0">
            <a:spAutoFit/>
          </a:bodyPr>
          <a:lstStyle/>
          <a:p>
            <a:r>
              <a:rPr lang="zh-CN" altLang="en-US" sz="2400" dirty="0">
                <a:solidFill>
                  <a:schemeClr val="tx1"/>
                </a:solidFill>
                <a:latin typeface="微软雅黑" panose="020B0503020204020204" pitchFamily="34" charset="-122"/>
                <a:ea typeface="微软雅黑" panose="020B0503020204020204" pitchFamily="34" charset="-122"/>
              </a:rPr>
              <a:t>指导</a:t>
            </a:r>
          </a:p>
        </p:txBody>
      </p:sp>
      <p:sp>
        <p:nvSpPr>
          <p:cNvPr id="62" name="TextBox 61"/>
          <p:cNvSpPr txBox="1"/>
          <p:nvPr/>
        </p:nvSpPr>
        <p:spPr>
          <a:xfrm>
            <a:off x="1923818" y="5106800"/>
            <a:ext cx="553998" cy="711422"/>
          </a:xfrm>
          <a:prstGeom prst="rect">
            <a:avLst/>
          </a:prstGeom>
          <a:noFill/>
        </p:spPr>
        <p:txBody>
          <a:bodyPr vert="eaVert" wrap="square" rtlCol="0">
            <a:spAutoFit/>
          </a:bodyPr>
          <a:lstStyle/>
          <a:p>
            <a:r>
              <a:rPr lang="zh-CN" altLang="en-US" sz="2400" dirty="0">
                <a:solidFill>
                  <a:schemeClr val="tx1"/>
                </a:solidFill>
                <a:latin typeface="微软雅黑" panose="020B0503020204020204" pitchFamily="34" charset="-122"/>
                <a:ea typeface="微软雅黑" panose="020B0503020204020204" pitchFamily="34" charset="-122"/>
              </a:rPr>
              <a:t>决定</a:t>
            </a:r>
          </a:p>
        </p:txBody>
      </p:sp>
      <p:sp>
        <p:nvSpPr>
          <p:cNvPr id="65" name="TextBox 64"/>
          <p:cNvSpPr txBox="1"/>
          <p:nvPr/>
        </p:nvSpPr>
        <p:spPr>
          <a:xfrm>
            <a:off x="4074269" y="2995090"/>
            <a:ext cx="2783366" cy="523220"/>
          </a:xfrm>
          <a:prstGeom prst="rect">
            <a:avLst/>
          </a:prstGeom>
          <a:solidFill>
            <a:schemeClr val="bg1">
              <a:lumMod val="60000"/>
              <a:lumOff val="40000"/>
            </a:schemeClr>
          </a:solidFill>
        </p:spPr>
        <p:txBody>
          <a:bodyPr wrap="square" rtlCol="0">
            <a:spAutoFit/>
          </a:bodyPr>
          <a:lstStyle/>
          <a:p>
            <a:pPr algn="ctr"/>
            <a:r>
              <a:rPr lang="zh-CN" altLang="en-US" sz="2800" b="1" dirty="0">
                <a:solidFill>
                  <a:schemeClr val="accent2"/>
                </a:solidFill>
                <a:latin typeface="微软雅黑" panose="020B0503020204020204" pitchFamily="34" charset="-122"/>
                <a:ea typeface="微软雅黑" panose="020B0503020204020204" pitchFamily="34" charset="-122"/>
              </a:rPr>
              <a:t>半导体器件物理</a:t>
            </a:r>
          </a:p>
        </p:txBody>
      </p:sp>
      <p:sp>
        <p:nvSpPr>
          <p:cNvPr id="66" name="下箭头 65"/>
          <p:cNvSpPr/>
          <p:nvPr/>
        </p:nvSpPr>
        <p:spPr>
          <a:xfrm>
            <a:off x="5258739" y="2590287"/>
            <a:ext cx="381807" cy="40480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35FDE85C-77FA-480E-BE44-3921DD0DBAC3}"/>
              </a:ext>
            </a:extLst>
          </p:cNvPr>
          <p:cNvSpPr>
            <a:spLocks noGrp="1"/>
          </p:cNvSpPr>
          <p:nvPr>
            <p:ph type="sldNum" sz="quarter" idx="11"/>
          </p:nvPr>
        </p:nvSpPr>
        <p:spPr/>
        <p:txBody>
          <a:bodyPr/>
          <a:lstStyle/>
          <a:p>
            <a:pPr>
              <a:defRPr/>
            </a:pPr>
            <a:fld id="{E8D22988-341F-4126-9EF2-CADB82D8BC2A}" type="slidenum">
              <a:rPr lang="en-US" altLang="zh-CN" smtClean="0"/>
              <a:pPr>
                <a:defRPr/>
              </a:pPr>
              <a:t>22</a:t>
            </a:fld>
            <a:endParaRPr lang="en-US" altLang="zh-CN"/>
          </a:p>
        </p:txBody>
      </p:sp>
    </p:spTree>
    <p:extLst>
      <p:ext uri="{BB962C8B-B14F-4D97-AF65-F5344CB8AC3E}">
        <p14:creationId xmlns:p14="http://schemas.microsoft.com/office/powerpoint/2010/main" val="94312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869655D6-0D48-4AC6-AA3A-9F7E035EFF77}"/>
              </a:ext>
            </a:extLst>
          </p:cNvPr>
          <p:cNvSpPr>
            <a:spLocks noGrp="1" noChangeArrowheads="1"/>
          </p:cNvSpPr>
          <p:nvPr>
            <p:ph type="title"/>
          </p:nvPr>
        </p:nvSpPr>
        <p:spPr>
          <a:xfrm>
            <a:off x="0" y="304800"/>
            <a:ext cx="9144000" cy="1431925"/>
          </a:xfrm>
        </p:spPr>
        <p:txBody>
          <a:bodyPr/>
          <a:lstStyle/>
          <a:p>
            <a:pPr algn="ctr" eaLnBrk="1" hangingPunct="1">
              <a:defRPr/>
            </a:pPr>
            <a:r>
              <a:rPr lang="zh-CN" altLang="en-US" dirty="0">
                <a:solidFill>
                  <a:srgbClr val="FFFF00"/>
                </a:solidFill>
                <a:latin typeface="+mn-lt"/>
                <a:ea typeface="微软雅黑" panose="020B0503020204020204" pitchFamily="34" charset="-122"/>
              </a:rPr>
              <a:t>半导体器件基本结构</a:t>
            </a:r>
          </a:p>
        </p:txBody>
      </p:sp>
      <p:sp>
        <p:nvSpPr>
          <p:cNvPr id="159747" name="Rectangle 3">
            <a:extLst>
              <a:ext uri="{FF2B5EF4-FFF2-40B4-BE49-F238E27FC236}">
                <a16:creationId xmlns:a16="http://schemas.microsoft.com/office/drawing/2014/main" id="{20064AC6-AAC8-4D3D-BC6B-AAF0C156EBE9}"/>
              </a:ext>
            </a:extLst>
          </p:cNvPr>
          <p:cNvSpPr>
            <a:spLocks noGrp="1" noChangeArrowheads="1"/>
          </p:cNvSpPr>
          <p:nvPr>
            <p:ph type="body" idx="1"/>
          </p:nvPr>
        </p:nvSpPr>
        <p:spPr>
          <a:xfrm>
            <a:off x="1187624" y="1916832"/>
            <a:ext cx="6967736" cy="4114800"/>
          </a:xfrm>
        </p:spPr>
        <p:txBody>
          <a:bodyPr/>
          <a:lstStyle/>
          <a:p>
            <a:pPr eaLnBrk="1" hangingPunct="1">
              <a:spcBef>
                <a:spcPts val="3000"/>
              </a:spcBef>
              <a:buFont typeface="Wingdings" panose="05000000000000000000" pitchFamily="2" charset="2"/>
              <a:buNone/>
              <a:defRPr/>
            </a:pP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1</a:t>
            </a:r>
            <a:r>
              <a:rPr lang="zh-CN" altLang="en-US" dirty="0">
                <a:latin typeface="+mn-lt"/>
                <a:ea typeface="微软雅黑" panose="020B0503020204020204" pitchFamily="34" charset="-122"/>
              </a:rPr>
              <a:t>）金</a:t>
            </a:r>
            <a:r>
              <a:rPr lang="en-US" altLang="zh-CN" dirty="0">
                <a:latin typeface="+mn-lt"/>
                <a:ea typeface="微软雅黑" panose="020B0503020204020204" pitchFamily="34" charset="-122"/>
              </a:rPr>
              <a:t>-</a:t>
            </a:r>
            <a:r>
              <a:rPr lang="zh-CN" altLang="en-US" dirty="0">
                <a:latin typeface="+mn-lt"/>
                <a:ea typeface="微软雅黑" panose="020B0503020204020204" pitchFamily="34" charset="-122"/>
              </a:rPr>
              <a:t>半结</a:t>
            </a:r>
          </a:p>
          <a:p>
            <a:pPr eaLnBrk="1" hangingPunct="1">
              <a:spcBef>
                <a:spcPts val="3000"/>
              </a:spcBef>
              <a:buFont typeface="Wingdings" panose="05000000000000000000" pitchFamily="2" charset="2"/>
              <a:buNone/>
              <a:defRPr/>
            </a:pP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2</a:t>
            </a: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P-N</a:t>
            </a:r>
            <a:r>
              <a:rPr lang="zh-CN" altLang="en-US" dirty="0">
                <a:latin typeface="+mn-lt"/>
                <a:ea typeface="微软雅黑" panose="020B0503020204020204" pitchFamily="34" charset="-122"/>
              </a:rPr>
              <a:t>结</a:t>
            </a:r>
          </a:p>
          <a:p>
            <a:pPr eaLnBrk="1" hangingPunct="1">
              <a:spcBef>
                <a:spcPts val="3000"/>
              </a:spcBef>
              <a:buFont typeface="Wingdings" panose="05000000000000000000" pitchFamily="2" charset="2"/>
              <a:buNone/>
              <a:defRPr/>
            </a:pP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3</a:t>
            </a:r>
            <a:r>
              <a:rPr lang="zh-CN" altLang="en-US" dirty="0">
                <a:latin typeface="+mn-lt"/>
                <a:ea typeface="微软雅黑" panose="020B0503020204020204" pitchFamily="34" charset="-122"/>
              </a:rPr>
              <a:t>）异质结</a:t>
            </a:r>
          </a:p>
          <a:p>
            <a:pPr eaLnBrk="1" hangingPunct="1">
              <a:spcBef>
                <a:spcPts val="3000"/>
              </a:spcBef>
              <a:buFont typeface="Wingdings" panose="05000000000000000000" pitchFamily="2" charset="2"/>
              <a:buNone/>
              <a:defRPr/>
            </a:pP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4</a:t>
            </a: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MOS</a:t>
            </a:r>
            <a:r>
              <a:rPr lang="zh-CN" altLang="en-US" dirty="0">
                <a:latin typeface="+mn-lt"/>
                <a:ea typeface="微软雅黑" panose="020B0503020204020204" pitchFamily="34" charset="-122"/>
              </a:rPr>
              <a:t>结构</a:t>
            </a:r>
          </a:p>
        </p:txBody>
      </p:sp>
      <p:sp>
        <p:nvSpPr>
          <p:cNvPr id="2" name="灯片编号占位符 1">
            <a:extLst>
              <a:ext uri="{FF2B5EF4-FFF2-40B4-BE49-F238E27FC236}">
                <a16:creationId xmlns:a16="http://schemas.microsoft.com/office/drawing/2014/main" id="{629531F1-98F6-46B4-8054-BF36CF3CEB44}"/>
              </a:ext>
            </a:extLst>
          </p:cNvPr>
          <p:cNvSpPr>
            <a:spLocks noGrp="1"/>
          </p:cNvSpPr>
          <p:nvPr>
            <p:ph type="sldNum" sz="quarter" idx="11"/>
          </p:nvPr>
        </p:nvSpPr>
        <p:spPr/>
        <p:txBody>
          <a:bodyPr/>
          <a:lstStyle/>
          <a:p>
            <a:pPr>
              <a:defRPr/>
            </a:pPr>
            <a:fld id="{E8D22988-341F-4126-9EF2-CADB82D8BC2A}" type="slidenum">
              <a:rPr lang="en-US" altLang="zh-CN" smtClean="0"/>
              <a:pPr>
                <a:defRPr/>
              </a:pPr>
              <a:t>23</a:t>
            </a:fld>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90707" y="1170605"/>
            <a:ext cx="2265916" cy="523220"/>
          </a:xfrm>
          <a:prstGeom prst="rect">
            <a:avLst/>
          </a:prstGeom>
          <a:noFill/>
        </p:spPr>
        <p:txBody>
          <a:bodyPr wrap="square" rtlCol="0">
            <a:spAutoFit/>
          </a:bodyPr>
          <a:lstStyle/>
          <a:p>
            <a:r>
              <a:rPr lang="zh-CN" altLang="en-US" sz="2800" dirty="0">
                <a:solidFill>
                  <a:srgbClr val="FFFFFF"/>
                </a:solidFill>
                <a:latin typeface="+mn-lt"/>
                <a:ea typeface="微软雅黑" panose="020B0503020204020204" pitchFamily="34" charset="-122"/>
              </a:rPr>
              <a:t>电子器件</a:t>
            </a:r>
            <a:endParaRPr lang="en-US" altLang="zh-CN" sz="2800" dirty="0">
              <a:solidFill>
                <a:srgbClr val="FFFFFF"/>
              </a:solidFill>
              <a:latin typeface="+mn-lt"/>
              <a:ea typeface="微软雅黑" panose="020B0503020204020204" pitchFamily="34" charset="-122"/>
            </a:endParaRPr>
          </a:p>
        </p:txBody>
      </p:sp>
      <p:sp>
        <p:nvSpPr>
          <p:cNvPr id="7" name="TextBox 6"/>
          <p:cNvSpPr txBox="1"/>
          <p:nvPr/>
        </p:nvSpPr>
        <p:spPr>
          <a:xfrm>
            <a:off x="1539148" y="4057894"/>
            <a:ext cx="2265916" cy="523220"/>
          </a:xfrm>
          <a:prstGeom prst="rect">
            <a:avLst/>
          </a:prstGeom>
          <a:noFill/>
        </p:spPr>
        <p:txBody>
          <a:bodyPr wrap="square" rtlCol="0">
            <a:spAutoFit/>
          </a:bodyPr>
          <a:lstStyle/>
          <a:p>
            <a:r>
              <a:rPr lang="zh-CN" altLang="en-US" sz="2800" dirty="0">
                <a:solidFill>
                  <a:srgbClr val="FFFFFF"/>
                </a:solidFill>
                <a:latin typeface="+mn-lt"/>
                <a:ea typeface="微软雅黑" panose="020B0503020204020204" pitchFamily="34" charset="-122"/>
              </a:rPr>
              <a:t>光电子器件</a:t>
            </a:r>
            <a:endParaRPr lang="en-US" altLang="zh-CN" sz="2800" dirty="0">
              <a:solidFill>
                <a:srgbClr val="FFFFFF"/>
              </a:solidFill>
              <a:latin typeface="+mn-lt"/>
              <a:ea typeface="微软雅黑" panose="020B0503020204020204" pitchFamily="34" charset="-122"/>
            </a:endParaRPr>
          </a:p>
        </p:txBody>
      </p:sp>
      <p:sp>
        <p:nvSpPr>
          <p:cNvPr id="8" name="TextBox 7"/>
          <p:cNvSpPr txBox="1"/>
          <p:nvPr/>
        </p:nvSpPr>
        <p:spPr>
          <a:xfrm>
            <a:off x="1807056" y="5304936"/>
            <a:ext cx="2265916" cy="523220"/>
          </a:xfrm>
          <a:prstGeom prst="rect">
            <a:avLst/>
          </a:prstGeom>
          <a:noFill/>
        </p:spPr>
        <p:txBody>
          <a:bodyPr wrap="square" rtlCol="0">
            <a:spAutoFit/>
          </a:bodyPr>
          <a:lstStyle/>
          <a:p>
            <a:r>
              <a:rPr lang="zh-CN" altLang="en-US" sz="2800" dirty="0">
                <a:solidFill>
                  <a:srgbClr val="FFFFFF"/>
                </a:solidFill>
                <a:latin typeface="+mn-lt"/>
                <a:ea typeface="微软雅黑" panose="020B0503020204020204" pitchFamily="34" charset="-122"/>
              </a:rPr>
              <a:t>传感器</a:t>
            </a:r>
            <a:endParaRPr lang="en-US" altLang="zh-CN" sz="2800" dirty="0">
              <a:solidFill>
                <a:srgbClr val="FFFFFF"/>
              </a:solidFill>
              <a:latin typeface="+mn-lt"/>
              <a:ea typeface="微软雅黑" panose="020B0503020204020204" pitchFamily="34" charset="-122"/>
            </a:endParaRPr>
          </a:p>
        </p:txBody>
      </p:sp>
      <p:sp>
        <p:nvSpPr>
          <p:cNvPr id="9" name="TextBox 8"/>
          <p:cNvSpPr txBox="1"/>
          <p:nvPr/>
        </p:nvSpPr>
        <p:spPr>
          <a:xfrm>
            <a:off x="1773567" y="6179459"/>
            <a:ext cx="2265916" cy="523220"/>
          </a:xfrm>
          <a:prstGeom prst="rect">
            <a:avLst/>
          </a:prstGeom>
          <a:noFill/>
        </p:spPr>
        <p:txBody>
          <a:bodyPr wrap="square" rtlCol="0">
            <a:spAutoFit/>
          </a:bodyPr>
          <a:lstStyle/>
          <a:p>
            <a:r>
              <a:rPr lang="zh-CN" altLang="en-US" sz="2800" dirty="0">
                <a:solidFill>
                  <a:srgbClr val="FFFFFF"/>
                </a:solidFill>
                <a:latin typeface="+mn-lt"/>
                <a:ea typeface="微软雅黑" panose="020B0503020204020204" pitchFamily="34" charset="-122"/>
              </a:rPr>
              <a:t>量子器件</a:t>
            </a:r>
            <a:endParaRPr lang="en-US" altLang="zh-CN" sz="2800" dirty="0">
              <a:solidFill>
                <a:srgbClr val="FFFFFF"/>
              </a:solidFill>
              <a:latin typeface="+mn-lt"/>
              <a:ea typeface="微软雅黑" panose="020B0503020204020204" pitchFamily="34" charset="-122"/>
            </a:endParaRPr>
          </a:p>
        </p:txBody>
      </p:sp>
      <p:sp>
        <p:nvSpPr>
          <p:cNvPr id="6" name="左大括号 5"/>
          <p:cNvSpPr/>
          <p:nvPr/>
        </p:nvSpPr>
        <p:spPr bwMode="auto">
          <a:xfrm>
            <a:off x="1086976" y="1532242"/>
            <a:ext cx="493383" cy="4941168"/>
          </a:xfrm>
          <a:prstGeom prst="leftBrace">
            <a:avLst>
              <a:gd name="adj1" fmla="val 8333"/>
              <a:gd name="adj2" fmla="val 50296"/>
            </a:avLst>
          </a:prstGeom>
          <a:no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4000">
              <a:solidFill>
                <a:srgbClr val="FFFFFF"/>
              </a:solidFill>
              <a:latin typeface="+mn-lt"/>
              <a:ea typeface="微软雅黑" panose="020B0503020204020204" pitchFamily="34" charset="-122"/>
            </a:endParaRPr>
          </a:p>
        </p:txBody>
      </p:sp>
      <p:sp>
        <p:nvSpPr>
          <p:cNvPr id="11" name="左大括号 10"/>
          <p:cNvSpPr/>
          <p:nvPr/>
        </p:nvSpPr>
        <p:spPr bwMode="auto">
          <a:xfrm>
            <a:off x="3373980" y="804418"/>
            <a:ext cx="506100" cy="2336550"/>
          </a:xfrm>
          <a:prstGeom prst="leftBrace">
            <a:avLst>
              <a:gd name="adj1" fmla="val 8333"/>
              <a:gd name="adj2" fmla="val 25704"/>
            </a:avLst>
          </a:prstGeom>
          <a:no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4000">
              <a:solidFill>
                <a:srgbClr val="FFFFFF"/>
              </a:solidFill>
              <a:latin typeface="+mn-lt"/>
              <a:ea typeface="微软雅黑" panose="020B0503020204020204" pitchFamily="34" charset="-122"/>
            </a:endParaRPr>
          </a:p>
        </p:txBody>
      </p:sp>
      <p:sp>
        <p:nvSpPr>
          <p:cNvPr id="12" name="TextBox 11"/>
          <p:cNvSpPr txBox="1"/>
          <p:nvPr/>
        </p:nvSpPr>
        <p:spPr>
          <a:xfrm>
            <a:off x="3880079" y="643449"/>
            <a:ext cx="2016224" cy="461665"/>
          </a:xfrm>
          <a:prstGeom prst="rect">
            <a:avLst/>
          </a:prstGeom>
          <a:noFill/>
        </p:spPr>
        <p:txBody>
          <a:bodyPr wrap="square" rtlCol="0">
            <a:spAutoFit/>
          </a:bodyPr>
          <a:lstStyle/>
          <a:p>
            <a:r>
              <a:rPr lang="zh-CN" altLang="en-US" sz="2400" dirty="0">
                <a:solidFill>
                  <a:srgbClr val="FFFFFF"/>
                </a:solidFill>
                <a:latin typeface="+mn-lt"/>
                <a:ea typeface="微软雅黑" panose="020B0503020204020204" pitchFamily="34" charset="-122"/>
              </a:rPr>
              <a:t>二极管</a:t>
            </a:r>
          </a:p>
        </p:txBody>
      </p:sp>
      <p:sp>
        <p:nvSpPr>
          <p:cNvPr id="15" name="TextBox 14"/>
          <p:cNvSpPr txBox="1"/>
          <p:nvPr/>
        </p:nvSpPr>
        <p:spPr>
          <a:xfrm>
            <a:off x="5524609" y="260648"/>
            <a:ext cx="2718156" cy="461665"/>
          </a:xfrm>
          <a:prstGeom prst="rect">
            <a:avLst/>
          </a:prstGeom>
          <a:noFill/>
        </p:spPr>
        <p:txBody>
          <a:bodyPr wrap="square" rtlCol="0">
            <a:spAutoFit/>
          </a:bodyPr>
          <a:lstStyle/>
          <a:p>
            <a:r>
              <a:rPr lang="zh-CN" altLang="en-US" sz="2400" dirty="0">
                <a:solidFill>
                  <a:srgbClr val="FFFFFF"/>
                </a:solidFill>
                <a:latin typeface="+mn-lt"/>
                <a:ea typeface="微软雅黑" panose="020B0503020204020204" pitchFamily="34" charset="-122"/>
              </a:rPr>
              <a:t>肖特基结二极管</a:t>
            </a:r>
          </a:p>
        </p:txBody>
      </p:sp>
      <p:sp>
        <p:nvSpPr>
          <p:cNvPr id="16" name="左大括号 15"/>
          <p:cNvSpPr/>
          <p:nvPr/>
        </p:nvSpPr>
        <p:spPr bwMode="auto">
          <a:xfrm>
            <a:off x="5100745" y="526397"/>
            <a:ext cx="415858" cy="695768"/>
          </a:xfrm>
          <a:prstGeom prst="leftBrace">
            <a:avLst>
              <a:gd name="adj1" fmla="val 8333"/>
              <a:gd name="adj2" fmla="val 48533"/>
            </a:avLst>
          </a:prstGeom>
          <a:no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4000">
              <a:solidFill>
                <a:srgbClr val="FFFFFF"/>
              </a:solidFill>
              <a:latin typeface="+mn-lt"/>
              <a:ea typeface="微软雅黑" panose="020B0503020204020204" pitchFamily="34" charset="-122"/>
            </a:endParaRPr>
          </a:p>
        </p:txBody>
      </p:sp>
      <p:sp>
        <p:nvSpPr>
          <p:cNvPr id="13" name="TextBox 12"/>
          <p:cNvSpPr txBox="1"/>
          <p:nvPr/>
        </p:nvSpPr>
        <p:spPr>
          <a:xfrm>
            <a:off x="5584384" y="1375943"/>
            <a:ext cx="2846228" cy="1200329"/>
          </a:xfrm>
          <a:prstGeom prst="rect">
            <a:avLst/>
          </a:prstGeom>
          <a:noFill/>
        </p:spPr>
        <p:txBody>
          <a:bodyPr wrap="none" rtlCol="0">
            <a:spAutoFit/>
          </a:bodyPr>
          <a:lstStyle/>
          <a:p>
            <a:r>
              <a:rPr lang="zh-CN" altLang="en-US" sz="2400" dirty="0">
                <a:solidFill>
                  <a:srgbClr val="FFFFFF"/>
                </a:solidFill>
                <a:latin typeface="+mn-lt"/>
                <a:ea typeface="微软雅黑" panose="020B0503020204020204" pitchFamily="34" charset="-122"/>
              </a:rPr>
              <a:t>双极型晶体管</a:t>
            </a:r>
            <a:endParaRPr lang="en-US" altLang="zh-CN" sz="2400" dirty="0">
              <a:solidFill>
                <a:srgbClr val="FFFFFF"/>
              </a:solidFill>
              <a:latin typeface="+mn-lt"/>
              <a:ea typeface="微软雅黑" panose="020B0503020204020204" pitchFamily="34" charset="-122"/>
            </a:endParaRPr>
          </a:p>
          <a:p>
            <a:r>
              <a:rPr lang="en-US" altLang="zh-CN" sz="2400" dirty="0">
                <a:solidFill>
                  <a:srgbClr val="FFFFFF"/>
                </a:solidFill>
                <a:latin typeface="+mn-lt"/>
                <a:ea typeface="微软雅黑" panose="020B0503020204020204" pitchFamily="34" charset="-122"/>
              </a:rPr>
              <a:t>MOSFET</a:t>
            </a:r>
          </a:p>
          <a:p>
            <a:r>
              <a:rPr lang="en-US" altLang="zh-CN" sz="2400" dirty="0">
                <a:solidFill>
                  <a:srgbClr val="FFFFFF"/>
                </a:solidFill>
                <a:latin typeface="+mn-lt"/>
                <a:ea typeface="微软雅黑" panose="020B0503020204020204" pitchFamily="34" charset="-122"/>
              </a:rPr>
              <a:t>MESFET</a:t>
            </a:r>
            <a:r>
              <a:rPr lang="zh-CN" altLang="en-US" sz="2400" dirty="0">
                <a:solidFill>
                  <a:srgbClr val="FFFFFF"/>
                </a:solidFill>
                <a:latin typeface="+mn-lt"/>
                <a:ea typeface="微软雅黑" panose="020B0503020204020204" pitchFamily="34" charset="-122"/>
              </a:rPr>
              <a:t>（</a:t>
            </a:r>
            <a:r>
              <a:rPr lang="en-US" altLang="zh-CN" sz="2400" dirty="0">
                <a:solidFill>
                  <a:srgbClr val="FFFFFF"/>
                </a:solidFill>
                <a:latin typeface="+mn-lt"/>
                <a:ea typeface="微软雅黑" panose="020B0503020204020204" pitchFamily="34" charset="-122"/>
              </a:rPr>
              <a:t>HEMT</a:t>
            </a:r>
            <a:r>
              <a:rPr lang="zh-CN" altLang="en-US" sz="2400" dirty="0">
                <a:solidFill>
                  <a:srgbClr val="FFFFFF"/>
                </a:solidFill>
                <a:latin typeface="+mn-lt"/>
                <a:ea typeface="微软雅黑" panose="020B0503020204020204" pitchFamily="34" charset="-122"/>
              </a:rPr>
              <a:t>）</a:t>
            </a:r>
          </a:p>
        </p:txBody>
      </p:sp>
      <p:sp>
        <p:nvSpPr>
          <p:cNvPr id="18" name="TextBox 17"/>
          <p:cNvSpPr txBox="1"/>
          <p:nvPr/>
        </p:nvSpPr>
        <p:spPr>
          <a:xfrm>
            <a:off x="5586340" y="856558"/>
            <a:ext cx="1853392" cy="461665"/>
          </a:xfrm>
          <a:prstGeom prst="rect">
            <a:avLst/>
          </a:prstGeom>
          <a:noFill/>
        </p:spPr>
        <p:txBody>
          <a:bodyPr wrap="none" rtlCol="0">
            <a:spAutoFit/>
          </a:bodyPr>
          <a:lstStyle/>
          <a:p>
            <a:r>
              <a:rPr lang="en-US" altLang="zh-CN" sz="2400" dirty="0">
                <a:solidFill>
                  <a:srgbClr val="FFFFFF"/>
                </a:solidFill>
                <a:latin typeface="+mn-lt"/>
                <a:ea typeface="微软雅黑" panose="020B0503020204020204" pitchFamily="34" charset="-122"/>
              </a:rPr>
              <a:t>PN</a:t>
            </a:r>
            <a:r>
              <a:rPr lang="zh-CN" altLang="en-US" sz="2400" dirty="0">
                <a:solidFill>
                  <a:srgbClr val="FFFFFF"/>
                </a:solidFill>
                <a:latin typeface="+mn-lt"/>
                <a:ea typeface="微软雅黑" panose="020B0503020204020204" pitchFamily="34" charset="-122"/>
              </a:rPr>
              <a:t>结二极管</a:t>
            </a:r>
          </a:p>
        </p:txBody>
      </p:sp>
      <p:sp>
        <p:nvSpPr>
          <p:cNvPr id="19" name="TextBox 18"/>
          <p:cNvSpPr txBox="1"/>
          <p:nvPr/>
        </p:nvSpPr>
        <p:spPr>
          <a:xfrm>
            <a:off x="3919843" y="1745276"/>
            <a:ext cx="2016224" cy="461665"/>
          </a:xfrm>
          <a:prstGeom prst="rect">
            <a:avLst/>
          </a:prstGeom>
          <a:noFill/>
        </p:spPr>
        <p:txBody>
          <a:bodyPr wrap="square" rtlCol="0">
            <a:spAutoFit/>
          </a:bodyPr>
          <a:lstStyle/>
          <a:p>
            <a:r>
              <a:rPr lang="zh-CN" altLang="en-US" sz="2400" dirty="0">
                <a:solidFill>
                  <a:srgbClr val="FFFFFF"/>
                </a:solidFill>
                <a:latin typeface="+mn-lt"/>
                <a:ea typeface="微软雅黑" panose="020B0503020204020204" pitchFamily="34" charset="-122"/>
              </a:rPr>
              <a:t>晶体管</a:t>
            </a:r>
          </a:p>
        </p:txBody>
      </p:sp>
      <p:sp>
        <p:nvSpPr>
          <p:cNvPr id="21" name="左大括号 20"/>
          <p:cNvSpPr/>
          <p:nvPr/>
        </p:nvSpPr>
        <p:spPr bwMode="auto">
          <a:xfrm>
            <a:off x="5168526" y="1431838"/>
            <a:ext cx="415858" cy="1088540"/>
          </a:xfrm>
          <a:prstGeom prst="leftBrace">
            <a:avLst>
              <a:gd name="adj1" fmla="val 8333"/>
              <a:gd name="adj2" fmla="val 48533"/>
            </a:avLst>
          </a:prstGeom>
          <a:no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4000">
              <a:solidFill>
                <a:srgbClr val="FFFFFF"/>
              </a:solidFill>
              <a:latin typeface="+mn-lt"/>
              <a:ea typeface="微软雅黑" panose="020B0503020204020204" pitchFamily="34" charset="-122"/>
            </a:endParaRPr>
          </a:p>
        </p:txBody>
      </p:sp>
      <p:sp>
        <p:nvSpPr>
          <p:cNvPr id="22" name="TextBox 21"/>
          <p:cNvSpPr txBox="1"/>
          <p:nvPr/>
        </p:nvSpPr>
        <p:spPr>
          <a:xfrm>
            <a:off x="3876765" y="2869913"/>
            <a:ext cx="2016224" cy="461665"/>
          </a:xfrm>
          <a:prstGeom prst="rect">
            <a:avLst/>
          </a:prstGeom>
          <a:noFill/>
        </p:spPr>
        <p:txBody>
          <a:bodyPr wrap="square" rtlCol="0">
            <a:spAutoFit/>
          </a:bodyPr>
          <a:lstStyle/>
          <a:p>
            <a:r>
              <a:rPr lang="zh-CN" altLang="en-US" sz="2400" dirty="0">
                <a:solidFill>
                  <a:srgbClr val="FFFFFF"/>
                </a:solidFill>
                <a:latin typeface="+mn-lt"/>
                <a:ea typeface="微软雅黑" panose="020B0503020204020204" pitchFamily="34" charset="-122"/>
              </a:rPr>
              <a:t>功率器件</a:t>
            </a:r>
          </a:p>
        </p:txBody>
      </p:sp>
      <p:sp>
        <p:nvSpPr>
          <p:cNvPr id="23" name="左大括号 22"/>
          <p:cNvSpPr/>
          <p:nvPr/>
        </p:nvSpPr>
        <p:spPr bwMode="auto">
          <a:xfrm>
            <a:off x="5336517" y="2721483"/>
            <a:ext cx="415858" cy="758527"/>
          </a:xfrm>
          <a:prstGeom prst="leftBrace">
            <a:avLst>
              <a:gd name="adj1" fmla="val 8333"/>
              <a:gd name="adj2" fmla="val 48533"/>
            </a:avLst>
          </a:prstGeom>
          <a:no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4000">
              <a:solidFill>
                <a:srgbClr val="FFFFFF"/>
              </a:solidFill>
              <a:latin typeface="+mn-lt"/>
              <a:ea typeface="微软雅黑" panose="020B0503020204020204" pitchFamily="34" charset="-122"/>
            </a:endParaRPr>
          </a:p>
        </p:txBody>
      </p:sp>
      <p:sp>
        <p:nvSpPr>
          <p:cNvPr id="24" name="TextBox 23"/>
          <p:cNvSpPr txBox="1"/>
          <p:nvPr/>
        </p:nvSpPr>
        <p:spPr>
          <a:xfrm>
            <a:off x="5681015" y="2661755"/>
            <a:ext cx="1534198" cy="830997"/>
          </a:xfrm>
          <a:prstGeom prst="rect">
            <a:avLst/>
          </a:prstGeom>
          <a:noFill/>
        </p:spPr>
        <p:txBody>
          <a:bodyPr wrap="square" rtlCol="0">
            <a:spAutoFit/>
          </a:bodyPr>
          <a:lstStyle/>
          <a:p>
            <a:r>
              <a:rPr lang="zh-CN" altLang="en-US" sz="2400" dirty="0">
                <a:solidFill>
                  <a:srgbClr val="FFFFFF"/>
                </a:solidFill>
                <a:latin typeface="+mn-lt"/>
                <a:ea typeface="微软雅黑" panose="020B0503020204020204" pitchFamily="34" charset="-122"/>
              </a:rPr>
              <a:t>晶闸管</a:t>
            </a:r>
            <a:endParaRPr lang="en-US" altLang="zh-CN" dirty="0">
              <a:solidFill>
                <a:srgbClr val="FFFFFF"/>
              </a:solidFill>
              <a:latin typeface="+mn-lt"/>
              <a:ea typeface="微软雅黑" panose="020B0503020204020204" pitchFamily="34" charset="-122"/>
            </a:endParaRPr>
          </a:p>
          <a:p>
            <a:r>
              <a:rPr lang="en-US" altLang="zh-CN" sz="2400" dirty="0">
                <a:solidFill>
                  <a:srgbClr val="FFFFFF"/>
                </a:solidFill>
                <a:latin typeface="+mn-lt"/>
                <a:ea typeface="微软雅黑" panose="020B0503020204020204" pitchFamily="34" charset="-122"/>
              </a:rPr>
              <a:t>IGBT</a:t>
            </a:r>
          </a:p>
        </p:txBody>
      </p:sp>
      <p:sp>
        <p:nvSpPr>
          <p:cNvPr id="26" name="左大括号 25"/>
          <p:cNvSpPr/>
          <p:nvPr/>
        </p:nvSpPr>
        <p:spPr bwMode="auto">
          <a:xfrm>
            <a:off x="3532666" y="3775234"/>
            <a:ext cx="415858" cy="1002740"/>
          </a:xfrm>
          <a:prstGeom prst="leftBrace">
            <a:avLst>
              <a:gd name="adj1" fmla="val 8333"/>
              <a:gd name="adj2" fmla="val 58434"/>
            </a:avLst>
          </a:prstGeom>
          <a:no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4000">
              <a:solidFill>
                <a:srgbClr val="FFFFFF"/>
              </a:solidFill>
              <a:latin typeface="+mn-lt"/>
              <a:ea typeface="微软雅黑" panose="020B0503020204020204" pitchFamily="34" charset="-122"/>
            </a:endParaRPr>
          </a:p>
        </p:txBody>
      </p:sp>
      <p:sp>
        <p:nvSpPr>
          <p:cNvPr id="27" name="TextBox 26"/>
          <p:cNvSpPr txBox="1"/>
          <p:nvPr/>
        </p:nvSpPr>
        <p:spPr>
          <a:xfrm>
            <a:off x="3991399" y="3650975"/>
            <a:ext cx="2016224" cy="461665"/>
          </a:xfrm>
          <a:prstGeom prst="rect">
            <a:avLst/>
          </a:prstGeom>
          <a:noFill/>
        </p:spPr>
        <p:txBody>
          <a:bodyPr wrap="square" rtlCol="0">
            <a:spAutoFit/>
          </a:bodyPr>
          <a:lstStyle/>
          <a:p>
            <a:r>
              <a:rPr lang="zh-CN" altLang="en-US" sz="2400" dirty="0">
                <a:solidFill>
                  <a:srgbClr val="FFFFFF"/>
                </a:solidFill>
                <a:latin typeface="+mn-lt"/>
                <a:ea typeface="微软雅黑" panose="020B0503020204020204" pitchFamily="34" charset="-122"/>
              </a:rPr>
              <a:t>光→电</a:t>
            </a:r>
          </a:p>
        </p:txBody>
      </p:sp>
      <p:sp>
        <p:nvSpPr>
          <p:cNvPr id="28" name="TextBox 27"/>
          <p:cNvSpPr txBox="1"/>
          <p:nvPr/>
        </p:nvSpPr>
        <p:spPr>
          <a:xfrm>
            <a:off x="3946113" y="4536609"/>
            <a:ext cx="2016224" cy="461665"/>
          </a:xfrm>
          <a:prstGeom prst="rect">
            <a:avLst/>
          </a:prstGeom>
          <a:noFill/>
        </p:spPr>
        <p:txBody>
          <a:bodyPr wrap="square" rtlCol="0">
            <a:spAutoFit/>
          </a:bodyPr>
          <a:lstStyle/>
          <a:p>
            <a:r>
              <a:rPr lang="zh-CN" altLang="en-US" sz="2400" dirty="0">
                <a:solidFill>
                  <a:srgbClr val="FFFFFF"/>
                </a:solidFill>
                <a:latin typeface="+mn-lt"/>
                <a:ea typeface="微软雅黑" panose="020B0503020204020204" pitchFamily="34" charset="-122"/>
              </a:rPr>
              <a:t>电→光</a:t>
            </a:r>
          </a:p>
        </p:txBody>
      </p:sp>
      <p:sp>
        <p:nvSpPr>
          <p:cNvPr id="29" name="左大括号 28"/>
          <p:cNvSpPr/>
          <p:nvPr/>
        </p:nvSpPr>
        <p:spPr bwMode="auto">
          <a:xfrm>
            <a:off x="5098272" y="3625846"/>
            <a:ext cx="415858" cy="758770"/>
          </a:xfrm>
          <a:prstGeom prst="leftBrace">
            <a:avLst>
              <a:gd name="adj1" fmla="val 8333"/>
              <a:gd name="adj2" fmla="val 30153"/>
            </a:avLst>
          </a:prstGeom>
          <a:no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4000">
              <a:solidFill>
                <a:srgbClr val="FFFFFF"/>
              </a:solidFill>
              <a:latin typeface="+mn-lt"/>
              <a:ea typeface="微软雅黑" panose="020B0503020204020204" pitchFamily="34" charset="-122"/>
            </a:endParaRPr>
          </a:p>
        </p:txBody>
      </p:sp>
      <p:sp>
        <p:nvSpPr>
          <p:cNvPr id="30" name="TextBox 29"/>
          <p:cNvSpPr txBox="1"/>
          <p:nvPr/>
        </p:nvSpPr>
        <p:spPr>
          <a:xfrm>
            <a:off x="5514130" y="3512475"/>
            <a:ext cx="2954655" cy="1015663"/>
          </a:xfrm>
          <a:prstGeom prst="rect">
            <a:avLst/>
          </a:prstGeom>
          <a:noFill/>
        </p:spPr>
        <p:txBody>
          <a:bodyPr wrap="none" rtlCol="0">
            <a:spAutoFit/>
          </a:bodyPr>
          <a:lstStyle/>
          <a:p>
            <a:r>
              <a:rPr lang="zh-CN" altLang="en-US" sz="2400" dirty="0">
                <a:solidFill>
                  <a:srgbClr val="FFFFFF"/>
                </a:solidFill>
                <a:latin typeface="+mn-lt"/>
                <a:ea typeface="微软雅黑" panose="020B0503020204020204" pitchFamily="34" charset="-122"/>
              </a:rPr>
              <a:t>信息（光电探测器）</a:t>
            </a:r>
            <a:endParaRPr lang="en-US" altLang="zh-CN" sz="2400" dirty="0">
              <a:solidFill>
                <a:srgbClr val="FFFFFF"/>
              </a:solidFill>
              <a:latin typeface="+mn-lt"/>
              <a:ea typeface="微软雅黑" panose="020B0503020204020204" pitchFamily="34" charset="-122"/>
            </a:endParaRPr>
          </a:p>
          <a:p>
            <a:endParaRPr lang="en-US" altLang="zh-CN" sz="1100" dirty="0">
              <a:solidFill>
                <a:srgbClr val="FFFFFF"/>
              </a:solidFill>
              <a:latin typeface="+mn-lt"/>
              <a:ea typeface="微软雅黑" panose="020B0503020204020204" pitchFamily="34" charset="-122"/>
            </a:endParaRPr>
          </a:p>
          <a:p>
            <a:r>
              <a:rPr lang="zh-CN" altLang="en-US" sz="2400" dirty="0">
                <a:solidFill>
                  <a:srgbClr val="FFFFFF"/>
                </a:solidFill>
                <a:latin typeface="+mn-lt"/>
                <a:ea typeface="微软雅黑" panose="020B0503020204020204" pitchFamily="34" charset="-122"/>
              </a:rPr>
              <a:t>能量（太阳能电池）</a:t>
            </a:r>
            <a:endParaRPr lang="en-US" altLang="zh-CN" sz="2400" dirty="0">
              <a:solidFill>
                <a:srgbClr val="FFFFFF"/>
              </a:solidFill>
              <a:latin typeface="+mn-lt"/>
              <a:ea typeface="微软雅黑" panose="020B0503020204020204" pitchFamily="34" charset="-122"/>
            </a:endParaRPr>
          </a:p>
        </p:txBody>
      </p:sp>
      <p:sp>
        <p:nvSpPr>
          <p:cNvPr id="31" name="左大括号 30"/>
          <p:cNvSpPr/>
          <p:nvPr/>
        </p:nvSpPr>
        <p:spPr bwMode="auto">
          <a:xfrm>
            <a:off x="5170294" y="4573036"/>
            <a:ext cx="415858" cy="624598"/>
          </a:xfrm>
          <a:prstGeom prst="leftBrace">
            <a:avLst>
              <a:gd name="adj1" fmla="val 8333"/>
              <a:gd name="adj2" fmla="val 30153"/>
            </a:avLst>
          </a:prstGeom>
          <a:no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4000">
              <a:solidFill>
                <a:srgbClr val="FFFFFF"/>
              </a:solidFill>
              <a:latin typeface="+mn-lt"/>
              <a:ea typeface="微软雅黑" panose="020B0503020204020204" pitchFamily="34" charset="-122"/>
            </a:endParaRPr>
          </a:p>
        </p:txBody>
      </p:sp>
      <p:sp>
        <p:nvSpPr>
          <p:cNvPr id="32" name="TextBox 31"/>
          <p:cNvSpPr txBox="1"/>
          <p:nvPr/>
        </p:nvSpPr>
        <p:spPr>
          <a:xfrm>
            <a:off x="5571591" y="4447428"/>
            <a:ext cx="2937022" cy="830997"/>
          </a:xfrm>
          <a:prstGeom prst="rect">
            <a:avLst/>
          </a:prstGeom>
          <a:noFill/>
        </p:spPr>
        <p:txBody>
          <a:bodyPr wrap="none" rtlCol="0">
            <a:spAutoFit/>
          </a:bodyPr>
          <a:lstStyle/>
          <a:p>
            <a:r>
              <a:rPr lang="zh-CN" altLang="en-US" sz="2400" dirty="0">
                <a:solidFill>
                  <a:srgbClr val="FFFFFF"/>
                </a:solidFill>
                <a:latin typeface="+mn-lt"/>
                <a:ea typeface="微软雅黑" panose="020B0503020204020204" pitchFamily="34" charset="-122"/>
              </a:rPr>
              <a:t>发光二极管（</a:t>
            </a:r>
            <a:r>
              <a:rPr lang="en-US" altLang="zh-CN" sz="2400" dirty="0">
                <a:solidFill>
                  <a:srgbClr val="FFFFFF"/>
                </a:solidFill>
                <a:latin typeface="+mn-lt"/>
                <a:ea typeface="微软雅黑" panose="020B0503020204020204" pitchFamily="34" charset="-122"/>
              </a:rPr>
              <a:t>LED</a:t>
            </a:r>
            <a:r>
              <a:rPr lang="zh-CN" altLang="en-US" sz="2400" dirty="0">
                <a:solidFill>
                  <a:srgbClr val="FFFFFF"/>
                </a:solidFill>
                <a:latin typeface="+mn-lt"/>
                <a:ea typeface="微软雅黑" panose="020B0503020204020204" pitchFamily="34" charset="-122"/>
              </a:rPr>
              <a:t>）</a:t>
            </a:r>
            <a:endParaRPr lang="en-US" altLang="zh-CN" sz="2400" dirty="0">
              <a:solidFill>
                <a:srgbClr val="FFFFFF"/>
              </a:solidFill>
              <a:latin typeface="+mn-lt"/>
              <a:ea typeface="微软雅黑" panose="020B0503020204020204" pitchFamily="34" charset="-122"/>
            </a:endParaRPr>
          </a:p>
          <a:p>
            <a:r>
              <a:rPr lang="zh-CN" altLang="en-US" sz="2400" dirty="0">
                <a:solidFill>
                  <a:srgbClr val="FFFFFF"/>
                </a:solidFill>
                <a:latin typeface="+mn-lt"/>
                <a:ea typeface="微软雅黑" panose="020B0503020204020204" pitchFamily="34" charset="-122"/>
              </a:rPr>
              <a:t>激光二极管（</a:t>
            </a:r>
            <a:r>
              <a:rPr lang="en-US" altLang="zh-CN" sz="2400" dirty="0">
                <a:solidFill>
                  <a:srgbClr val="FFFFFF"/>
                </a:solidFill>
                <a:latin typeface="+mn-lt"/>
                <a:ea typeface="微软雅黑" panose="020B0503020204020204" pitchFamily="34" charset="-122"/>
              </a:rPr>
              <a:t>LD</a:t>
            </a:r>
            <a:r>
              <a:rPr lang="zh-CN" altLang="en-US" sz="2400" dirty="0">
                <a:solidFill>
                  <a:srgbClr val="FFFFFF"/>
                </a:solidFill>
                <a:latin typeface="+mn-lt"/>
                <a:ea typeface="微软雅黑" panose="020B0503020204020204" pitchFamily="34" charset="-122"/>
              </a:rPr>
              <a:t>）</a:t>
            </a:r>
            <a:endParaRPr lang="en-US" altLang="zh-CN" sz="2400" dirty="0">
              <a:solidFill>
                <a:srgbClr val="FFFFFF"/>
              </a:solidFill>
              <a:latin typeface="+mn-lt"/>
              <a:ea typeface="微软雅黑" panose="020B0503020204020204" pitchFamily="34" charset="-122"/>
            </a:endParaRPr>
          </a:p>
        </p:txBody>
      </p:sp>
      <p:sp>
        <p:nvSpPr>
          <p:cNvPr id="33" name="左大括号 32"/>
          <p:cNvSpPr/>
          <p:nvPr/>
        </p:nvSpPr>
        <p:spPr bwMode="auto">
          <a:xfrm>
            <a:off x="3311681" y="5197634"/>
            <a:ext cx="415858" cy="1243435"/>
          </a:xfrm>
          <a:prstGeom prst="leftBrace">
            <a:avLst>
              <a:gd name="adj1" fmla="val 8333"/>
              <a:gd name="adj2" fmla="val 28531"/>
            </a:avLst>
          </a:prstGeom>
          <a:no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4000">
              <a:solidFill>
                <a:srgbClr val="FFFFFF"/>
              </a:solidFill>
              <a:latin typeface="+mn-lt"/>
              <a:ea typeface="微软雅黑" panose="020B0503020204020204" pitchFamily="34" charset="-122"/>
            </a:endParaRPr>
          </a:p>
        </p:txBody>
      </p:sp>
      <p:sp>
        <p:nvSpPr>
          <p:cNvPr id="34" name="TextBox 33"/>
          <p:cNvSpPr txBox="1"/>
          <p:nvPr/>
        </p:nvSpPr>
        <p:spPr>
          <a:xfrm>
            <a:off x="3727539" y="5018746"/>
            <a:ext cx="1723549" cy="1569660"/>
          </a:xfrm>
          <a:prstGeom prst="rect">
            <a:avLst/>
          </a:prstGeom>
          <a:noFill/>
        </p:spPr>
        <p:txBody>
          <a:bodyPr wrap="none" rtlCol="0">
            <a:spAutoFit/>
          </a:bodyPr>
          <a:lstStyle/>
          <a:p>
            <a:r>
              <a:rPr lang="zh-CN" altLang="en-US" sz="2400" dirty="0">
                <a:solidFill>
                  <a:srgbClr val="FFFFFF"/>
                </a:solidFill>
                <a:latin typeface="+mn-lt"/>
                <a:ea typeface="微软雅黑" panose="020B0503020204020204" pitchFamily="34" charset="-122"/>
              </a:rPr>
              <a:t>化学传感器</a:t>
            </a:r>
          </a:p>
          <a:p>
            <a:r>
              <a:rPr lang="zh-CN" altLang="en-US" sz="2400" dirty="0">
                <a:solidFill>
                  <a:srgbClr val="FFFFFF"/>
                </a:solidFill>
                <a:latin typeface="+mn-lt"/>
                <a:ea typeface="微软雅黑" panose="020B0503020204020204" pitchFamily="34" charset="-122"/>
              </a:rPr>
              <a:t>温度传感器</a:t>
            </a:r>
            <a:endParaRPr lang="en-US" altLang="zh-CN" sz="2400" dirty="0">
              <a:solidFill>
                <a:srgbClr val="FFFFFF"/>
              </a:solidFill>
              <a:latin typeface="+mn-lt"/>
              <a:ea typeface="微软雅黑" panose="020B0503020204020204" pitchFamily="34" charset="-122"/>
            </a:endParaRPr>
          </a:p>
          <a:p>
            <a:r>
              <a:rPr lang="zh-CN" altLang="en-US" sz="2400" dirty="0">
                <a:solidFill>
                  <a:srgbClr val="FFFFFF"/>
                </a:solidFill>
                <a:latin typeface="+mn-lt"/>
                <a:ea typeface="微软雅黑" panose="020B0503020204020204" pitchFamily="34" charset="-122"/>
              </a:rPr>
              <a:t>气体传感器</a:t>
            </a:r>
            <a:endParaRPr lang="en-US" altLang="zh-CN" sz="2400" dirty="0">
              <a:solidFill>
                <a:srgbClr val="FFFFFF"/>
              </a:solidFill>
              <a:latin typeface="+mn-lt"/>
              <a:ea typeface="微软雅黑" panose="020B0503020204020204" pitchFamily="34" charset="-122"/>
            </a:endParaRPr>
          </a:p>
          <a:p>
            <a:r>
              <a:rPr lang="zh-CN" altLang="en-US" sz="2400" dirty="0">
                <a:solidFill>
                  <a:srgbClr val="FFFFFF"/>
                </a:solidFill>
                <a:latin typeface="+mn-lt"/>
                <a:ea typeface="微软雅黑" panose="020B0503020204020204" pitchFamily="34" charset="-122"/>
              </a:rPr>
              <a:t>机械传感器</a:t>
            </a:r>
            <a:endParaRPr lang="en-US" altLang="zh-CN" sz="2400" dirty="0">
              <a:solidFill>
                <a:srgbClr val="FFFFFF"/>
              </a:solidFill>
              <a:latin typeface="+mn-lt"/>
              <a:ea typeface="微软雅黑" panose="020B0503020204020204" pitchFamily="34" charset="-122"/>
            </a:endParaRPr>
          </a:p>
        </p:txBody>
      </p:sp>
      <p:sp>
        <p:nvSpPr>
          <p:cNvPr id="2" name="矩形 1">
            <a:extLst>
              <a:ext uri="{FF2B5EF4-FFF2-40B4-BE49-F238E27FC236}">
                <a16:creationId xmlns:a16="http://schemas.microsoft.com/office/drawing/2014/main" id="{A5508743-ECC2-432A-89D3-DD899BFE7C53}"/>
              </a:ext>
            </a:extLst>
          </p:cNvPr>
          <p:cNvSpPr/>
          <p:nvPr/>
        </p:nvSpPr>
        <p:spPr>
          <a:xfrm>
            <a:off x="324420" y="2417776"/>
            <a:ext cx="1022327" cy="3170099"/>
          </a:xfrm>
          <a:prstGeom prst="rect">
            <a:avLst/>
          </a:prstGeom>
        </p:spPr>
        <p:txBody>
          <a:bodyPr wrap="square">
            <a:spAutoFit/>
          </a:bodyPr>
          <a:lstStyle/>
          <a:p>
            <a:r>
              <a:rPr lang="zh-CN" altLang="en-US" b="1" dirty="0">
                <a:latin typeface="+mn-lt"/>
                <a:ea typeface="微软雅黑" panose="020B0503020204020204" pitchFamily="34" charset="-122"/>
              </a:rPr>
              <a:t>半导体器件</a:t>
            </a:r>
          </a:p>
        </p:txBody>
      </p:sp>
      <p:sp>
        <p:nvSpPr>
          <p:cNvPr id="4" name="矩形 3">
            <a:extLst>
              <a:ext uri="{FF2B5EF4-FFF2-40B4-BE49-F238E27FC236}">
                <a16:creationId xmlns:a16="http://schemas.microsoft.com/office/drawing/2014/main" id="{72FFDD01-E339-4021-A6DF-FC758C4513F8}"/>
              </a:ext>
            </a:extLst>
          </p:cNvPr>
          <p:cNvSpPr/>
          <p:nvPr/>
        </p:nvSpPr>
        <p:spPr>
          <a:xfrm>
            <a:off x="5866946" y="5726251"/>
            <a:ext cx="3277054" cy="954107"/>
          </a:xfrm>
          <a:prstGeom prst="rect">
            <a:avLst/>
          </a:prstGeom>
        </p:spPr>
        <p:txBody>
          <a:bodyPr wrap="square">
            <a:spAutoFit/>
          </a:bodyPr>
          <a:lstStyle/>
          <a:p>
            <a:r>
              <a:rPr lang="zh-CN" altLang="en-US" sz="2800" b="1" dirty="0">
                <a:solidFill>
                  <a:srgbClr val="FFFF00"/>
                </a:solidFill>
                <a:ea typeface="微软雅黑" panose="020B0503020204020204" pitchFamily="34" charset="-122"/>
              </a:rPr>
              <a:t>两端</a:t>
            </a:r>
            <a:r>
              <a:rPr lang="en-US" altLang="zh-CN" sz="2800" b="1" dirty="0">
                <a:solidFill>
                  <a:srgbClr val="FFFF00"/>
                </a:solidFill>
                <a:ea typeface="微软雅黑" panose="020B0503020204020204" pitchFamily="34" charset="-122"/>
              </a:rPr>
              <a:t>2T</a:t>
            </a:r>
            <a:r>
              <a:rPr lang="zh-CN" altLang="en-US" sz="2800" b="1" dirty="0">
                <a:solidFill>
                  <a:srgbClr val="FFFF00"/>
                </a:solidFill>
                <a:ea typeface="微软雅黑" panose="020B0503020204020204" pitchFamily="34" charset="-122"/>
              </a:rPr>
              <a:t>、三端</a:t>
            </a:r>
            <a:r>
              <a:rPr lang="en-US" altLang="zh-CN" sz="2800" b="1" dirty="0">
                <a:solidFill>
                  <a:srgbClr val="FFFF00"/>
                </a:solidFill>
                <a:ea typeface="微软雅黑" panose="020B0503020204020204" pitchFamily="34" charset="-122"/>
              </a:rPr>
              <a:t>3T</a:t>
            </a:r>
            <a:r>
              <a:rPr lang="zh-CN" altLang="en-US" sz="2800" b="1" dirty="0">
                <a:solidFill>
                  <a:srgbClr val="FFFF00"/>
                </a:solidFill>
                <a:ea typeface="微软雅黑" panose="020B0503020204020204" pitchFamily="34" charset="-122"/>
              </a:rPr>
              <a:t>、多端</a:t>
            </a:r>
            <a:endParaRPr lang="zh-CN" altLang="en-US" sz="2800" b="1" dirty="0">
              <a:solidFill>
                <a:srgbClr val="FFFF00"/>
              </a:solidFill>
            </a:endParaRPr>
          </a:p>
        </p:txBody>
      </p:sp>
    </p:spTree>
    <p:extLst>
      <p:ext uri="{BB962C8B-B14F-4D97-AF65-F5344CB8AC3E}">
        <p14:creationId xmlns:p14="http://schemas.microsoft.com/office/powerpoint/2010/main" val="317513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16FFD-0838-4842-BF8A-65FD8B7ADFCD}"/>
              </a:ext>
            </a:extLst>
          </p:cNvPr>
          <p:cNvSpPr>
            <a:spLocks noGrp="1"/>
          </p:cNvSpPr>
          <p:nvPr>
            <p:ph type="title"/>
          </p:nvPr>
        </p:nvSpPr>
        <p:spPr>
          <a:xfrm>
            <a:off x="0" y="304800"/>
            <a:ext cx="9144000" cy="1431925"/>
          </a:xfrm>
        </p:spPr>
        <p:txBody>
          <a:bodyPr/>
          <a:lstStyle/>
          <a:p>
            <a:pPr algn="ctr"/>
            <a:r>
              <a:rPr lang="zh-CN" altLang="en-US" dirty="0">
                <a:solidFill>
                  <a:schemeClr val="accent2"/>
                </a:solidFill>
                <a:latin typeface="+mn-lt"/>
                <a:ea typeface="微软雅黑" panose="020B0503020204020204" pitchFamily="34" charset="-122"/>
              </a:rPr>
              <a:t>半导体器件的功能</a:t>
            </a:r>
          </a:p>
        </p:txBody>
      </p:sp>
      <p:sp>
        <p:nvSpPr>
          <p:cNvPr id="3" name="内容占位符 2">
            <a:extLst>
              <a:ext uri="{FF2B5EF4-FFF2-40B4-BE49-F238E27FC236}">
                <a16:creationId xmlns:a16="http://schemas.microsoft.com/office/drawing/2014/main" id="{C8C2E31A-A51F-4DD6-89AB-DBE0697564AF}"/>
              </a:ext>
            </a:extLst>
          </p:cNvPr>
          <p:cNvSpPr>
            <a:spLocks noGrp="1"/>
          </p:cNvSpPr>
          <p:nvPr>
            <p:ph idx="1"/>
          </p:nvPr>
        </p:nvSpPr>
        <p:spPr>
          <a:xfrm>
            <a:off x="1115616" y="1701927"/>
            <a:ext cx="7344816" cy="4114800"/>
          </a:xfrm>
        </p:spPr>
        <p:txBody>
          <a:bodyPr/>
          <a:lstStyle/>
          <a:p>
            <a:pPr>
              <a:spcBef>
                <a:spcPts val="1200"/>
              </a:spcBef>
              <a:buFont typeface="Wingdings" panose="05000000000000000000" pitchFamily="2" charset="2"/>
              <a:buChar char="u"/>
            </a:pPr>
            <a:r>
              <a:rPr lang="zh-CN" altLang="en-US" dirty="0">
                <a:latin typeface="+mn-lt"/>
                <a:ea typeface="微软雅黑" panose="020B0503020204020204" pitchFamily="34" charset="-122"/>
              </a:rPr>
              <a:t>信号处理</a:t>
            </a:r>
            <a:r>
              <a:rPr lang="en-US" altLang="zh-CN" dirty="0">
                <a:ea typeface="微软雅黑" panose="020B0503020204020204" pitchFamily="34" charset="-122"/>
              </a:rPr>
              <a:t>—</a:t>
            </a:r>
            <a:r>
              <a:rPr lang="zh-CN" altLang="en-US" dirty="0">
                <a:ea typeface="微软雅黑" panose="020B0503020204020204" pitchFamily="34" charset="-122"/>
              </a:rPr>
              <a:t>计算、逻辑</a:t>
            </a:r>
            <a:endParaRPr lang="en-US" altLang="zh-CN" dirty="0">
              <a:latin typeface="+mn-lt"/>
              <a:ea typeface="微软雅黑" panose="020B0503020204020204" pitchFamily="34" charset="-122"/>
            </a:endParaRPr>
          </a:p>
          <a:p>
            <a:pPr>
              <a:spcBef>
                <a:spcPts val="1200"/>
              </a:spcBef>
              <a:buFont typeface="Wingdings" panose="05000000000000000000" pitchFamily="2" charset="2"/>
              <a:buChar char="u"/>
            </a:pPr>
            <a:r>
              <a:rPr lang="zh-CN" altLang="en-US" dirty="0">
                <a:ea typeface="微软雅黑" panose="020B0503020204020204" pitchFamily="34" charset="-122"/>
              </a:rPr>
              <a:t>信息存储（数字）</a:t>
            </a:r>
            <a:endParaRPr lang="en-US" altLang="zh-CN" dirty="0">
              <a:ea typeface="微软雅黑" panose="020B0503020204020204" pitchFamily="34" charset="-122"/>
            </a:endParaRPr>
          </a:p>
          <a:p>
            <a:pPr>
              <a:spcBef>
                <a:spcPts val="1200"/>
              </a:spcBef>
              <a:buFont typeface="Wingdings" panose="05000000000000000000" pitchFamily="2" charset="2"/>
              <a:buChar char="u"/>
            </a:pPr>
            <a:r>
              <a:rPr lang="zh-CN" altLang="en-US" dirty="0">
                <a:latin typeface="+mn-lt"/>
                <a:ea typeface="微软雅黑" panose="020B0503020204020204" pitchFamily="34" charset="-122"/>
              </a:rPr>
              <a:t>电能处理</a:t>
            </a:r>
            <a:r>
              <a:rPr lang="en-US" altLang="zh-CN" dirty="0">
                <a:latin typeface="+mn-lt"/>
                <a:ea typeface="微软雅黑" panose="020B0503020204020204" pitchFamily="34" charset="-122"/>
              </a:rPr>
              <a:t>—</a:t>
            </a:r>
            <a:r>
              <a:rPr lang="zh-CN" altLang="en-US" dirty="0">
                <a:latin typeface="+mn-lt"/>
                <a:ea typeface="微软雅黑" panose="020B0503020204020204" pitchFamily="34" charset="-122"/>
              </a:rPr>
              <a:t>功率器件、电力电子器件（</a:t>
            </a:r>
            <a:r>
              <a:rPr lang="zh-CN" altLang="en-US" dirty="0">
                <a:ea typeface="微软雅黑" panose="020B0503020204020204" pitchFamily="34" charset="-122"/>
              </a:rPr>
              <a:t>模拟</a:t>
            </a:r>
            <a:r>
              <a:rPr lang="zh-CN" altLang="en-US" dirty="0">
                <a:latin typeface="+mn-lt"/>
                <a:ea typeface="微软雅黑" panose="020B0503020204020204" pitchFamily="34" charset="-122"/>
              </a:rPr>
              <a:t>）</a:t>
            </a:r>
            <a:endParaRPr lang="en-US" altLang="zh-CN" dirty="0">
              <a:latin typeface="+mn-lt"/>
              <a:ea typeface="微软雅黑" panose="020B0503020204020204" pitchFamily="34" charset="-122"/>
            </a:endParaRPr>
          </a:p>
          <a:p>
            <a:pPr>
              <a:spcBef>
                <a:spcPts val="1200"/>
              </a:spcBef>
              <a:buFont typeface="Wingdings" panose="05000000000000000000" pitchFamily="2" charset="2"/>
              <a:buChar char="u"/>
            </a:pPr>
            <a:r>
              <a:rPr lang="zh-CN" altLang="en-US" dirty="0">
                <a:latin typeface="+mn-lt"/>
                <a:ea typeface="微软雅黑" panose="020B0503020204020204" pitchFamily="34" charset="-122"/>
              </a:rPr>
              <a:t>探测</a:t>
            </a:r>
            <a:r>
              <a:rPr lang="en-US" altLang="zh-CN" dirty="0">
                <a:ea typeface="微软雅黑" panose="020B0503020204020204" pitchFamily="34" charset="-122"/>
              </a:rPr>
              <a:t>/</a:t>
            </a:r>
            <a:r>
              <a:rPr lang="zh-CN" altLang="en-US" dirty="0">
                <a:ea typeface="微软雅黑" panose="020B0503020204020204" pitchFamily="34" charset="-122"/>
              </a:rPr>
              <a:t>传感</a:t>
            </a:r>
            <a:r>
              <a:rPr lang="en-US" altLang="zh-CN" dirty="0">
                <a:ea typeface="微软雅黑" panose="020B0503020204020204" pitchFamily="34" charset="-122"/>
              </a:rPr>
              <a:t>—</a:t>
            </a:r>
            <a:r>
              <a:rPr lang="zh-CN" altLang="en-US" dirty="0">
                <a:latin typeface="+mn-lt"/>
                <a:ea typeface="微软雅黑" panose="020B0503020204020204" pitchFamily="34" charset="-122"/>
              </a:rPr>
              <a:t>光、热、磁、力</a:t>
            </a:r>
            <a:r>
              <a:rPr lang="zh-CN" altLang="en-US" dirty="0">
                <a:ea typeface="微软雅黑" panose="020B0503020204020204" pitchFamily="34" charset="-122"/>
              </a:rPr>
              <a:t>、物质</a:t>
            </a:r>
            <a:endParaRPr lang="en-US" altLang="zh-CN" dirty="0">
              <a:latin typeface="+mn-lt"/>
              <a:ea typeface="微软雅黑" panose="020B0503020204020204" pitchFamily="34" charset="-122"/>
            </a:endParaRPr>
          </a:p>
          <a:p>
            <a:pPr>
              <a:spcBef>
                <a:spcPts val="1200"/>
              </a:spcBef>
              <a:buFont typeface="Wingdings" panose="05000000000000000000" pitchFamily="2" charset="2"/>
              <a:buChar char="u"/>
            </a:pPr>
            <a:r>
              <a:rPr lang="zh-CN" altLang="en-US" dirty="0">
                <a:latin typeface="+mn-lt"/>
                <a:ea typeface="微软雅黑" panose="020B0503020204020204" pitchFamily="34" charset="-122"/>
              </a:rPr>
              <a:t>发光</a:t>
            </a:r>
            <a:r>
              <a:rPr lang="en-US" altLang="zh-CN" dirty="0">
                <a:latin typeface="+mn-lt"/>
                <a:ea typeface="微软雅黑" panose="020B0503020204020204" pitchFamily="34" charset="-122"/>
              </a:rPr>
              <a:t>—LED</a:t>
            </a:r>
            <a:r>
              <a:rPr lang="zh-CN" altLang="en-US" dirty="0">
                <a:latin typeface="+mn-lt"/>
                <a:ea typeface="微软雅黑" panose="020B0503020204020204" pitchFamily="34" charset="-122"/>
              </a:rPr>
              <a:t>、</a:t>
            </a:r>
            <a:r>
              <a:rPr lang="en-US" altLang="zh-CN" dirty="0">
                <a:latin typeface="+mn-lt"/>
                <a:ea typeface="微软雅黑" panose="020B0503020204020204" pitchFamily="34" charset="-122"/>
              </a:rPr>
              <a:t>Laser</a:t>
            </a:r>
          </a:p>
          <a:p>
            <a:pPr>
              <a:spcBef>
                <a:spcPts val="1200"/>
              </a:spcBef>
              <a:buFont typeface="Wingdings" panose="05000000000000000000" pitchFamily="2" charset="2"/>
              <a:buChar char="u"/>
            </a:pPr>
            <a:r>
              <a:rPr lang="en-US" altLang="zh-CN" dirty="0">
                <a:latin typeface="+mn-lt"/>
                <a:ea typeface="微软雅黑" panose="020B0503020204020204" pitchFamily="34" charset="-122"/>
              </a:rPr>
              <a:t>……</a:t>
            </a:r>
            <a:endParaRPr lang="zh-CN" altLang="en-US" dirty="0">
              <a:latin typeface="+mn-lt"/>
              <a:ea typeface="微软雅黑" panose="020B0503020204020204" pitchFamily="34" charset="-122"/>
            </a:endParaRPr>
          </a:p>
        </p:txBody>
      </p:sp>
      <p:sp>
        <p:nvSpPr>
          <p:cNvPr id="4" name="灯片编号占位符 3">
            <a:extLst>
              <a:ext uri="{FF2B5EF4-FFF2-40B4-BE49-F238E27FC236}">
                <a16:creationId xmlns:a16="http://schemas.microsoft.com/office/drawing/2014/main" id="{58615F32-6FEF-43F1-9FB3-D5107FEADC95}"/>
              </a:ext>
            </a:extLst>
          </p:cNvPr>
          <p:cNvSpPr>
            <a:spLocks noGrp="1"/>
          </p:cNvSpPr>
          <p:nvPr>
            <p:ph type="sldNum" sz="quarter" idx="11"/>
          </p:nvPr>
        </p:nvSpPr>
        <p:spPr/>
        <p:txBody>
          <a:bodyPr/>
          <a:lstStyle/>
          <a:p>
            <a:pPr>
              <a:defRPr/>
            </a:pPr>
            <a:fld id="{E8D22988-341F-4126-9EF2-CADB82D8BC2A}" type="slidenum">
              <a:rPr lang="en-US" altLang="zh-CN" smtClean="0"/>
              <a:pPr>
                <a:defRPr/>
              </a:pPr>
              <a:t>25</a:t>
            </a:fld>
            <a:endParaRPr lang="en-US" altLang="zh-CN"/>
          </a:p>
        </p:txBody>
      </p:sp>
    </p:spTree>
    <p:extLst>
      <p:ext uri="{BB962C8B-B14F-4D97-AF65-F5344CB8AC3E}">
        <p14:creationId xmlns:p14="http://schemas.microsoft.com/office/powerpoint/2010/main" val="3008287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154" name="Picture 2">
            <a:extLst>
              <a:ext uri="{FF2B5EF4-FFF2-40B4-BE49-F238E27FC236}">
                <a16:creationId xmlns:a16="http://schemas.microsoft.com/office/drawing/2014/main" id="{B5A3B72D-28C7-4E11-AA22-9A67495D7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41438"/>
            <a:ext cx="7697787"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a:extLst>
              <a:ext uri="{FF2B5EF4-FFF2-40B4-BE49-F238E27FC236}">
                <a16:creationId xmlns:a16="http://schemas.microsoft.com/office/drawing/2014/main" id="{FBC39F36-9065-4122-B305-7E8C49D8E98A}"/>
              </a:ext>
            </a:extLst>
          </p:cNvPr>
          <p:cNvSpPr>
            <a:spLocks noChangeArrowheads="1"/>
          </p:cNvSpPr>
          <p:nvPr/>
        </p:nvSpPr>
        <p:spPr bwMode="auto">
          <a:xfrm>
            <a:off x="457200" y="404664"/>
            <a:ext cx="82296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r>
              <a:rPr lang="zh-CN" altLang="en-US" b="1" dirty="0">
                <a:latin typeface="微软雅黑" panose="020B0503020204020204" pitchFamily="34" charset="-122"/>
                <a:ea typeface="微软雅黑" panose="020B0503020204020204" pitchFamily="34" charset="-122"/>
              </a:rPr>
              <a:t>半导体器件进展</a:t>
            </a:r>
          </a:p>
        </p:txBody>
      </p:sp>
      <p:sp>
        <p:nvSpPr>
          <p:cNvPr id="2" name="灯片编号占位符 1">
            <a:extLst>
              <a:ext uri="{FF2B5EF4-FFF2-40B4-BE49-F238E27FC236}">
                <a16:creationId xmlns:a16="http://schemas.microsoft.com/office/drawing/2014/main" id="{C7054AC2-42DA-4350-A723-F4C6F7A7D6B6}"/>
              </a:ext>
            </a:extLst>
          </p:cNvPr>
          <p:cNvSpPr>
            <a:spLocks noGrp="1"/>
          </p:cNvSpPr>
          <p:nvPr>
            <p:ph type="sldNum" sz="quarter" idx="12"/>
          </p:nvPr>
        </p:nvSpPr>
        <p:spPr/>
        <p:txBody>
          <a:bodyPr/>
          <a:lstStyle/>
          <a:p>
            <a:pPr>
              <a:defRPr/>
            </a:pPr>
            <a:fld id="{DA99D973-1692-47FC-81E9-62E7DAEE60FF}" type="slidenum">
              <a:rPr lang="en-US" altLang="zh-CN" smtClean="0"/>
              <a:pPr>
                <a:defRPr/>
              </a:pPr>
              <a:t>26</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C832AF49-F0B3-4701-81BB-3A924101B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738188"/>
            <a:ext cx="76390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7A495E5F-D54E-40D8-9090-EB3BD27AC5DC}"/>
              </a:ext>
            </a:extLst>
          </p:cNvPr>
          <p:cNvSpPr>
            <a:spLocks noGrp="1"/>
          </p:cNvSpPr>
          <p:nvPr>
            <p:ph type="sldNum" sz="quarter" idx="12"/>
          </p:nvPr>
        </p:nvSpPr>
        <p:spPr/>
        <p:txBody>
          <a:bodyPr/>
          <a:lstStyle/>
          <a:p>
            <a:pPr>
              <a:defRPr/>
            </a:pPr>
            <a:fld id="{DA99D973-1692-47FC-81E9-62E7DAEE60FF}" type="slidenum">
              <a:rPr lang="en-US" altLang="zh-CN" smtClean="0"/>
              <a:pPr>
                <a:defRPr/>
              </a:pPr>
              <a:t>27</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5298" name="Picture 2">
            <a:extLst>
              <a:ext uri="{FF2B5EF4-FFF2-40B4-BE49-F238E27FC236}">
                <a16:creationId xmlns:a16="http://schemas.microsoft.com/office/drawing/2014/main" id="{9CE36182-DF3D-4D06-BCCC-26F51A2E7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309688"/>
            <a:ext cx="749617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a:extLst>
              <a:ext uri="{FF2B5EF4-FFF2-40B4-BE49-F238E27FC236}">
                <a16:creationId xmlns:a16="http://schemas.microsoft.com/office/drawing/2014/main" id="{A47025BB-DBF7-4473-90AC-C525243CD957}"/>
              </a:ext>
            </a:extLst>
          </p:cNvPr>
          <p:cNvSpPr txBox="1">
            <a:spLocks noChangeArrowheads="1"/>
          </p:cNvSpPr>
          <p:nvPr/>
        </p:nvSpPr>
        <p:spPr bwMode="auto">
          <a:xfrm>
            <a:off x="0" y="285750"/>
            <a:ext cx="91440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4000" b="1" dirty="0">
                <a:solidFill>
                  <a:srgbClr val="FFFF00"/>
                </a:solidFill>
                <a:latin typeface="微软雅黑" panose="020B0503020204020204" pitchFamily="34" charset="-122"/>
                <a:ea typeface="微软雅黑" panose="020B0503020204020204" pitchFamily="34" charset="-122"/>
              </a:rPr>
              <a:t>晶体管</a:t>
            </a:r>
            <a:r>
              <a:rPr lang="zh-CN" altLang="en-US" sz="4000" b="1" dirty="0">
                <a:solidFill>
                  <a:srgbClr val="FFFF00"/>
                </a:solidFill>
                <a:latin typeface="微软雅黑" panose="020B0503020204020204" pitchFamily="34" charset="-122"/>
                <a:ea typeface="微软雅黑" panose="020B0503020204020204" pitchFamily="34" charset="-122"/>
              </a:rPr>
              <a:t>的</a:t>
            </a:r>
            <a:r>
              <a:rPr lang="zh-CN" altLang="zh-CN" sz="4000" b="1" dirty="0">
                <a:solidFill>
                  <a:srgbClr val="FFFF00"/>
                </a:solidFill>
                <a:latin typeface="微软雅黑" panose="020B0503020204020204" pitchFamily="34" charset="-122"/>
                <a:ea typeface="微软雅黑" panose="020B0503020204020204" pitchFamily="34" charset="-122"/>
              </a:rPr>
              <a:t>发明</a:t>
            </a:r>
            <a:endParaRPr lang="zh-CN" altLang="en-US" sz="4000" b="1" dirty="0">
              <a:solidFill>
                <a:srgbClr val="FFFF00"/>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7DB689F6-B319-4BF2-85CF-E4757FF705CB}"/>
              </a:ext>
            </a:extLst>
          </p:cNvPr>
          <p:cNvSpPr>
            <a:spLocks noGrp="1"/>
          </p:cNvSpPr>
          <p:nvPr>
            <p:ph type="sldNum" sz="quarter" idx="12"/>
          </p:nvPr>
        </p:nvSpPr>
        <p:spPr/>
        <p:txBody>
          <a:bodyPr/>
          <a:lstStyle/>
          <a:p>
            <a:pPr>
              <a:defRPr/>
            </a:pPr>
            <a:fld id="{DA99D973-1692-47FC-81E9-62E7DAEE60FF}" type="slidenum">
              <a:rPr lang="en-US" altLang="zh-CN" smtClean="0"/>
              <a:pPr>
                <a:defRPr/>
              </a:pPr>
              <a:t>28</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531" name="Rectangle 3">
            <a:extLst>
              <a:ext uri="{FF2B5EF4-FFF2-40B4-BE49-F238E27FC236}">
                <a16:creationId xmlns:a16="http://schemas.microsoft.com/office/drawing/2014/main" id="{7F3C212E-6719-412D-AE62-C359F00A0A04}"/>
              </a:ext>
            </a:extLst>
          </p:cNvPr>
          <p:cNvSpPr>
            <a:spLocks noGrp="1" noChangeArrowheads="1"/>
          </p:cNvSpPr>
          <p:nvPr>
            <p:ph type="body" idx="1"/>
          </p:nvPr>
        </p:nvSpPr>
        <p:spPr/>
        <p:txBody>
          <a:bodyPr/>
          <a:lstStyle/>
          <a:p>
            <a:pPr eaLnBrk="1" hangingPunct="1">
              <a:defRPr/>
            </a:pPr>
            <a:endParaRPr lang="zh-CN" altLang="zh-CN"/>
          </a:p>
        </p:txBody>
      </p:sp>
      <p:pic>
        <p:nvPicPr>
          <p:cNvPr id="57348" name="Picture 4">
            <a:extLst>
              <a:ext uri="{FF2B5EF4-FFF2-40B4-BE49-F238E27FC236}">
                <a16:creationId xmlns:a16="http://schemas.microsoft.com/office/drawing/2014/main" id="{00FF62D6-1E15-4853-8489-8B945FA1D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36910"/>
            <a:ext cx="84963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a:extLst>
              <a:ext uri="{FF2B5EF4-FFF2-40B4-BE49-F238E27FC236}">
                <a16:creationId xmlns:a16="http://schemas.microsoft.com/office/drawing/2014/main" id="{7FCC23F3-63CB-4E6B-A109-A7722372C5A3}"/>
              </a:ext>
            </a:extLst>
          </p:cNvPr>
          <p:cNvSpPr txBox="1">
            <a:spLocks noChangeArrowheads="1"/>
          </p:cNvSpPr>
          <p:nvPr/>
        </p:nvSpPr>
        <p:spPr bwMode="auto">
          <a:xfrm>
            <a:off x="0" y="285750"/>
            <a:ext cx="91440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4000" b="1" dirty="0">
                <a:solidFill>
                  <a:srgbClr val="FFFF00"/>
                </a:solidFill>
                <a:latin typeface="微软雅黑" panose="020B0503020204020204" pitchFamily="34" charset="-122"/>
                <a:ea typeface="微软雅黑" panose="020B0503020204020204" pitchFamily="34" charset="-122"/>
              </a:rPr>
              <a:t>晶体管</a:t>
            </a:r>
            <a:r>
              <a:rPr lang="zh-CN" altLang="en-US" sz="4000" b="1" dirty="0">
                <a:solidFill>
                  <a:srgbClr val="FFFF00"/>
                </a:solidFill>
                <a:latin typeface="微软雅黑" panose="020B0503020204020204" pitchFamily="34" charset="-122"/>
                <a:ea typeface="微软雅黑" panose="020B0503020204020204" pitchFamily="34" charset="-122"/>
              </a:rPr>
              <a:t>的</a:t>
            </a:r>
            <a:r>
              <a:rPr lang="zh-CN" altLang="zh-CN" sz="4000" b="1" dirty="0">
                <a:solidFill>
                  <a:srgbClr val="FFFF00"/>
                </a:solidFill>
                <a:latin typeface="微软雅黑" panose="020B0503020204020204" pitchFamily="34" charset="-122"/>
                <a:ea typeface="微软雅黑" panose="020B0503020204020204" pitchFamily="34" charset="-122"/>
              </a:rPr>
              <a:t>发明</a:t>
            </a:r>
            <a:endParaRPr lang="zh-CN" altLang="en-US" sz="4000" b="1" dirty="0">
              <a:solidFill>
                <a:srgbClr val="FFFF00"/>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E1AEAD98-329C-45F4-B442-A0C1E949F877}"/>
              </a:ext>
            </a:extLst>
          </p:cNvPr>
          <p:cNvSpPr>
            <a:spLocks noGrp="1"/>
          </p:cNvSpPr>
          <p:nvPr>
            <p:ph type="sldNum" sz="quarter" idx="11"/>
          </p:nvPr>
        </p:nvSpPr>
        <p:spPr/>
        <p:txBody>
          <a:bodyPr/>
          <a:lstStyle/>
          <a:p>
            <a:pPr>
              <a:defRPr/>
            </a:pPr>
            <a:fld id="{0AAE55F9-E9D2-47F2-9F1E-5BD6C3A7AC10}" type="slidenum">
              <a:rPr lang="en-US" altLang="zh-CN" smtClean="0"/>
              <a:pPr>
                <a:defRPr/>
              </a:pPr>
              <a:t>29</a:t>
            </a:fld>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7">
            <a:extLst>
              <a:ext uri="{FF2B5EF4-FFF2-40B4-BE49-F238E27FC236}">
                <a16:creationId xmlns:a16="http://schemas.microsoft.com/office/drawing/2014/main" id="{8C45BCF4-14FF-4CFA-9283-22CF171386B3}"/>
              </a:ext>
            </a:extLst>
          </p:cNvPr>
          <p:cNvSpPr txBox="1">
            <a:spLocks noChangeArrowheads="1"/>
          </p:cNvSpPr>
          <p:nvPr/>
        </p:nvSpPr>
        <p:spPr bwMode="auto">
          <a:xfrm>
            <a:off x="431800" y="1052513"/>
            <a:ext cx="8243888"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ts val="900"/>
              </a:spcBef>
              <a:buFont typeface="Wingdings" panose="05000000000000000000" pitchFamily="2" charset="2"/>
              <a:buChar char="u"/>
            </a:pPr>
            <a:r>
              <a:rPr lang="zh-CN" altLang="en-US" sz="2800" b="1" dirty="0">
                <a:solidFill>
                  <a:schemeClr val="accent2"/>
                </a:solidFill>
                <a:latin typeface="微软雅黑" panose="020B0503020204020204" pitchFamily="34" charset="-122"/>
                <a:ea typeface="微软雅黑" panose="020B0503020204020204" pitchFamily="34" charset="-122"/>
              </a:rPr>
              <a:t>芯片：</a:t>
            </a:r>
            <a:r>
              <a:rPr lang="zh-CN" altLang="en-US" sz="2400" b="1" dirty="0">
                <a:latin typeface="微软雅黑" panose="020B0503020204020204" pitchFamily="34" charset="-122"/>
                <a:ea typeface="微软雅黑" panose="020B0503020204020204" pitchFamily="34" charset="-122"/>
              </a:rPr>
              <a:t>根据特定功能需求设计好电路结构，通过一系列特定的加工工艺，将晶体管、二极管、电阻、电容等器件，按照一定的电路互连，集成在一块半导体单晶片</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如</a:t>
            </a:r>
            <a:r>
              <a:rPr lang="en-US" altLang="zh-CN" sz="2400" b="1" dirty="0">
                <a:latin typeface="微软雅黑" panose="020B0503020204020204" pitchFamily="34" charset="-122"/>
                <a:ea typeface="微软雅黑" panose="020B0503020204020204" pitchFamily="34" charset="-122"/>
              </a:rPr>
              <a:t>Si</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GaAs)</a:t>
            </a:r>
            <a:r>
              <a:rPr lang="zh-CN" altLang="en-US" sz="2400" b="1" dirty="0">
                <a:latin typeface="微软雅黑" panose="020B0503020204020204" pitchFamily="34" charset="-122"/>
                <a:ea typeface="微软雅黑" panose="020B0503020204020204" pitchFamily="34" charset="-122"/>
              </a:rPr>
              <a:t>上，封装在一个外壳内。</a:t>
            </a:r>
            <a:endParaRPr lang="en-US" altLang="zh-CN" sz="2400" b="1" dirty="0">
              <a:latin typeface="微软雅黑" panose="020B0503020204020204" pitchFamily="34" charset="-122"/>
              <a:ea typeface="微软雅黑" panose="020B0503020204020204" pitchFamily="34" charset="-122"/>
            </a:endParaRPr>
          </a:p>
          <a:p>
            <a:pPr eaLnBrk="1" hangingPunct="1">
              <a:lnSpc>
                <a:spcPct val="110000"/>
              </a:lnSpc>
              <a:spcBef>
                <a:spcPts val="900"/>
              </a:spcBef>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集成电路产业也通常称为半导体产业或微电子产业。</a:t>
            </a:r>
            <a:endParaRPr lang="en-US" altLang="zh-CN" sz="2400" b="1" dirty="0">
              <a:latin typeface="微软雅黑" panose="020B0503020204020204" pitchFamily="34" charset="-122"/>
              <a:ea typeface="微软雅黑" panose="020B0503020204020204" pitchFamily="34" charset="-122"/>
            </a:endParaRPr>
          </a:p>
        </p:txBody>
      </p:sp>
      <p:sp>
        <p:nvSpPr>
          <p:cNvPr id="26627" name="TextBox 8">
            <a:extLst>
              <a:ext uri="{FF2B5EF4-FFF2-40B4-BE49-F238E27FC236}">
                <a16:creationId xmlns:a16="http://schemas.microsoft.com/office/drawing/2014/main" id="{67407ADC-12F5-4090-B888-D727A5CE04AC}"/>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芯片 </a:t>
            </a:r>
            <a:r>
              <a:rPr kumimoji="1" lang="en-US" altLang="zh-CN" sz="4000" b="1" dirty="0">
                <a:solidFill>
                  <a:schemeClr val="accent2"/>
                </a:solidFill>
                <a:latin typeface="微软雅黑" panose="020B0503020204020204" pitchFamily="34" charset="-122"/>
                <a:ea typeface="微软雅黑" panose="020B0503020204020204" pitchFamily="34" charset="-122"/>
              </a:rPr>
              <a:t>(</a:t>
            </a:r>
            <a:r>
              <a:rPr kumimoji="1" lang="zh-CN" altLang="en-US" sz="4000" b="1" dirty="0">
                <a:solidFill>
                  <a:schemeClr val="accent2"/>
                </a:solidFill>
                <a:latin typeface="微软雅黑" panose="020B0503020204020204" pitchFamily="34" charset="-122"/>
                <a:ea typeface="微软雅黑" panose="020B0503020204020204" pitchFamily="34" charset="-122"/>
              </a:rPr>
              <a:t>集成电路</a:t>
            </a:r>
            <a:r>
              <a:rPr kumimoji="1" lang="en-US" altLang="zh-CN" sz="4000" b="1" dirty="0">
                <a:solidFill>
                  <a:schemeClr val="accent2"/>
                </a:solidFill>
                <a:latin typeface="微软雅黑" panose="020B0503020204020204" pitchFamily="34" charset="-122"/>
                <a:ea typeface="微软雅黑" panose="020B0503020204020204" pitchFamily="34" charset="-122"/>
              </a:rPr>
              <a:t>)</a:t>
            </a:r>
            <a:endParaRPr kumimoji="1" lang="zh-CN" altLang="en-US" sz="3200" b="1" dirty="0">
              <a:solidFill>
                <a:schemeClr val="accent2"/>
              </a:solidFill>
              <a:latin typeface="微软雅黑" panose="020B0503020204020204" pitchFamily="34" charset="-122"/>
              <a:ea typeface="微软雅黑" panose="020B0503020204020204" pitchFamily="34" charset="-122"/>
            </a:endParaRPr>
          </a:p>
        </p:txBody>
      </p:sp>
      <p:sp>
        <p:nvSpPr>
          <p:cNvPr id="26628" name="矩形 1">
            <a:extLst>
              <a:ext uri="{FF2B5EF4-FFF2-40B4-BE49-F238E27FC236}">
                <a16:creationId xmlns:a16="http://schemas.microsoft.com/office/drawing/2014/main" id="{2A300103-DEA1-43EC-B36E-51291C5D4073}"/>
              </a:ext>
            </a:extLst>
          </p:cNvPr>
          <p:cNvSpPr>
            <a:spLocks noChangeArrowheads="1"/>
          </p:cNvSpPr>
          <p:nvPr/>
        </p:nvSpPr>
        <p:spPr bwMode="auto">
          <a:xfrm>
            <a:off x="1042988" y="6165850"/>
            <a:ext cx="316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a:solidFill>
                  <a:schemeClr val="tx2"/>
                </a:solidFill>
                <a:latin typeface="微软雅黑" panose="020B0503020204020204" pitchFamily="34" charset="-122"/>
                <a:ea typeface="微软雅黑" panose="020B0503020204020204" pitchFamily="34" charset="-122"/>
              </a:rPr>
              <a:t>Intel CORE i7 CPU</a:t>
            </a:r>
            <a:r>
              <a:rPr lang="zh-CN" altLang="en-US" sz="2000" b="1">
                <a:solidFill>
                  <a:schemeClr val="tx2"/>
                </a:solidFill>
                <a:latin typeface="微软雅黑" panose="020B0503020204020204" pitchFamily="34" charset="-122"/>
                <a:ea typeface="微软雅黑" panose="020B0503020204020204" pitchFamily="34" charset="-122"/>
              </a:rPr>
              <a:t>芯片</a:t>
            </a:r>
          </a:p>
        </p:txBody>
      </p:sp>
      <p:sp>
        <p:nvSpPr>
          <p:cNvPr id="26629" name="文本框 8">
            <a:extLst>
              <a:ext uri="{FF2B5EF4-FFF2-40B4-BE49-F238E27FC236}">
                <a16:creationId xmlns:a16="http://schemas.microsoft.com/office/drawing/2014/main" id="{768C198D-6DD0-413F-8197-6AE2C242AD13}"/>
              </a:ext>
            </a:extLst>
          </p:cNvPr>
          <p:cNvSpPr txBox="1">
            <a:spLocks noChangeArrowheads="1"/>
          </p:cNvSpPr>
          <p:nvPr/>
        </p:nvSpPr>
        <p:spPr bwMode="auto">
          <a:xfrm>
            <a:off x="5364163" y="6165850"/>
            <a:ext cx="3441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tx2"/>
                </a:solidFill>
                <a:latin typeface="微软雅黑" panose="020B0503020204020204" pitchFamily="34" charset="-122"/>
                <a:ea typeface="微软雅黑" panose="020B0503020204020204" pitchFamily="34" charset="-122"/>
              </a:rPr>
              <a:t>中国寒武纪人工智能芯片</a:t>
            </a:r>
            <a:endParaRPr lang="en-US" altLang="zh-CN" sz="2000" b="1">
              <a:solidFill>
                <a:schemeClr val="tx2"/>
              </a:solidFill>
              <a:latin typeface="微软雅黑" panose="020B0503020204020204" pitchFamily="34" charset="-122"/>
              <a:ea typeface="微软雅黑" panose="020B0503020204020204" pitchFamily="34" charset="-122"/>
            </a:endParaRPr>
          </a:p>
        </p:txBody>
      </p:sp>
      <p:pic>
        <p:nvPicPr>
          <p:cNvPr id="26630" name="Picture 2" descr="https://timgsa.baidu.com/timg?image&amp;quality=80&amp;size=b9999_10000&amp;sec=1526180081461&amp;di=68f01d89ece1b21bdbb0678c77a387bb&amp;imgtype=0&amp;src=http%3A%2F%2Fcbu01.alicdn.com%2Fimg%2Fibank%2F2016%2F792%2F472%2F2739274297_920965675.jpg">
            <a:extLst>
              <a:ext uri="{FF2B5EF4-FFF2-40B4-BE49-F238E27FC236}">
                <a16:creationId xmlns:a16="http://schemas.microsoft.com/office/drawing/2014/main" id="{9AC48A7A-67D9-416E-9753-DB64231E45B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l="5901" t="13483" r="1962" b="19336"/>
          <a:stretch>
            <a:fillRect/>
          </a:stretch>
        </p:blipFill>
        <p:spPr bwMode="auto">
          <a:xfrm>
            <a:off x="323850" y="3573463"/>
            <a:ext cx="46085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图片 7">
            <a:extLst>
              <a:ext uri="{FF2B5EF4-FFF2-40B4-BE49-F238E27FC236}">
                <a16:creationId xmlns:a16="http://schemas.microsoft.com/office/drawing/2014/main" id="{FF65D6C3-7421-4E86-85EF-178B0B657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57" r="5772"/>
          <a:stretch>
            <a:fillRect/>
          </a:stretch>
        </p:blipFill>
        <p:spPr bwMode="auto">
          <a:xfrm>
            <a:off x="4932363" y="3494088"/>
            <a:ext cx="4176712"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74BE7E60-4A75-4996-A7FC-17698F1D0137}"/>
              </a:ext>
            </a:extLst>
          </p:cNvPr>
          <p:cNvSpPr>
            <a:spLocks noGrp="1"/>
          </p:cNvSpPr>
          <p:nvPr>
            <p:ph type="sldNum" sz="quarter" idx="11"/>
          </p:nvPr>
        </p:nvSpPr>
        <p:spPr/>
        <p:txBody>
          <a:bodyPr/>
          <a:lstStyle/>
          <a:p>
            <a:pPr>
              <a:defRPr/>
            </a:pPr>
            <a:fld id="{5827373B-C2CC-41E1-B863-09BB423C47B1}" type="slidenum">
              <a:rPr lang="en-US" altLang="zh-CN" smtClean="0"/>
              <a:pPr>
                <a:defRPr/>
              </a:pPr>
              <a:t>3</a:t>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Jeremy_liu\Desktop\001wNxKVgy6J6nzxX5I96&amp;690.jpg">
            <a:extLst>
              <a:ext uri="{FF2B5EF4-FFF2-40B4-BE49-F238E27FC236}">
                <a16:creationId xmlns:a16="http://schemas.microsoft.com/office/drawing/2014/main" id="{14163B94-27A6-4ADC-8CA4-BC0B788C8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175" y="4046538"/>
            <a:ext cx="3411538"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2" descr="D:\lxy\器件物理\1-引言\Ic-2.BMP">
            <a:extLst>
              <a:ext uri="{FF2B5EF4-FFF2-40B4-BE49-F238E27FC236}">
                <a16:creationId xmlns:a16="http://schemas.microsoft.com/office/drawing/2014/main" id="{6205CA1F-3FC9-43E2-A6F7-03D33FA60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746500"/>
            <a:ext cx="3830638"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ext Box 2">
            <a:extLst>
              <a:ext uri="{FF2B5EF4-FFF2-40B4-BE49-F238E27FC236}">
                <a16:creationId xmlns:a16="http://schemas.microsoft.com/office/drawing/2014/main" id="{D772FD45-B630-4CE7-AD29-B18FDF5DBCA3}"/>
              </a:ext>
            </a:extLst>
          </p:cNvPr>
          <p:cNvSpPr txBox="1">
            <a:spLocks noChangeArrowheads="1"/>
          </p:cNvSpPr>
          <p:nvPr/>
        </p:nvSpPr>
        <p:spPr bwMode="auto">
          <a:xfrm>
            <a:off x="214313" y="1174750"/>
            <a:ext cx="8929687"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indent="-266700">
              <a:defRPr kumimoji="1" sz="2400">
                <a:solidFill>
                  <a:schemeClr val="tx1"/>
                </a:solidFill>
                <a:latin typeface="Times New Roman" panose="02020603050405020304" pitchFamily="18" charset="0"/>
                <a:ea typeface="宋体" panose="02010600030101010101" pitchFamily="2" charset="-122"/>
              </a:defRPr>
            </a:lvl2pPr>
            <a:lvl3pPr marL="1050925" indent="-38100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buFont typeface="Wingdings" panose="05000000000000000000" pitchFamily="2" charset="2"/>
              <a:buChar char="Ø"/>
              <a:defRPr/>
            </a:pPr>
            <a:r>
              <a:rPr kumimoji="0" lang="en-US" altLang="zh-CN"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1947</a:t>
            </a:r>
            <a:r>
              <a:rPr kumimoji="0" lang="zh-CN" altLang="en-US"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年</a:t>
            </a:r>
            <a:r>
              <a:rPr kumimoji="0" lang="zh-CN" altLang="en-US" b="1" dirty="0">
                <a:latin typeface="微软雅黑" panose="020B0503020204020204" pitchFamily="34" charset="-122"/>
                <a:ea typeface="微软雅黑" panose="020B0503020204020204" pitchFamily="34" charset="-122"/>
              </a:rPr>
              <a:t>  巴丁和布拉顿发现半导体的电流电压调制效应；</a:t>
            </a:r>
          </a:p>
          <a:p>
            <a:pPr lvl="1" eaLnBrk="1" hangingPunct="1">
              <a:spcBef>
                <a:spcPct val="50000"/>
              </a:spcBef>
              <a:buFont typeface="Wingdings" panose="05000000000000000000" pitchFamily="2" charset="2"/>
              <a:buChar char="Ø"/>
              <a:defRPr/>
            </a:pPr>
            <a:r>
              <a:rPr kumimoji="0" lang="en-US" altLang="zh-CN"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1948</a:t>
            </a:r>
            <a:r>
              <a:rPr kumimoji="0" lang="zh-CN" altLang="en-US"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年</a:t>
            </a:r>
            <a:r>
              <a:rPr kumimoji="0" lang="zh-CN" altLang="en-US" b="1" dirty="0">
                <a:latin typeface="微软雅黑" panose="020B0503020204020204" pitchFamily="34" charset="-122"/>
                <a:ea typeface="微软雅黑" panose="020B0503020204020204" pitchFamily="34" charset="-122"/>
              </a:rPr>
              <a:t>  肖克莱提出两个平行</a:t>
            </a:r>
            <a:r>
              <a:rPr kumimoji="0" lang="en-US" altLang="zh-CN" b="1" dirty="0">
                <a:latin typeface="微软雅黑" panose="020B0503020204020204" pitchFamily="34" charset="-122"/>
                <a:ea typeface="微软雅黑" panose="020B0503020204020204" pitchFamily="34" charset="-122"/>
              </a:rPr>
              <a:t>PN</a:t>
            </a:r>
            <a:r>
              <a:rPr kumimoji="0" lang="zh-CN" altLang="en-US" b="1" dirty="0">
                <a:latin typeface="微软雅黑" panose="020B0503020204020204" pitchFamily="34" charset="-122"/>
                <a:ea typeface="微软雅黑" panose="020B0503020204020204" pitchFamily="34" charset="-122"/>
              </a:rPr>
              <a:t>结构成结型晶体管的设想；</a:t>
            </a:r>
          </a:p>
          <a:p>
            <a:pPr lvl="1" eaLnBrk="1" hangingPunct="1">
              <a:spcBef>
                <a:spcPct val="50000"/>
              </a:spcBef>
              <a:buFont typeface="Wingdings" panose="05000000000000000000" pitchFamily="2" charset="2"/>
              <a:buChar char="Ø"/>
              <a:defRPr/>
            </a:pPr>
            <a:r>
              <a:rPr kumimoji="0" lang="en-US" altLang="zh-CN"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1949</a:t>
            </a:r>
            <a:r>
              <a:rPr kumimoji="0" lang="zh-CN" altLang="en-US"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年</a:t>
            </a:r>
            <a:r>
              <a:rPr kumimoji="0" lang="zh-CN" altLang="en-US" b="1" dirty="0">
                <a:latin typeface="微软雅黑" panose="020B0503020204020204" pitchFamily="34" charset="-122"/>
                <a:ea typeface="微软雅黑" panose="020B0503020204020204" pitchFamily="34" charset="-122"/>
              </a:rPr>
              <a:t>  贝尔实验室完成了第一个锗的</a:t>
            </a:r>
            <a:r>
              <a:rPr kumimoji="0" lang="en-US" altLang="zh-CN" b="1" dirty="0">
                <a:latin typeface="微软雅黑" panose="020B0503020204020204" pitchFamily="34" charset="-122"/>
                <a:ea typeface="微软雅黑" panose="020B0503020204020204" pitchFamily="34" charset="-122"/>
              </a:rPr>
              <a:t>PNP</a:t>
            </a:r>
            <a:r>
              <a:rPr kumimoji="0" lang="zh-CN" altLang="en-US" b="1" dirty="0">
                <a:latin typeface="微软雅黑" panose="020B0503020204020204" pitchFamily="34" charset="-122"/>
                <a:ea typeface="微软雅黑" panose="020B0503020204020204" pitchFamily="34" charset="-122"/>
              </a:rPr>
              <a:t>结构；</a:t>
            </a:r>
          </a:p>
          <a:p>
            <a:pPr lvl="1" eaLnBrk="1" hangingPunct="1">
              <a:spcBef>
                <a:spcPct val="50000"/>
              </a:spcBef>
              <a:buFont typeface="Wingdings" panose="05000000000000000000" pitchFamily="2" charset="2"/>
              <a:buChar char="Ø"/>
              <a:defRPr/>
            </a:pPr>
            <a:r>
              <a:rPr kumimoji="0" lang="en-US" altLang="zh-CN"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1950</a:t>
            </a:r>
            <a:r>
              <a:rPr kumimoji="0" lang="zh-CN" altLang="en-US"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年</a:t>
            </a:r>
            <a:r>
              <a:rPr kumimoji="0" lang="zh-CN" altLang="en-US" b="1" dirty="0">
                <a:latin typeface="微软雅黑" panose="020B0503020204020204" pitchFamily="34" charset="-122"/>
                <a:ea typeface="微软雅黑" panose="020B0503020204020204" pitchFamily="34" charset="-122"/>
              </a:rPr>
              <a:t>  制成了有良好结特性的生长结晶体管。</a:t>
            </a:r>
          </a:p>
        </p:txBody>
      </p:sp>
      <p:graphicFrame>
        <p:nvGraphicFramePr>
          <p:cNvPr id="45061" name="Object 4">
            <a:extLst>
              <a:ext uri="{FF2B5EF4-FFF2-40B4-BE49-F238E27FC236}">
                <a16:creationId xmlns:a16="http://schemas.microsoft.com/office/drawing/2014/main" id="{9E109683-9353-4BB0-9022-CF17DD850F68}"/>
              </a:ext>
            </a:extLst>
          </p:cNvPr>
          <p:cNvGraphicFramePr>
            <a:graphicFrameLocks noChangeAspect="1"/>
          </p:cNvGraphicFramePr>
          <p:nvPr/>
        </p:nvGraphicFramePr>
        <p:xfrm>
          <a:off x="3924300" y="3290888"/>
          <a:ext cx="1966913" cy="2581275"/>
        </p:xfrm>
        <a:graphic>
          <a:graphicData uri="http://schemas.openxmlformats.org/presentationml/2006/ole">
            <mc:AlternateContent xmlns:mc="http://schemas.openxmlformats.org/markup-compatibility/2006">
              <mc:Choice xmlns:v="urn:schemas-microsoft-com:vml" Requires="v">
                <p:oleObj spid="_x0000_s82022" name="BMP 图象" r:id="rId5" imgW="1895238" imgH="2800741" progId="Paint.Picture">
                  <p:embed/>
                </p:oleObj>
              </mc:Choice>
              <mc:Fallback>
                <p:oleObj name="BMP 图象" r:id="rId5" imgW="1895238" imgH="2800741" progId="Paint.Picture">
                  <p:embed/>
                  <p:pic>
                    <p:nvPicPr>
                      <p:cNvPr id="45061" name="Object 4">
                        <a:extLst>
                          <a:ext uri="{FF2B5EF4-FFF2-40B4-BE49-F238E27FC236}">
                            <a16:creationId xmlns:a16="http://schemas.microsoft.com/office/drawing/2014/main" id="{9E109683-9353-4BB0-9022-CF17DD850F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3290888"/>
                        <a:ext cx="1966913"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2" name="AutoShape 4">
            <a:extLst>
              <a:ext uri="{FF2B5EF4-FFF2-40B4-BE49-F238E27FC236}">
                <a16:creationId xmlns:a16="http://schemas.microsoft.com/office/drawing/2014/main" id="{5D5F5A0D-5560-4910-BF79-789802EE3D07}"/>
              </a:ext>
            </a:extLst>
          </p:cNvPr>
          <p:cNvSpPr>
            <a:spLocks noChangeArrowheads="1"/>
          </p:cNvSpPr>
          <p:nvPr/>
        </p:nvSpPr>
        <p:spPr bwMode="auto">
          <a:xfrm>
            <a:off x="889000" y="4797425"/>
            <a:ext cx="2155825" cy="782638"/>
          </a:xfrm>
          <a:prstGeom prst="wedgeRoundRectCallout">
            <a:avLst>
              <a:gd name="adj1" fmla="val 89245"/>
              <a:gd name="adj2" fmla="val 8227"/>
              <a:gd name="adj3" fmla="val 16667"/>
            </a:avLst>
          </a:prstGeom>
          <a:noFill/>
          <a:ln w="12700" cap="sq">
            <a:solidFill>
              <a:srgbClr val="A5002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微软雅黑" panose="020B0503020204020204" pitchFamily="34" charset="-122"/>
                <a:ea typeface="微软雅黑" panose="020B0503020204020204" pitchFamily="34" charset="-122"/>
              </a:rPr>
              <a:t>获</a:t>
            </a:r>
            <a:r>
              <a:rPr lang="en-US" altLang="zh-CN" sz="2000" b="1">
                <a:latin typeface="微软雅黑" panose="020B0503020204020204" pitchFamily="34" charset="-122"/>
                <a:ea typeface="微软雅黑" panose="020B0503020204020204" pitchFamily="34" charset="-122"/>
              </a:rPr>
              <a:t>1956</a:t>
            </a:r>
            <a:r>
              <a:rPr lang="zh-CN" altLang="en-US" sz="2000" b="1">
                <a:latin typeface="微软雅黑" panose="020B0503020204020204" pitchFamily="34" charset="-122"/>
                <a:ea typeface="微软雅黑" panose="020B0503020204020204" pitchFamily="34" charset="-122"/>
              </a:rPr>
              <a:t>年</a:t>
            </a:r>
            <a:endParaRPr lang="en-US" altLang="zh-CN" sz="2000" b="1">
              <a:latin typeface="微软雅黑" panose="020B0503020204020204" pitchFamily="34" charset="-122"/>
              <a:ea typeface="微软雅黑" panose="020B0503020204020204" pitchFamily="34" charset="-122"/>
            </a:endParaRPr>
          </a:p>
          <a:p>
            <a:pPr algn="ctr" eaLnBrk="1" hangingPunct="1"/>
            <a:r>
              <a:rPr lang="zh-CN" altLang="en-US" sz="2000" b="1">
                <a:latin typeface="微软雅黑" panose="020B0503020204020204" pitchFamily="34" charset="-122"/>
                <a:ea typeface="微软雅黑" panose="020B0503020204020204" pitchFamily="34" charset="-122"/>
              </a:rPr>
              <a:t>诺贝尔物理奖</a:t>
            </a:r>
          </a:p>
        </p:txBody>
      </p:sp>
      <p:sp>
        <p:nvSpPr>
          <p:cNvPr id="45063" name="AutoShape 5">
            <a:extLst>
              <a:ext uri="{FF2B5EF4-FFF2-40B4-BE49-F238E27FC236}">
                <a16:creationId xmlns:a16="http://schemas.microsoft.com/office/drawing/2014/main" id="{39DD67CE-29A7-4883-86BD-08D8CF9A81CE}"/>
              </a:ext>
            </a:extLst>
          </p:cNvPr>
          <p:cNvSpPr>
            <a:spLocks noChangeArrowheads="1"/>
          </p:cNvSpPr>
          <p:nvPr/>
        </p:nvSpPr>
        <p:spPr bwMode="auto">
          <a:xfrm>
            <a:off x="425450" y="3676650"/>
            <a:ext cx="2698750" cy="762000"/>
          </a:xfrm>
          <a:prstGeom prst="wedgeRoundRectCallout">
            <a:avLst>
              <a:gd name="adj1" fmla="val 79611"/>
              <a:gd name="adj2" fmla="val -42190"/>
              <a:gd name="adj3" fmla="val 16667"/>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000" b="1">
                <a:latin typeface="微软雅黑" panose="020B0503020204020204" pitchFamily="34" charset="-122"/>
                <a:ea typeface="微软雅黑" panose="020B0503020204020204" pitchFamily="34" charset="-122"/>
              </a:rPr>
              <a:t>第一个点接触式</a:t>
            </a:r>
            <a:endParaRPr lang="en-US" altLang="zh-CN" sz="2000" b="1">
              <a:latin typeface="微软雅黑" panose="020B0503020204020204" pitchFamily="34" charset="-122"/>
              <a:ea typeface="微软雅黑" panose="020B0503020204020204" pitchFamily="34" charset="-122"/>
            </a:endParaRPr>
          </a:p>
          <a:p>
            <a:pPr algn="ctr" eaLnBrk="1" hangingPunct="1"/>
            <a:r>
              <a:rPr lang="en-US" altLang="zh-CN" sz="2000" b="1">
                <a:latin typeface="微软雅黑" panose="020B0503020204020204" pitchFamily="34" charset="-122"/>
                <a:ea typeface="微软雅黑" panose="020B0503020204020204" pitchFamily="34" charset="-122"/>
              </a:rPr>
              <a:t>Ge</a:t>
            </a:r>
            <a:r>
              <a:rPr lang="zh-CN" altLang="en-US" sz="2000" b="1">
                <a:latin typeface="微软雅黑" panose="020B0503020204020204" pitchFamily="34" charset="-122"/>
                <a:ea typeface="微软雅黑" panose="020B0503020204020204" pitchFamily="34" charset="-122"/>
              </a:rPr>
              <a:t>晶体管</a:t>
            </a:r>
            <a:r>
              <a:rPr lang="en-US" altLang="zh-CN" sz="2000" b="1">
                <a:latin typeface="微软雅黑" panose="020B0503020204020204" pitchFamily="34" charset="-122"/>
                <a:ea typeface="微软雅黑" panose="020B0503020204020204" pitchFamily="34" charset="-122"/>
              </a:rPr>
              <a:t>(transistor)</a:t>
            </a:r>
            <a:endParaRPr lang="zh-CN" altLang="en-US" sz="2000" b="1">
              <a:latin typeface="微软雅黑" panose="020B0503020204020204" pitchFamily="34" charset="-122"/>
              <a:ea typeface="微软雅黑" panose="020B0503020204020204" pitchFamily="34" charset="-122"/>
            </a:endParaRPr>
          </a:p>
        </p:txBody>
      </p:sp>
      <p:sp>
        <p:nvSpPr>
          <p:cNvPr id="45064" name="AutoShape 4">
            <a:extLst>
              <a:ext uri="{FF2B5EF4-FFF2-40B4-BE49-F238E27FC236}">
                <a16:creationId xmlns:a16="http://schemas.microsoft.com/office/drawing/2014/main" id="{14399F12-E62B-4942-818A-C875B2BF0722}"/>
              </a:ext>
            </a:extLst>
          </p:cNvPr>
          <p:cNvSpPr>
            <a:spLocks noChangeArrowheads="1"/>
          </p:cNvSpPr>
          <p:nvPr/>
        </p:nvSpPr>
        <p:spPr bwMode="auto">
          <a:xfrm>
            <a:off x="1320800" y="5938838"/>
            <a:ext cx="2371725" cy="782637"/>
          </a:xfrm>
          <a:prstGeom prst="wedgeRoundRectCallout">
            <a:avLst>
              <a:gd name="adj1" fmla="val 108130"/>
              <a:gd name="adj2" fmla="val -57014"/>
              <a:gd name="adj3" fmla="val 16667"/>
            </a:avLst>
          </a:prstGeom>
          <a:noFill/>
          <a:ln w="12700" cap="sq">
            <a:solidFill>
              <a:srgbClr val="A5002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latin typeface="微软雅黑" panose="020B0503020204020204" pitchFamily="34" charset="-122"/>
                <a:ea typeface="微软雅黑" panose="020B0503020204020204" pitchFamily="34" charset="-122"/>
              </a:rPr>
              <a:t>成为现代电子工业的基础</a:t>
            </a:r>
          </a:p>
        </p:txBody>
      </p:sp>
      <p:sp>
        <p:nvSpPr>
          <p:cNvPr id="45065" name="Text Box 3">
            <a:extLst>
              <a:ext uri="{FF2B5EF4-FFF2-40B4-BE49-F238E27FC236}">
                <a16:creationId xmlns:a16="http://schemas.microsoft.com/office/drawing/2014/main" id="{DF14DDFF-56EB-4D5B-9AB6-B2A3C71856D9}"/>
              </a:ext>
            </a:extLst>
          </p:cNvPr>
          <p:cNvSpPr txBox="1">
            <a:spLocks noChangeArrowheads="1"/>
          </p:cNvSpPr>
          <p:nvPr/>
        </p:nvSpPr>
        <p:spPr bwMode="auto">
          <a:xfrm>
            <a:off x="0" y="285750"/>
            <a:ext cx="91440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4000" b="1" dirty="0">
                <a:solidFill>
                  <a:schemeClr val="accent2"/>
                </a:solidFill>
                <a:latin typeface="微软雅黑" panose="020B0503020204020204" pitchFamily="34" charset="-122"/>
                <a:ea typeface="微软雅黑" panose="020B0503020204020204" pitchFamily="34" charset="-122"/>
              </a:rPr>
              <a:t>晶体管</a:t>
            </a:r>
            <a:r>
              <a:rPr lang="zh-CN" altLang="en-US" sz="4000" b="1" dirty="0">
                <a:solidFill>
                  <a:schemeClr val="accent2"/>
                </a:solidFill>
                <a:latin typeface="微软雅黑" panose="020B0503020204020204" pitchFamily="34" charset="-122"/>
                <a:ea typeface="微软雅黑" panose="020B0503020204020204" pitchFamily="34" charset="-122"/>
              </a:rPr>
              <a:t>的</a:t>
            </a:r>
            <a:r>
              <a:rPr lang="zh-CN" altLang="zh-CN" sz="4000" b="1" dirty="0">
                <a:solidFill>
                  <a:schemeClr val="accent2"/>
                </a:solidFill>
                <a:latin typeface="微软雅黑" panose="020B0503020204020204" pitchFamily="34" charset="-122"/>
                <a:ea typeface="微软雅黑" panose="020B0503020204020204" pitchFamily="34" charset="-122"/>
              </a:rPr>
              <a:t>发明</a:t>
            </a:r>
            <a:endParaRPr lang="zh-CN" altLang="en-US" sz="4000" b="1" dirty="0">
              <a:solidFill>
                <a:schemeClr val="accent2"/>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12AA539F-648D-4620-B4D1-AC49053B0431}"/>
              </a:ext>
            </a:extLst>
          </p:cNvPr>
          <p:cNvSpPr>
            <a:spLocks noGrp="1"/>
          </p:cNvSpPr>
          <p:nvPr>
            <p:ph type="sldNum" sz="quarter" idx="11"/>
          </p:nvPr>
        </p:nvSpPr>
        <p:spPr/>
        <p:txBody>
          <a:bodyPr/>
          <a:lstStyle/>
          <a:p>
            <a:pPr>
              <a:defRPr/>
            </a:pPr>
            <a:fld id="{5827373B-C2CC-41E1-B863-09BB423C47B1}" type="slidenum">
              <a:rPr lang="en-US" altLang="zh-CN" smtClean="0"/>
              <a:pPr>
                <a:defRPr/>
              </a:pPr>
              <a:t>30</a:t>
            </a:fld>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5442C0AB-7FED-44E1-AE09-7ED11E4B4A38}"/>
              </a:ext>
            </a:extLst>
          </p:cNvPr>
          <p:cNvSpPr>
            <a:spLocks noGrp="1" noChangeArrowheads="1"/>
          </p:cNvSpPr>
          <p:nvPr>
            <p:ph type="body" idx="1"/>
          </p:nvPr>
        </p:nvSpPr>
        <p:spPr>
          <a:xfrm>
            <a:off x="539552" y="1125538"/>
            <a:ext cx="8280599" cy="5255790"/>
          </a:xfrm>
        </p:spPr>
        <p:txBody>
          <a:bodyPr/>
          <a:lstStyle/>
          <a:p>
            <a:pPr algn="just" eaLnBrk="1" hangingPunct="1">
              <a:spcBef>
                <a:spcPts val="1200"/>
              </a:spcBef>
              <a:defRPr/>
            </a:pPr>
            <a:r>
              <a:rPr lang="zh-CN" altLang="en-US" dirty="0">
                <a:latin typeface="+mn-lt"/>
                <a:ea typeface="微软雅黑" panose="020B0503020204020204" pitchFamily="34" charset="-122"/>
              </a:rPr>
              <a:t>量子力学诞生于</a:t>
            </a:r>
            <a:r>
              <a:rPr lang="en-US" altLang="zh-CN" dirty="0">
                <a:latin typeface="+mn-lt"/>
                <a:ea typeface="微软雅黑" panose="020B0503020204020204" pitchFamily="34" charset="-122"/>
              </a:rPr>
              <a:t>19</a:t>
            </a:r>
            <a:r>
              <a:rPr lang="zh-CN" altLang="en-US" dirty="0">
                <a:latin typeface="+mn-lt"/>
                <a:ea typeface="微软雅黑" panose="020B0503020204020204" pitchFamily="34" charset="-122"/>
              </a:rPr>
              <a:t>世纪末，现代物理学的一系列发现揭示了微观物理世界的基本规律，以此为基础诞生了现代物理学的理论基础－</a:t>
            </a:r>
            <a:r>
              <a:rPr lang="en-US" altLang="zh-CN" dirty="0">
                <a:latin typeface="+mn-lt"/>
                <a:ea typeface="微软雅黑" panose="020B0503020204020204" pitchFamily="34" charset="-122"/>
              </a:rPr>
              <a:t>&gt;</a:t>
            </a:r>
            <a:r>
              <a:rPr lang="zh-CN" altLang="en-US" dirty="0">
                <a:latin typeface="+mn-lt"/>
                <a:ea typeface="微软雅黑" panose="020B0503020204020204" pitchFamily="34" charset="-122"/>
              </a:rPr>
              <a:t>量子力学（以海森堡和薛定锷建立的量子力学体系为基础，其中薛定锷提出的薛定锷方程已经成为量子力学最基本和广泛使用的方程）</a:t>
            </a:r>
          </a:p>
          <a:p>
            <a:pPr algn="just" eaLnBrk="1" hangingPunct="1">
              <a:spcBef>
                <a:spcPts val="1200"/>
              </a:spcBef>
              <a:defRPr/>
            </a:pPr>
            <a:r>
              <a:rPr lang="zh-CN" altLang="en-US" dirty="0">
                <a:latin typeface="+mn-lt"/>
                <a:ea typeface="微软雅黑" panose="020B0503020204020204" pitchFamily="34" charset="-122"/>
              </a:rPr>
              <a:t>量子力学理论的建立，实际上是近代在物理学研究方面取得的一系列理论和实验成果共同推动的结果。</a:t>
            </a:r>
          </a:p>
        </p:txBody>
      </p:sp>
      <p:sp>
        <p:nvSpPr>
          <p:cNvPr id="3" name="Text Box 3">
            <a:extLst>
              <a:ext uri="{FF2B5EF4-FFF2-40B4-BE49-F238E27FC236}">
                <a16:creationId xmlns:a16="http://schemas.microsoft.com/office/drawing/2014/main" id="{90F126CB-3322-46C9-84DE-C5B49A3B2ECD}"/>
              </a:ext>
            </a:extLst>
          </p:cNvPr>
          <p:cNvSpPr txBox="1">
            <a:spLocks noChangeArrowheads="1"/>
          </p:cNvSpPr>
          <p:nvPr/>
        </p:nvSpPr>
        <p:spPr bwMode="auto">
          <a:xfrm>
            <a:off x="0" y="285750"/>
            <a:ext cx="91440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4000" b="1" dirty="0">
                <a:solidFill>
                  <a:srgbClr val="FFFF00"/>
                </a:solidFill>
                <a:latin typeface="微软雅黑" panose="020B0503020204020204" pitchFamily="34" charset="-122"/>
                <a:ea typeface="微软雅黑" panose="020B0503020204020204" pitchFamily="34" charset="-122"/>
              </a:rPr>
              <a:t>晶体管</a:t>
            </a:r>
            <a:r>
              <a:rPr lang="zh-CN" altLang="en-US" sz="4000" b="1" dirty="0">
                <a:solidFill>
                  <a:srgbClr val="FFFF00"/>
                </a:solidFill>
                <a:latin typeface="微软雅黑" panose="020B0503020204020204" pitchFamily="34" charset="-122"/>
                <a:ea typeface="微软雅黑" panose="020B0503020204020204" pitchFamily="34" charset="-122"/>
              </a:rPr>
              <a:t>的</a:t>
            </a:r>
            <a:r>
              <a:rPr lang="zh-CN" altLang="zh-CN" sz="4000" b="1" dirty="0">
                <a:solidFill>
                  <a:srgbClr val="FFFF00"/>
                </a:solidFill>
                <a:latin typeface="微软雅黑" panose="020B0503020204020204" pitchFamily="34" charset="-122"/>
                <a:ea typeface="微软雅黑" panose="020B0503020204020204" pitchFamily="34" charset="-122"/>
              </a:rPr>
              <a:t>发明</a:t>
            </a:r>
            <a:endParaRPr lang="zh-CN" altLang="en-US" sz="4000" b="1" dirty="0">
              <a:solidFill>
                <a:srgbClr val="FFFF00"/>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E78658E8-624B-44A1-965C-D82AA0A91270}"/>
              </a:ext>
            </a:extLst>
          </p:cNvPr>
          <p:cNvSpPr>
            <a:spLocks noGrp="1"/>
          </p:cNvSpPr>
          <p:nvPr>
            <p:ph type="sldNum" sz="quarter" idx="11"/>
          </p:nvPr>
        </p:nvSpPr>
        <p:spPr/>
        <p:txBody>
          <a:bodyPr/>
          <a:lstStyle/>
          <a:p>
            <a:pPr>
              <a:defRPr/>
            </a:pPr>
            <a:fld id="{0AAE55F9-E9D2-47F2-9F1E-5BD6C3A7AC10}" type="slidenum">
              <a:rPr lang="en-US" altLang="zh-CN" smtClean="0"/>
              <a:pPr>
                <a:defRPr/>
              </a:pPr>
              <a:t>31</a:t>
            </a:fld>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3C2865DD-717B-4DB4-8DB8-27803A2A847C}"/>
              </a:ext>
            </a:extLst>
          </p:cNvPr>
          <p:cNvSpPr>
            <a:spLocks noGrp="1" noChangeArrowheads="1"/>
          </p:cNvSpPr>
          <p:nvPr>
            <p:ph type="body" idx="1"/>
          </p:nvPr>
        </p:nvSpPr>
        <p:spPr>
          <a:xfrm>
            <a:off x="467544" y="1052214"/>
            <a:ext cx="8208590" cy="5545138"/>
          </a:xfrm>
        </p:spPr>
        <p:txBody>
          <a:bodyPr/>
          <a:lstStyle/>
          <a:p>
            <a:pPr algn="just" eaLnBrk="1" hangingPunct="1">
              <a:spcBef>
                <a:spcPts val="1200"/>
              </a:spcBef>
              <a:buFont typeface="Wingdings" panose="05000000000000000000" pitchFamily="2" charset="2"/>
              <a:buNone/>
              <a:defRP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Born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提出的概率波（</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Probability wave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）概念和波函数</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wave function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，为量子力学的应用奠定了基础。</a:t>
            </a:r>
          </a:p>
          <a:p>
            <a:pPr algn="just" eaLnBrk="1" hangingPunct="1">
              <a:spcBef>
                <a:spcPts val="1200"/>
              </a:spcBef>
              <a:buFont typeface="Wingdings" panose="05000000000000000000" pitchFamily="2" charset="2"/>
              <a:buNone/>
              <a:defRP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基于量子力学的能带论建立，构成了固体物理学的基础。</a:t>
            </a:r>
          </a:p>
          <a:p>
            <a:pPr algn="just" eaLnBrk="1" hangingPunct="1">
              <a:spcBef>
                <a:spcPts val="1200"/>
              </a:spcBef>
              <a:buFont typeface="Wingdings" panose="05000000000000000000" pitchFamily="2" charset="2"/>
              <a:buNone/>
              <a:defRP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现代固体物理学的成熟、完善和应用，为晶体管的发明奠定了理论基础。</a:t>
            </a:r>
          </a:p>
          <a:p>
            <a:pPr algn="just" eaLnBrk="1" hangingPunct="1">
              <a:spcBef>
                <a:spcPts val="1200"/>
              </a:spcBef>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晶体管的发明是固体物理理论研究、半导体材料、技术科学研究取得重大突破后的必然结果。</a:t>
            </a:r>
          </a:p>
        </p:txBody>
      </p:sp>
      <p:sp>
        <p:nvSpPr>
          <p:cNvPr id="3" name="Text Box 3">
            <a:extLst>
              <a:ext uri="{FF2B5EF4-FFF2-40B4-BE49-F238E27FC236}">
                <a16:creationId xmlns:a16="http://schemas.microsoft.com/office/drawing/2014/main" id="{F9613F71-1E02-40E0-93E7-A9FE57B38943}"/>
              </a:ext>
            </a:extLst>
          </p:cNvPr>
          <p:cNvSpPr txBox="1">
            <a:spLocks noChangeArrowheads="1"/>
          </p:cNvSpPr>
          <p:nvPr/>
        </p:nvSpPr>
        <p:spPr bwMode="auto">
          <a:xfrm>
            <a:off x="0" y="285750"/>
            <a:ext cx="91440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4000" b="1" dirty="0">
                <a:solidFill>
                  <a:srgbClr val="FFFF00"/>
                </a:solidFill>
                <a:latin typeface="微软雅黑" panose="020B0503020204020204" pitchFamily="34" charset="-122"/>
                <a:ea typeface="微软雅黑" panose="020B0503020204020204" pitchFamily="34" charset="-122"/>
              </a:rPr>
              <a:t>晶体管</a:t>
            </a:r>
            <a:r>
              <a:rPr lang="zh-CN" altLang="en-US" sz="4000" b="1" dirty="0">
                <a:solidFill>
                  <a:srgbClr val="FFFF00"/>
                </a:solidFill>
                <a:latin typeface="微软雅黑" panose="020B0503020204020204" pitchFamily="34" charset="-122"/>
                <a:ea typeface="微软雅黑" panose="020B0503020204020204" pitchFamily="34" charset="-122"/>
              </a:rPr>
              <a:t>的</a:t>
            </a:r>
            <a:r>
              <a:rPr lang="zh-CN" altLang="zh-CN" sz="4000" b="1" dirty="0">
                <a:solidFill>
                  <a:srgbClr val="FFFF00"/>
                </a:solidFill>
                <a:latin typeface="微软雅黑" panose="020B0503020204020204" pitchFamily="34" charset="-122"/>
                <a:ea typeface="微软雅黑" panose="020B0503020204020204" pitchFamily="34" charset="-122"/>
              </a:rPr>
              <a:t>发明</a:t>
            </a:r>
            <a:endParaRPr lang="zh-CN" altLang="en-US" sz="4000" b="1" dirty="0">
              <a:solidFill>
                <a:srgbClr val="FFFF00"/>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5FFBAFB2-064D-4CF2-B7ED-5C005CEF7754}"/>
              </a:ext>
            </a:extLst>
          </p:cNvPr>
          <p:cNvSpPr>
            <a:spLocks noGrp="1"/>
          </p:cNvSpPr>
          <p:nvPr>
            <p:ph type="sldNum" sz="quarter" idx="11"/>
          </p:nvPr>
        </p:nvSpPr>
        <p:spPr/>
        <p:txBody>
          <a:bodyPr/>
          <a:lstStyle/>
          <a:p>
            <a:pPr>
              <a:defRPr/>
            </a:pPr>
            <a:fld id="{0AAE55F9-E9D2-47F2-9F1E-5BD6C3A7AC10}" type="slidenum">
              <a:rPr lang="en-US" altLang="zh-CN" smtClean="0"/>
              <a:pPr>
                <a:defRPr/>
              </a:pPr>
              <a:t>32</a:t>
            </a:fld>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a:extLst>
              <a:ext uri="{FF2B5EF4-FFF2-40B4-BE49-F238E27FC236}">
                <a16:creationId xmlns:a16="http://schemas.microsoft.com/office/drawing/2014/main" id="{7361510C-24E1-4DDA-A458-5392B92F9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1042988"/>
            <a:ext cx="721042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31037DB9-0D53-446D-85CF-5173E5051A5B}"/>
              </a:ext>
            </a:extLst>
          </p:cNvPr>
          <p:cNvSpPr>
            <a:spLocks noGrp="1"/>
          </p:cNvSpPr>
          <p:nvPr>
            <p:ph type="sldNum" sz="quarter" idx="11"/>
          </p:nvPr>
        </p:nvSpPr>
        <p:spPr/>
        <p:txBody>
          <a:bodyPr/>
          <a:lstStyle/>
          <a:p>
            <a:pPr>
              <a:defRPr/>
            </a:pPr>
            <a:fld id="{5827373B-C2CC-41E1-B863-09BB423C47B1}" type="slidenum">
              <a:rPr lang="en-US" altLang="zh-CN" smtClean="0"/>
              <a:pPr>
                <a:defRPr/>
              </a:pPr>
              <a:t>33</a:t>
            </a:fld>
            <a:endParaRPr lang="en-US" altLang="zh-CN"/>
          </a:p>
        </p:txBody>
      </p:sp>
    </p:spTree>
    <p:extLst>
      <p:ext uri="{BB962C8B-B14F-4D97-AF65-F5344CB8AC3E}">
        <p14:creationId xmlns:p14="http://schemas.microsoft.com/office/powerpoint/2010/main" val="2802116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10">
            <a:extLst>
              <a:ext uri="{FF2B5EF4-FFF2-40B4-BE49-F238E27FC236}">
                <a16:creationId xmlns:a16="http://schemas.microsoft.com/office/drawing/2014/main" id="{EB98E8B2-55C8-41DA-8405-81D952A63EE4}"/>
              </a:ext>
            </a:extLst>
          </p:cNvPr>
          <p:cNvSpPr txBox="1">
            <a:spLocks noChangeArrowheads="1"/>
          </p:cNvSpPr>
          <p:nvPr/>
        </p:nvSpPr>
        <p:spPr bwMode="auto">
          <a:xfrm>
            <a:off x="35496" y="5373216"/>
            <a:ext cx="2736304" cy="1477328"/>
          </a:xfrm>
          <a:prstGeom prst="rect">
            <a:avLst/>
          </a:prstGeom>
          <a:noFill/>
          <a:ln>
            <a:noFill/>
          </a:ln>
          <a:effectLst>
            <a:outerShdw dist="107763" dir="18900000" algn="ctr" rotWithShape="0">
              <a:schemeClr val="bg2"/>
            </a:outerShdw>
          </a:effec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2000" b="1" dirty="0">
                <a:latin typeface="Times New Roman" panose="02020603050405020304" pitchFamily="18" charset="0"/>
                <a:ea typeface="楷体_GB2312" pitchFamily="49" charset="-122"/>
                <a:cs typeface="Times New Roman" panose="02020603050405020304" pitchFamily="18" charset="0"/>
              </a:rPr>
              <a:t>在</a:t>
            </a:r>
            <a:r>
              <a:rPr lang="en-US" altLang="zh-CN" sz="2000" b="1" dirty="0">
                <a:latin typeface="Times New Roman" panose="02020603050405020304" pitchFamily="18" charset="0"/>
                <a:ea typeface="楷体_GB2312" pitchFamily="49" charset="-122"/>
                <a:cs typeface="Times New Roman" panose="02020603050405020304" pitchFamily="18" charset="0"/>
              </a:rPr>
              <a:t>Ge</a:t>
            </a:r>
            <a:r>
              <a:rPr lang="zh-CN" altLang="zh-CN" sz="2000" b="1" dirty="0">
                <a:latin typeface="Times New Roman" panose="02020603050405020304" pitchFamily="18" charset="0"/>
                <a:ea typeface="楷体_GB2312" pitchFamily="49" charset="-122"/>
                <a:cs typeface="Times New Roman" panose="02020603050405020304" pitchFamily="18" charset="0"/>
              </a:rPr>
              <a:t>衬底</a:t>
            </a:r>
            <a:r>
              <a:rPr lang="zh-CN" altLang="en-US" sz="2000" b="1" dirty="0">
                <a:latin typeface="Times New Roman" panose="02020603050405020304" pitchFamily="18" charset="0"/>
                <a:ea typeface="楷体_GB2312" pitchFamily="49" charset="-122"/>
                <a:cs typeface="Times New Roman" panose="02020603050405020304" pitchFamily="18" charset="0"/>
              </a:rPr>
              <a:t>上</a:t>
            </a:r>
            <a:r>
              <a:rPr lang="zh-CN" altLang="zh-CN" sz="2000" b="1" dirty="0">
                <a:latin typeface="Times New Roman" panose="02020603050405020304" pitchFamily="18" charset="0"/>
                <a:ea typeface="楷体_GB2312" pitchFamily="49" charset="-122"/>
                <a:cs typeface="Times New Roman" panose="02020603050405020304" pitchFamily="18" charset="0"/>
              </a:rPr>
              <a:t>用键合方法制备了1</a:t>
            </a:r>
            <a:r>
              <a:rPr lang="en-US" altLang="zh-CN" sz="2000" b="1" dirty="0">
                <a:latin typeface="Times New Roman" panose="02020603050405020304" pitchFamily="18" charset="0"/>
                <a:ea typeface="楷体_GB2312" pitchFamily="49" charset="-122"/>
                <a:cs typeface="Times New Roman" panose="02020603050405020304" pitchFamily="18" charset="0"/>
              </a:rPr>
              <a:t>T</a:t>
            </a:r>
            <a:r>
              <a:rPr lang="zh-CN" altLang="en-US" sz="2000" b="1" dirty="0">
                <a:latin typeface="Times New Roman" panose="02020603050405020304" pitchFamily="18" charset="0"/>
                <a:ea typeface="楷体_GB2312" pitchFamily="49" charset="-122"/>
                <a:cs typeface="Times New Roman" panose="02020603050405020304" pitchFamily="18" charset="0"/>
              </a:rPr>
              <a:t>、</a:t>
            </a:r>
            <a:r>
              <a:rPr lang="en-US" altLang="zh-CN" sz="2000" b="1" dirty="0">
                <a:latin typeface="Times New Roman" panose="02020603050405020304" pitchFamily="18" charset="0"/>
                <a:ea typeface="楷体_GB2312" pitchFamily="49" charset="-122"/>
                <a:cs typeface="Times New Roman" panose="02020603050405020304" pitchFamily="18" charset="0"/>
              </a:rPr>
              <a:t>3R</a:t>
            </a:r>
            <a:r>
              <a:rPr lang="zh-CN" altLang="en-US" sz="2000" b="1" dirty="0">
                <a:latin typeface="Times New Roman" panose="02020603050405020304" pitchFamily="18" charset="0"/>
                <a:ea typeface="楷体_GB2312" pitchFamily="49" charset="-122"/>
                <a:cs typeface="Times New Roman" panose="02020603050405020304" pitchFamily="18" charset="0"/>
              </a:rPr>
              <a:t>、</a:t>
            </a:r>
            <a:r>
              <a:rPr lang="en-US" altLang="zh-CN" sz="2000" b="1" dirty="0">
                <a:latin typeface="Times New Roman" panose="02020603050405020304" pitchFamily="18" charset="0"/>
                <a:ea typeface="楷体_GB2312" pitchFamily="49" charset="-122"/>
                <a:cs typeface="Times New Roman" panose="02020603050405020304" pitchFamily="18" charset="0"/>
              </a:rPr>
              <a:t>1C</a:t>
            </a:r>
          </a:p>
          <a:p>
            <a:pPr eaLnBrk="1" hangingPunct="1">
              <a:spcBef>
                <a:spcPct val="50000"/>
              </a:spcBef>
              <a:defRPr/>
            </a:pPr>
            <a:r>
              <a:rPr lang="zh-CN" altLang="en-US" sz="2000" b="1" dirty="0">
                <a:solidFill>
                  <a:schemeClr val="accent2"/>
                </a:solidFill>
                <a:latin typeface="Times New Roman" panose="02020603050405020304" pitchFamily="18" charset="0"/>
                <a:ea typeface="楷体_GB2312" pitchFamily="49" charset="-122"/>
                <a:cs typeface="Times New Roman" panose="02020603050405020304" pitchFamily="18" charset="0"/>
              </a:rPr>
              <a:t>主要贡献：提出了集成电路的思想</a:t>
            </a:r>
          </a:p>
        </p:txBody>
      </p:sp>
      <p:sp>
        <p:nvSpPr>
          <p:cNvPr id="46083" name="Text Box 3">
            <a:extLst>
              <a:ext uri="{FF2B5EF4-FFF2-40B4-BE49-F238E27FC236}">
                <a16:creationId xmlns:a16="http://schemas.microsoft.com/office/drawing/2014/main" id="{F53BD517-6ED3-44C7-BB12-683312806B86}"/>
              </a:ext>
            </a:extLst>
          </p:cNvPr>
          <p:cNvSpPr txBox="1">
            <a:spLocks noChangeArrowheads="1"/>
          </p:cNvSpPr>
          <p:nvPr/>
        </p:nvSpPr>
        <p:spPr bwMode="auto">
          <a:xfrm>
            <a:off x="71438" y="1042988"/>
            <a:ext cx="5545137" cy="143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8775" indent="-35877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5000"/>
              </a:lnSpc>
              <a:buFont typeface="Wingdings" panose="05000000000000000000" pitchFamily="2" charset="2"/>
              <a:buChar char="Ø"/>
            </a:pPr>
            <a:r>
              <a:rPr lang="en-US" altLang="zh-CN" sz="2400" b="1" dirty="0">
                <a:solidFill>
                  <a:schemeClr val="accent2"/>
                </a:solidFill>
                <a:latin typeface="Times New Roman" panose="02020603050405020304" pitchFamily="18" charset="0"/>
                <a:ea typeface="楷体_GB2312" pitchFamily="49" charset="-122"/>
                <a:cs typeface="Times New Roman" panose="02020603050405020304" pitchFamily="18" charset="0"/>
              </a:rPr>
              <a:t>1958</a:t>
            </a:r>
            <a:r>
              <a:rPr lang="zh-CN" altLang="en-US" sz="2400" b="1" dirty="0">
                <a:solidFill>
                  <a:schemeClr val="accent2"/>
                </a:solidFill>
                <a:latin typeface="Times New Roman" panose="02020603050405020304" pitchFamily="18" charset="0"/>
                <a:ea typeface="楷体_GB2312" pitchFamily="49" charset="-122"/>
                <a:cs typeface="Times New Roman" panose="02020603050405020304" pitchFamily="18" charset="0"/>
              </a:rPr>
              <a:t>年，</a:t>
            </a:r>
            <a:r>
              <a:rPr lang="en-US" altLang="zh-CN" sz="2400" b="1" dirty="0">
                <a:latin typeface="Times New Roman" panose="02020603050405020304" pitchFamily="18" charset="0"/>
                <a:ea typeface="楷体_GB2312" pitchFamily="49" charset="-122"/>
                <a:cs typeface="Times New Roman" panose="02020603050405020304" pitchFamily="18" charset="0"/>
              </a:rPr>
              <a:t>J. S. Kilby</a:t>
            </a:r>
            <a:r>
              <a:rPr lang="zh-CN" altLang="en-US" sz="2400" b="1" dirty="0">
                <a:latin typeface="Times New Roman" panose="02020603050405020304" pitchFamily="18" charset="0"/>
                <a:ea typeface="楷体_GB2312" pitchFamily="49" charset="-122"/>
                <a:cs typeface="Times New Roman" panose="02020603050405020304" pitchFamily="18" charset="0"/>
              </a:rPr>
              <a:t>发明一种集成振荡器，首次把晶体管和电阻、电容等</a:t>
            </a:r>
            <a:r>
              <a:rPr lang="en-US" altLang="zh-CN" sz="2400" b="1" dirty="0">
                <a:latin typeface="Times New Roman" panose="02020603050405020304" pitchFamily="18" charset="0"/>
                <a:ea typeface="楷体_GB2312" pitchFamily="49" charset="-122"/>
                <a:cs typeface="Times New Roman" panose="02020603050405020304" pitchFamily="18" charset="0"/>
              </a:rPr>
              <a:t>12</a:t>
            </a:r>
            <a:r>
              <a:rPr lang="zh-CN" altLang="en-US" sz="2400" b="1" dirty="0">
                <a:latin typeface="Times New Roman" panose="02020603050405020304" pitchFamily="18" charset="0"/>
                <a:ea typeface="楷体_GB2312" pitchFamily="49" charset="-122"/>
                <a:cs typeface="Times New Roman" panose="02020603050405020304" pitchFamily="18" charset="0"/>
              </a:rPr>
              <a:t>个器件集成在一块硅片上。</a:t>
            </a:r>
          </a:p>
        </p:txBody>
      </p:sp>
      <p:graphicFrame>
        <p:nvGraphicFramePr>
          <p:cNvPr id="46084" name="Object 11">
            <a:extLst>
              <a:ext uri="{FF2B5EF4-FFF2-40B4-BE49-F238E27FC236}">
                <a16:creationId xmlns:a16="http://schemas.microsoft.com/office/drawing/2014/main" id="{2E4659D0-6FB9-4240-9020-52E9C2784505}"/>
              </a:ext>
            </a:extLst>
          </p:cNvPr>
          <p:cNvGraphicFramePr>
            <a:graphicFrameLocks noChangeAspect="1"/>
          </p:cNvGraphicFramePr>
          <p:nvPr>
            <p:extLst>
              <p:ext uri="{D42A27DB-BD31-4B8C-83A1-F6EECF244321}">
                <p14:modId xmlns:p14="http://schemas.microsoft.com/office/powerpoint/2010/main" val="1782467068"/>
              </p:ext>
            </p:extLst>
          </p:nvPr>
        </p:nvGraphicFramePr>
        <p:xfrm>
          <a:off x="2590800" y="3421063"/>
          <a:ext cx="4419600" cy="3436937"/>
        </p:xfrm>
        <a:graphic>
          <a:graphicData uri="http://schemas.openxmlformats.org/presentationml/2006/ole">
            <mc:AlternateContent xmlns:mc="http://schemas.openxmlformats.org/markup-compatibility/2006">
              <mc:Choice xmlns:v="urn:schemas-microsoft-com:vml" Requires="v">
                <p:oleObj spid="_x0000_s83342" name="BMP 图象" r:id="rId3" imgW="1561905" imgH="1209524" progId="Paint.Picture">
                  <p:embed/>
                </p:oleObj>
              </mc:Choice>
              <mc:Fallback>
                <p:oleObj name="BMP 图象" r:id="rId3" imgW="1561905" imgH="1209524" progId="Paint.Picture">
                  <p:embed/>
                  <p:pic>
                    <p:nvPicPr>
                      <p:cNvPr id="46084" name="Object 11">
                        <a:extLst>
                          <a:ext uri="{FF2B5EF4-FFF2-40B4-BE49-F238E27FC236}">
                            <a16:creationId xmlns:a16="http://schemas.microsoft.com/office/drawing/2014/main" id="{2E4659D0-6FB9-4240-9020-52E9C2784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421063"/>
                        <a:ext cx="4419600" cy="343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5" name="Object 13">
            <a:extLst>
              <a:ext uri="{FF2B5EF4-FFF2-40B4-BE49-F238E27FC236}">
                <a16:creationId xmlns:a16="http://schemas.microsoft.com/office/drawing/2014/main" id="{3380EE9C-55F0-4C6C-81B5-FFC226EF0961}"/>
              </a:ext>
            </a:extLst>
          </p:cNvPr>
          <p:cNvGraphicFramePr>
            <a:graphicFrameLocks noChangeAspect="1"/>
          </p:cNvGraphicFramePr>
          <p:nvPr>
            <p:extLst>
              <p:ext uri="{D42A27DB-BD31-4B8C-83A1-F6EECF244321}">
                <p14:modId xmlns:p14="http://schemas.microsoft.com/office/powerpoint/2010/main" val="1995442954"/>
              </p:ext>
            </p:extLst>
          </p:nvPr>
        </p:nvGraphicFramePr>
        <p:xfrm>
          <a:off x="34925" y="2590800"/>
          <a:ext cx="3249613" cy="2463800"/>
        </p:xfrm>
        <a:graphic>
          <a:graphicData uri="http://schemas.openxmlformats.org/presentationml/2006/ole">
            <mc:AlternateContent xmlns:mc="http://schemas.openxmlformats.org/markup-compatibility/2006">
              <mc:Choice xmlns:v="urn:schemas-microsoft-com:vml" Requires="v">
                <p:oleObj spid="_x0000_s83343" name="Image" r:id="rId5" imgW="6514286" imgH="4939683" progId="Photoshop.Image.6">
                  <p:embed/>
                </p:oleObj>
              </mc:Choice>
              <mc:Fallback>
                <p:oleObj name="Image" r:id="rId5" imgW="6514286" imgH="4939683" progId="Photoshop.Image.6">
                  <p:embed/>
                  <p:pic>
                    <p:nvPicPr>
                      <p:cNvPr id="46085" name="Object 13">
                        <a:extLst>
                          <a:ext uri="{FF2B5EF4-FFF2-40B4-BE49-F238E27FC236}">
                            <a16:creationId xmlns:a16="http://schemas.microsoft.com/office/drawing/2014/main" id="{3380EE9C-55F0-4C6C-81B5-FFC226EF09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 y="2590800"/>
                        <a:ext cx="3249613"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6086" name="Group 15">
            <a:extLst>
              <a:ext uri="{FF2B5EF4-FFF2-40B4-BE49-F238E27FC236}">
                <a16:creationId xmlns:a16="http://schemas.microsoft.com/office/drawing/2014/main" id="{F6294476-487D-4A4E-919D-FE5FAE1EBE79}"/>
              </a:ext>
            </a:extLst>
          </p:cNvPr>
          <p:cNvGrpSpPr>
            <a:grpSpLocks/>
          </p:cNvGrpSpPr>
          <p:nvPr/>
        </p:nvGrpSpPr>
        <p:grpSpPr bwMode="auto">
          <a:xfrm>
            <a:off x="6227763" y="2276475"/>
            <a:ext cx="2916237" cy="2952750"/>
            <a:chOff x="3713" y="960"/>
            <a:chExt cx="2047" cy="1981"/>
          </a:xfrm>
        </p:grpSpPr>
        <p:graphicFrame>
          <p:nvGraphicFramePr>
            <p:cNvPr id="46091" name="Object 16">
              <a:extLst>
                <a:ext uri="{FF2B5EF4-FFF2-40B4-BE49-F238E27FC236}">
                  <a16:creationId xmlns:a16="http://schemas.microsoft.com/office/drawing/2014/main" id="{2458077A-C51A-456F-A4A7-3C7BBC476214}"/>
                </a:ext>
              </a:extLst>
            </p:cNvPr>
            <p:cNvGraphicFramePr>
              <a:graphicFrameLocks noChangeAspect="1"/>
            </p:cNvGraphicFramePr>
            <p:nvPr/>
          </p:nvGraphicFramePr>
          <p:xfrm>
            <a:off x="3713" y="960"/>
            <a:ext cx="2047" cy="1968"/>
          </p:xfrm>
          <a:graphic>
            <a:graphicData uri="http://schemas.openxmlformats.org/presentationml/2006/ole">
              <mc:AlternateContent xmlns:mc="http://schemas.openxmlformats.org/markup-compatibility/2006">
                <mc:Choice xmlns:v="urn:schemas-microsoft-com:vml" Requires="v">
                  <p:oleObj spid="_x0000_s83344" name="Image" r:id="rId7" imgW="5307937" imgH="5434921" progId="Photoshop.Image.6">
                    <p:embed/>
                  </p:oleObj>
                </mc:Choice>
                <mc:Fallback>
                  <p:oleObj name="Image" r:id="rId7" imgW="5307937" imgH="5434921" progId="Photoshop.Image.6">
                    <p:embed/>
                    <p:pic>
                      <p:nvPicPr>
                        <p:cNvPr id="46091" name="Object 16">
                          <a:extLst>
                            <a:ext uri="{FF2B5EF4-FFF2-40B4-BE49-F238E27FC236}">
                              <a16:creationId xmlns:a16="http://schemas.microsoft.com/office/drawing/2014/main" id="{2458077A-C51A-456F-A4A7-3C7BBC4762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3" y="960"/>
                          <a:ext cx="2047"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92" name="Object 17">
              <a:extLst>
                <a:ext uri="{FF2B5EF4-FFF2-40B4-BE49-F238E27FC236}">
                  <a16:creationId xmlns:a16="http://schemas.microsoft.com/office/drawing/2014/main" id="{6D7A437E-FAA6-4FFE-BAA3-180FD771268B}"/>
                </a:ext>
              </a:extLst>
            </p:cNvPr>
            <p:cNvGraphicFramePr>
              <a:graphicFrameLocks noChangeAspect="1"/>
            </p:cNvGraphicFramePr>
            <p:nvPr/>
          </p:nvGraphicFramePr>
          <p:xfrm>
            <a:off x="3716" y="2688"/>
            <a:ext cx="2044" cy="253"/>
          </p:xfrm>
          <a:graphic>
            <a:graphicData uri="http://schemas.openxmlformats.org/presentationml/2006/ole">
              <mc:AlternateContent xmlns:mc="http://schemas.openxmlformats.org/markup-compatibility/2006">
                <mc:Choice xmlns:v="urn:schemas-microsoft-com:vml" Requires="v">
                  <p:oleObj spid="_x0000_s83345" name="Image" r:id="rId9" imgW="6285714" imgH="787024" progId="Photoshop.Image.6">
                    <p:embed/>
                  </p:oleObj>
                </mc:Choice>
                <mc:Fallback>
                  <p:oleObj name="Image" r:id="rId9" imgW="6285714" imgH="787024" progId="Photoshop.Image.6">
                    <p:embed/>
                    <p:pic>
                      <p:nvPicPr>
                        <p:cNvPr id="46092" name="Object 17">
                          <a:extLst>
                            <a:ext uri="{FF2B5EF4-FFF2-40B4-BE49-F238E27FC236}">
                              <a16:creationId xmlns:a16="http://schemas.microsoft.com/office/drawing/2014/main" id="{6D7A437E-FAA6-4FFE-BAA3-180FD77126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6" y="2688"/>
                          <a:ext cx="2044"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6087" name="Text Box 3">
            <a:extLst>
              <a:ext uri="{FF2B5EF4-FFF2-40B4-BE49-F238E27FC236}">
                <a16:creationId xmlns:a16="http://schemas.microsoft.com/office/drawing/2014/main" id="{4CD9E63B-A7CE-46FA-9627-6CF741B10FB4}"/>
              </a:ext>
            </a:extLst>
          </p:cNvPr>
          <p:cNvSpPr txBox="1">
            <a:spLocks noChangeArrowheads="1"/>
          </p:cNvSpPr>
          <p:nvPr/>
        </p:nvSpPr>
        <p:spPr bwMode="auto">
          <a:xfrm>
            <a:off x="0" y="285750"/>
            <a:ext cx="91440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40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集成电路的</a:t>
            </a:r>
            <a:r>
              <a:rPr lang="zh-CN" altLang="zh-CN" sz="40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发明</a:t>
            </a:r>
            <a:endParaRPr lang="zh-CN" altLang="en-US" sz="40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6088" name="图片 1">
            <a:extLst>
              <a:ext uri="{FF2B5EF4-FFF2-40B4-BE49-F238E27FC236}">
                <a16:creationId xmlns:a16="http://schemas.microsoft.com/office/drawing/2014/main" id="{195DF3FE-D922-4F59-9000-424A3ED6DC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800000" flipH="1">
            <a:off x="0" y="4962525"/>
            <a:ext cx="32845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9" name="Text Box 7">
            <a:extLst>
              <a:ext uri="{FF2B5EF4-FFF2-40B4-BE49-F238E27FC236}">
                <a16:creationId xmlns:a16="http://schemas.microsoft.com/office/drawing/2014/main" id="{6D0384DA-9A6E-4BC8-85C9-60DDE06B2BB4}"/>
              </a:ext>
            </a:extLst>
          </p:cNvPr>
          <p:cNvSpPr txBox="1">
            <a:spLocks noChangeArrowheads="1"/>
          </p:cNvSpPr>
          <p:nvPr/>
        </p:nvSpPr>
        <p:spPr bwMode="auto">
          <a:xfrm>
            <a:off x="6708775" y="4268788"/>
            <a:ext cx="3505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en-US" altLang="zh-CN">
              <a:latin typeface="Times New Roman" panose="02020603050405020304" pitchFamily="18" charset="0"/>
              <a:cs typeface="Times New Roman" panose="02020603050405020304" pitchFamily="18" charset="0"/>
            </a:endParaRPr>
          </a:p>
        </p:txBody>
      </p:sp>
      <p:sp>
        <p:nvSpPr>
          <p:cNvPr id="46090" name="Text Box 9">
            <a:extLst>
              <a:ext uri="{FF2B5EF4-FFF2-40B4-BE49-F238E27FC236}">
                <a16:creationId xmlns:a16="http://schemas.microsoft.com/office/drawing/2014/main" id="{1E33E333-3F65-4939-8989-56AD6C866E7C}"/>
              </a:ext>
            </a:extLst>
          </p:cNvPr>
          <p:cNvSpPr txBox="1">
            <a:spLocks noChangeArrowheads="1"/>
          </p:cNvSpPr>
          <p:nvPr/>
        </p:nvSpPr>
        <p:spPr bwMode="auto">
          <a:xfrm>
            <a:off x="6156325" y="1052513"/>
            <a:ext cx="2776538"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ts val="600"/>
              </a:spcBef>
            </a:pPr>
            <a:r>
              <a:rPr lang="zh-CN" altLang="en-US" sz="2000" b="1" dirty="0">
                <a:latin typeface="Times New Roman" panose="02020603050405020304" pitchFamily="18" charset="0"/>
                <a:ea typeface="楷体_GB2312" pitchFamily="49" charset="-122"/>
                <a:cs typeface="Times New Roman" panose="02020603050405020304" pitchFamily="18" charset="0"/>
              </a:rPr>
              <a:t>第一块单片集成电路，</a:t>
            </a:r>
            <a:r>
              <a:rPr lang="en-US" altLang="zh-CN" sz="2000" b="1" dirty="0">
                <a:latin typeface="Times New Roman" panose="02020603050405020304" pitchFamily="18" charset="0"/>
                <a:ea typeface="楷体_GB2312" pitchFamily="49" charset="-122"/>
                <a:cs typeface="Times New Roman" panose="02020603050405020304" pitchFamily="18" charset="0"/>
              </a:rPr>
              <a:t>1959</a:t>
            </a:r>
            <a:r>
              <a:rPr lang="zh-CN" altLang="en-US" sz="2000" b="1" dirty="0">
                <a:latin typeface="Times New Roman" panose="02020603050405020304" pitchFamily="18" charset="0"/>
                <a:ea typeface="楷体_GB2312" pitchFamily="49" charset="-122"/>
                <a:cs typeface="Times New Roman" panose="02020603050405020304" pitchFamily="18" charset="0"/>
              </a:rPr>
              <a:t>，</a:t>
            </a:r>
            <a:r>
              <a:rPr lang="en-US" altLang="zh-CN" sz="2000" b="1" dirty="0">
                <a:latin typeface="Times New Roman" panose="02020603050405020304" pitchFamily="18" charset="0"/>
                <a:ea typeface="楷体_GB2312" pitchFamily="49" charset="-122"/>
                <a:cs typeface="Times New Roman" panose="02020603050405020304" pitchFamily="18" charset="0"/>
              </a:rPr>
              <a:t>Noyce</a:t>
            </a:r>
          </a:p>
          <a:p>
            <a:pPr algn="just" eaLnBrk="1" hangingPunct="1">
              <a:spcBef>
                <a:spcPts val="600"/>
              </a:spcBef>
            </a:pPr>
            <a:r>
              <a:rPr lang="zh-CN" altLang="en-US" sz="2000" b="1" dirty="0">
                <a:solidFill>
                  <a:schemeClr val="accent2"/>
                </a:solidFill>
                <a:latin typeface="Times New Roman" panose="02020603050405020304" pitchFamily="18" charset="0"/>
                <a:ea typeface="楷体_GB2312" pitchFamily="49" charset="-122"/>
                <a:cs typeface="Times New Roman" panose="02020603050405020304" pitchFamily="18" charset="0"/>
              </a:rPr>
              <a:t>在</a:t>
            </a:r>
            <a:r>
              <a:rPr lang="en-US" altLang="zh-CN" sz="2000" b="1" dirty="0">
                <a:solidFill>
                  <a:schemeClr val="accent2"/>
                </a:solidFill>
                <a:latin typeface="Times New Roman" panose="02020603050405020304" pitchFamily="18" charset="0"/>
                <a:ea typeface="楷体_GB2312" pitchFamily="49" charset="-122"/>
                <a:cs typeface="Times New Roman" panose="02020603050405020304" pitchFamily="18" charset="0"/>
              </a:rPr>
              <a:t>Si</a:t>
            </a:r>
            <a:r>
              <a:rPr lang="zh-CN" altLang="zh-CN" sz="2000" b="1" dirty="0">
                <a:solidFill>
                  <a:schemeClr val="accent2"/>
                </a:solidFill>
                <a:latin typeface="Times New Roman" panose="02020603050405020304" pitchFamily="18" charset="0"/>
                <a:ea typeface="楷体_GB2312" pitchFamily="49" charset="-122"/>
                <a:cs typeface="Times New Roman" panose="02020603050405020304" pitchFamily="18" charset="0"/>
              </a:rPr>
              <a:t>衬底</a:t>
            </a:r>
            <a:r>
              <a:rPr lang="zh-CN" altLang="en-US" sz="2000" b="1" dirty="0">
                <a:solidFill>
                  <a:schemeClr val="accent2"/>
                </a:solidFill>
                <a:latin typeface="Times New Roman" panose="02020603050405020304" pitchFamily="18" charset="0"/>
                <a:ea typeface="楷体_GB2312" pitchFamily="49" charset="-122"/>
                <a:cs typeface="Times New Roman" panose="02020603050405020304" pitchFamily="18" charset="0"/>
              </a:rPr>
              <a:t>上</a:t>
            </a:r>
            <a:r>
              <a:rPr lang="zh-CN" altLang="zh-CN" sz="2000" b="1" dirty="0">
                <a:solidFill>
                  <a:schemeClr val="accent2"/>
                </a:solidFill>
                <a:latin typeface="Times New Roman" panose="02020603050405020304" pitchFamily="18" charset="0"/>
                <a:ea typeface="楷体_GB2312" pitchFamily="49" charset="-122"/>
                <a:cs typeface="Times New Roman" panose="02020603050405020304" pitchFamily="18" charset="0"/>
              </a:rPr>
              <a:t>制备了真正的集成电路</a:t>
            </a:r>
            <a:endParaRPr lang="zh-CN" altLang="en-US" sz="2000" b="1" dirty="0">
              <a:solidFill>
                <a:schemeClr val="accent2"/>
              </a:solidFill>
              <a:latin typeface="Times New Roman" panose="02020603050405020304" pitchFamily="18" charset="0"/>
              <a:ea typeface="楷体_GB2312" pitchFamily="49"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A413BAA-2A77-42BF-A255-C1E81331FAEB}"/>
              </a:ext>
            </a:extLst>
          </p:cNvPr>
          <p:cNvSpPr>
            <a:spLocks noGrp="1"/>
          </p:cNvSpPr>
          <p:nvPr>
            <p:ph type="sldNum" sz="quarter" idx="11"/>
          </p:nvPr>
        </p:nvSpPr>
        <p:spPr/>
        <p:txBody>
          <a:bodyPr/>
          <a:lstStyle/>
          <a:p>
            <a:pPr>
              <a:defRPr/>
            </a:pPr>
            <a:fld id="{5827373B-C2CC-41E1-B863-09BB423C47B1}" type="slidenum">
              <a:rPr lang="en-US" altLang="zh-CN" smtClean="0"/>
              <a:pPr>
                <a:defRPr/>
              </a:pPr>
              <a:t>34</a:t>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2182DA35-F7F4-4947-A1D2-C244CACA97A4}"/>
              </a:ext>
            </a:extLst>
          </p:cNvPr>
          <p:cNvSpPr>
            <a:spLocks noGrp="1" noChangeArrowheads="1"/>
          </p:cNvSpPr>
          <p:nvPr>
            <p:ph type="title"/>
          </p:nvPr>
        </p:nvSpPr>
        <p:spPr/>
        <p:txBody>
          <a:bodyPr/>
          <a:lstStyle/>
          <a:p>
            <a:pPr eaLnBrk="1" hangingPunct="1">
              <a:defRPr/>
            </a:pPr>
            <a:endParaRPr lang="zh-CN" altLang="zh-CN" dirty="0">
              <a:solidFill>
                <a:schemeClr val="tx2"/>
              </a:solidFill>
              <a:latin typeface="+mn-lt"/>
              <a:ea typeface="微软雅黑" panose="020B0503020204020204" pitchFamily="34" charset="-122"/>
            </a:endParaRPr>
          </a:p>
        </p:txBody>
      </p:sp>
      <p:sp>
        <p:nvSpPr>
          <p:cNvPr id="156675" name="Rectangle 3">
            <a:extLst>
              <a:ext uri="{FF2B5EF4-FFF2-40B4-BE49-F238E27FC236}">
                <a16:creationId xmlns:a16="http://schemas.microsoft.com/office/drawing/2014/main" id="{ADFA094E-9643-47CB-9ACC-CF673C2BE7A0}"/>
              </a:ext>
            </a:extLst>
          </p:cNvPr>
          <p:cNvSpPr>
            <a:spLocks noGrp="1" noChangeArrowheads="1"/>
          </p:cNvSpPr>
          <p:nvPr>
            <p:ph type="body" idx="1"/>
          </p:nvPr>
        </p:nvSpPr>
        <p:spPr>
          <a:xfrm>
            <a:off x="3924300" y="5805488"/>
            <a:ext cx="4392613" cy="576262"/>
          </a:xfrm>
        </p:spPr>
        <p:txBody>
          <a:bodyPr/>
          <a:lstStyle/>
          <a:p>
            <a:pPr eaLnBrk="1" hangingPunct="1">
              <a:buFont typeface="Wingdings" panose="05000000000000000000" pitchFamily="2" charset="2"/>
              <a:buNone/>
              <a:defRPr/>
            </a:pPr>
            <a:r>
              <a:rPr lang="zh-CN" altLang="en-US" sz="2800" dirty="0">
                <a:solidFill>
                  <a:schemeClr val="tx2"/>
                </a:solidFill>
                <a:latin typeface="+mn-lt"/>
                <a:ea typeface="微软雅黑" panose="020B0503020204020204" pitchFamily="34" charset="-122"/>
              </a:rPr>
              <a:t>获</a:t>
            </a:r>
            <a:r>
              <a:rPr lang="en-US" altLang="zh-CN" sz="2800" b="1" dirty="0">
                <a:solidFill>
                  <a:schemeClr val="tx2"/>
                </a:solidFill>
                <a:latin typeface="+mn-lt"/>
                <a:ea typeface="微软雅黑" panose="020B0503020204020204" pitchFamily="34" charset="-122"/>
              </a:rPr>
              <a:t>2000</a:t>
            </a:r>
            <a:r>
              <a:rPr lang="zh-CN" altLang="en-US" sz="2800" dirty="0">
                <a:solidFill>
                  <a:schemeClr val="tx2"/>
                </a:solidFill>
                <a:latin typeface="+mn-lt"/>
                <a:ea typeface="微软雅黑" panose="020B0503020204020204" pitchFamily="34" charset="-122"/>
              </a:rPr>
              <a:t>年诺贝尔物理学奖</a:t>
            </a:r>
          </a:p>
        </p:txBody>
      </p:sp>
      <p:pic>
        <p:nvPicPr>
          <p:cNvPr id="62468" name="Picture 4">
            <a:extLst>
              <a:ext uri="{FF2B5EF4-FFF2-40B4-BE49-F238E27FC236}">
                <a16:creationId xmlns:a16="http://schemas.microsoft.com/office/drawing/2014/main" id="{FDFBC1EB-115B-48F0-82A0-5115F8E8E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33375"/>
            <a:ext cx="7272338" cy="482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21E06EC0-B3BB-4456-9C75-FB77EFC7E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38" y="5300663"/>
            <a:ext cx="2700337"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B50334F8-8BC7-4E18-98E6-7475C04D43B2}"/>
              </a:ext>
            </a:extLst>
          </p:cNvPr>
          <p:cNvSpPr>
            <a:spLocks noGrp="1"/>
          </p:cNvSpPr>
          <p:nvPr>
            <p:ph type="sldNum" sz="quarter" idx="11"/>
          </p:nvPr>
        </p:nvSpPr>
        <p:spPr/>
        <p:txBody>
          <a:bodyPr/>
          <a:lstStyle/>
          <a:p>
            <a:pPr>
              <a:defRPr/>
            </a:pPr>
            <a:fld id="{0AAE55F9-E9D2-47F2-9F1E-5BD6C3A7AC10}" type="slidenum">
              <a:rPr lang="en-US" altLang="zh-CN" smtClean="0"/>
              <a:pPr>
                <a:defRPr/>
              </a:pPr>
              <a:t>35</a:t>
            </a:fld>
            <a:endParaRPr lang="en-US" altLang="zh-CN"/>
          </a:p>
        </p:txBody>
      </p:sp>
    </p:spTree>
    <p:extLst>
      <p:ext uri="{BB962C8B-B14F-4D97-AF65-F5344CB8AC3E}">
        <p14:creationId xmlns:p14="http://schemas.microsoft.com/office/powerpoint/2010/main" val="4021720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a:extLst>
              <a:ext uri="{FF2B5EF4-FFF2-40B4-BE49-F238E27FC236}">
                <a16:creationId xmlns:a16="http://schemas.microsoft.com/office/drawing/2014/main" id="{A10F0BA1-78BA-4DF4-851F-FC69C47E4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609725"/>
            <a:ext cx="7724775"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CD787687-E6B1-42E9-B5D9-56EC580B19B8}"/>
              </a:ext>
            </a:extLst>
          </p:cNvPr>
          <p:cNvSpPr>
            <a:spLocks noGrp="1"/>
          </p:cNvSpPr>
          <p:nvPr>
            <p:ph type="sldNum" sz="quarter" idx="11"/>
          </p:nvPr>
        </p:nvSpPr>
        <p:spPr/>
        <p:txBody>
          <a:bodyPr/>
          <a:lstStyle/>
          <a:p>
            <a:pPr>
              <a:defRPr/>
            </a:pPr>
            <a:fld id="{5827373B-C2CC-41E1-B863-09BB423C47B1}" type="slidenum">
              <a:rPr lang="en-US" altLang="zh-CN" smtClean="0"/>
              <a:pPr>
                <a:defRPr/>
              </a:pPr>
              <a:t>36</a:t>
            </a:fld>
            <a:endParaRPr lang="en-US" altLang="zh-CN"/>
          </a:p>
        </p:txBody>
      </p:sp>
    </p:spTree>
    <p:extLst>
      <p:ext uri="{BB962C8B-B14F-4D97-AF65-F5344CB8AC3E}">
        <p14:creationId xmlns:p14="http://schemas.microsoft.com/office/powerpoint/2010/main" val="535816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a:extLst>
              <a:ext uri="{FF2B5EF4-FFF2-40B4-BE49-F238E27FC236}">
                <a16:creationId xmlns:a16="http://schemas.microsoft.com/office/drawing/2014/main" id="{32E7438B-2673-4F84-B6EB-15CD5F78B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38" y="1423988"/>
            <a:ext cx="7019925"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3E6E7C13-44D7-4B24-B6B5-80AC9ABD37F1}"/>
              </a:ext>
            </a:extLst>
          </p:cNvPr>
          <p:cNvSpPr>
            <a:spLocks noGrp="1"/>
          </p:cNvSpPr>
          <p:nvPr>
            <p:ph type="sldNum" sz="quarter" idx="11"/>
          </p:nvPr>
        </p:nvSpPr>
        <p:spPr/>
        <p:txBody>
          <a:bodyPr/>
          <a:lstStyle/>
          <a:p>
            <a:pPr>
              <a:defRPr/>
            </a:pPr>
            <a:fld id="{5827373B-C2CC-41E1-B863-09BB423C47B1}" type="slidenum">
              <a:rPr lang="en-US" altLang="zh-CN" smtClean="0"/>
              <a:pPr>
                <a:defRPr/>
              </a:pPr>
              <a:t>37</a:t>
            </a:fld>
            <a:endParaRPr lang="en-US" altLang="zh-CN"/>
          </a:p>
        </p:txBody>
      </p:sp>
    </p:spTree>
    <p:extLst>
      <p:ext uri="{BB962C8B-B14F-4D97-AF65-F5344CB8AC3E}">
        <p14:creationId xmlns:p14="http://schemas.microsoft.com/office/powerpoint/2010/main" val="2430730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a:extLst>
              <a:ext uri="{FF2B5EF4-FFF2-40B4-BE49-F238E27FC236}">
                <a16:creationId xmlns:a16="http://schemas.microsoft.com/office/drawing/2014/main" id="{4F2A9DD6-B43F-4CAF-A20E-BCD3FAC58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863" y="838200"/>
            <a:ext cx="677227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F9C42DBE-9087-4884-9978-9EC62BF10693}"/>
              </a:ext>
            </a:extLst>
          </p:cNvPr>
          <p:cNvSpPr>
            <a:spLocks noGrp="1"/>
          </p:cNvSpPr>
          <p:nvPr>
            <p:ph type="sldNum" sz="quarter" idx="11"/>
          </p:nvPr>
        </p:nvSpPr>
        <p:spPr/>
        <p:txBody>
          <a:bodyPr/>
          <a:lstStyle/>
          <a:p>
            <a:pPr>
              <a:defRPr/>
            </a:pPr>
            <a:fld id="{5827373B-C2CC-41E1-B863-09BB423C47B1}" type="slidenum">
              <a:rPr lang="en-US" altLang="zh-CN" smtClean="0"/>
              <a:pPr>
                <a:defRPr/>
              </a:pPr>
              <a:t>38</a:t>
            </a:fld>
            <a:endParaRPr lang="en-US" altLang="zh-CN"/>
          </a:p>
        </p:txBody>
      </p:sp>
    </p:spTree>
    <p:extLst>
      <p:ext uri="{BB962C8B-B14F-4D97-AF65-F5344CB8AC3E}">
        <p14:creationId xmlns:p14="http://schemas.microsoft.com/office/powerpoint/2010/main" val="1226974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2" descr="kilby">
            <a:extLst>
              <a:ext uri="{FF2B5EF4-FFF2-40B4-BE49-F238E27FC236}">
                <a16:creationId xmlns:a16="http://schemas.microsoft.com/office/drawing/2014/main" id="{CCE8A04D-7F71-4DDD-B39E-B38943599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1981200"/>
            <a:ext cx="950912"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20" descr="Noyce">
            <a:extLst>
              <a:ext uri="{FF2B5EF4-FFF2-40B4-BE49-F238E27FC236}">
                <a16:creationId xmlns:a16="http://schemas.microsoft.com/office/drawing/2014/main" id="{895FEB4D-A5CB-4814-8CB4-82D9AA339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6788" y="1981200"/>
            <a:ext cx="941387"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14" descr="第一块集成电路">
            <a:extLst>
              <a:ext uri="{FF2B5EF4-FFF2-40B4-BE49-F238E27FC236}">
                <a16:creationId xmlns:a16="http://schemas.microsoft.com/office/drawing/2014/main" id="{A4DF1D3A-E11C-4602-8D21-43B85A60EE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4076700"/>
            <a:ext cx="10826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19" descr="Noyce平面工艺集成电路">
            <a:extLst>
              <a:ext uri="{FF2B5EF4-FFF2-40B4-BE49-F238E27FC236}">
                <a16:creationId xmlns:a16="http://schemas.microsoft.com/office/drawing/2014/main" id="{4819D6A7-D70E-43E8-B398-74FBA8CC6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4005263"/>
            <a:ext cx="823913"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 Box 16">
            <a:extLst>
              <a:ext uri="{FF2B5EF4-FFF2-40B4-BE49-F238E27FC236}">
                <a16:creationId xmlns:a16="http://schemas.microsoft.com/office/drawing/2014/main" id="{C07E128D-89D3-4F30-AB67-6BF392D7083E}"/>
              </a:ext>
            </a:extLst>
          </p:cNvPr>
          <p:cNvSpPr txBox="1">
            <a:spLocks noChangeArrowheads="1"/>
          </p:cNvSpPr>
          <p:nvPr/>
        </p:nvSpPr>
        <p:spPr bwMode="auto">
          <a:xfrm>
            <a:off x="1384300" y="1611313"/>
            <a:ext cx="739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400" b="1">
                <a:latin typeface="Times New Roman" panose="02020603050405020304" pitchFamily="18" charset="0"/>
                <a:ea typeface="黑体" panose="02010609060101010101" pitchFamily="49" charset="-122"/>
              </a:rPr>
              <a:t>Kilby </a:t>
            </a:r>
          </a:p>
        </p:txBody>
      </p:sp>
      <p:sp>
        <p:nvSpPr>
          <p:cNvPr id="44039" name="Text Box 17">
            <a:extLst>
              <a:ext uri="{FF2B5EF4-FFF2-40B4-BE49-F238E27FC236}">
                <a16:creationId xmlns:a16="http://schemas.microsoft.com/office/drawing/2014/main" id="{5B812C70-E185-4D09-B198-2949557A8242}"/>
              </a:ext>
            </a:extLst>
          </p:cNvPr>
          <p:cNvSpPr txBox="1">
            <a:spLocks noChangeArrowheads="1"/>
          </p:cNvSpPr>
          <p:nvPr/>
        </p:nvSpPr>
        <p:spPr bwMode="auto">
          <a:xfrm>
            <a:off x="2290763" y="1611313"/>
            <a:ext cx="76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400" b="1">
                <a:latin typeface="Times New Roman" panose="02020603050405020304" pitchFamily="18" charset="0"/>
                <a:ea typeface="黑体" panose="02010609060101010101" pitchFamily="49" charset="-122"/>
              </a:rPr>
              <a:t>Noyce </a:t>
            </a:r>
          </a:p>
        </p:txBody>
      </p:sp>
      <p:sp>
        <p:nvSpPr>
          <p:cNvPr id="44040" name="TextBox 8">
            <a:extLst>
              <a:ext uri="{FF2B5EF4-FFF2-40B4-BE49-F238E27FC236}">
                <a16:creationId xmlns:a16="http://schemas.microsoft.com/office/drawing/2014/main" id="{F51B995D-6123-4E0D-87BA-4C428914BF04}"/>
              </a:ext>
            </a:extLst>
          </p:cNvPr>
          <p:cNvSpPr txBox="1">
            <a:spLocks noChangeArrowheads="1"/>
          </p:cNvSpPr>
          <p:nvPr/>
        </p:nvSpPr>
        <p:spPr bwMode="auto">
          <a:xfrm>
            <a:off x="147638" y="1325563"/>
            <a:ext cx="9366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kumimoji="1" lang="en-US" altLang="zh-CN" sz="1400" b="1">
                <a:latin typeface="Times New Roman" panose="02020603050405020304" pitchFamily="18" charset="0"/>
                <a:ea typeface="黑体" panose="02010609060101010101" pitchFamily="49" charset="-122"/>
              </a:rPr>
              <a:t>Shockley</a:t>
            </a:r>
            <a:r>
              <a:rPr kumimoji="1" lang="en-US" altLang="zh-CN" sz="2400" b="1">
                <a:latin typeface="Times New Roman" panose="02020603050405020304" pitchFamily="18" charset="0"/>
              </a:rPr>
              <a:t> </a:t>
            </a:r>
            <a:endParaRPr kumimoji="1" lang="en-US" altLang="zh-CN" sz="1400" b="1">
              <a:latin typeface="Times New Roman" panose="02020603050405020304" pitchFamily="18" charset="0"/>
              <a:ea typeface="黑体" panose="02010609060101010101" pitchFamily="49" charset="-122"/>
            </a:endParaRPr>
          </a:p>
          <a:p>
            <a:pPr algn="ctr" eaLnBrk="1" hangingPunct="1">
              <a:lnSpc>
                <a:spcPct val="80000"/>
              </a:lnSpc>
            </a:pPr>
            <a:r>
              <a:rPr kumimoji="1" lang="en-US" altLang="zh-CN" sz="1400" b="1">
                <a:latin typeface="Times New Roman" panose="02020603050405020304" pitchFamily="18" charset="0"/>
                <a:ea typeface="黑体" panose="02010609060101010101" pitchFamily="49" charset="-122"/>
              </a:rPr>
              <a:t>Bardeen </a:t>
            </a:r>
          </a:p>
          <a:p>
            <a:pPr algn="ctr" eaLnBrk="1" hangingPunct="1">
              <a:lnSpc>
                <a:spcPct val="80000"/>
              </a:lnSpc>
            </a:pPr>
            <a:r>
              <a:rPr kumimoji="1" lang="en-US" altLang="zh-CN" sz="1400" b="1">
                <a:latin typeface="Times New Roman" panose="02020603050405020304" pitchFamily="18" charset="0"/>
                <a:ea typeface="黑体" panose="02010609060101010101" pitchFamily="49" charset="-122"/>
              </a:rPr>
              <a:t>Brattain</a:t>
            </a:r>
            <a:r>
              <a:rPr kumimoji="1" lang="en-US" altLang="zh-CN" sz="1400">
                <a:latin typeface="黑体" panose="02010609060101010101" pitchFamily="49" charset="-122"/>
                <a:ea typeface="黑体" panose="02010609060101010101" pitchFamily="49" charset="-122"/>
              </a:rPr>
              <a:t> </a:t>
            </a:r>
            <a:endParaRPr kumimoji="1" lang="zh-CN" altLang="en-US" sz="1400">
              <a:latin typeface="黑体" panose="02010609060101010101" pitchFamily="49" charset="-122"/>
              <a:ea typeface="黑体" panose="02010609060101010101" pitchFamily="49" charset="-122"/>
            </a:endParaRPr>
          </a:p>
        </p:txBody>
      </p:sp>
      <p:sp>
        <p:nvSpPr>
          <p:cNvPr id="10" name="右箭头 9">
            <a:extLst>
              <a:ext uri="{FF2B5EF4-FFF2-40B4-BE49-F238E27FC236}">
                <a16:creationId xmlns:a16="http://schemas.microsoft.com/office/drawing/2014/main" id="{76DE96CD-B28A-4446-820E-65E1E58AEC47}"/>
              </a:ext>
            </a:extLst>
          </p:cNvPr>
          <p:cNvSpPr/>
          <p:nvPr/>
        </p:nvSpPr>
        <p:spPr>
          <a:xfrm>
            <a:off x="26988" y="3240088"/>
            <a:ext cx="9144000" cy="836612"/>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44042" name="Picture 2" descr="C:\Users\Wang Yong Wen\Pictures\肖克莱巴丁布莱顿.jpg">
            <a:extLst>
              <a:ext uri="{FF2B5EF4-FFF2-40B4-BE49-F238E27FC236}">
                <a16:creationId xmlns:a16="http://schemas.microsoft.com/office/drawing/2014/main" id="{85829B38-96B4-4D5A-B7CE-4EEFBE6AD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1981200"/>
            <a:ext cx="106203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3" name="Picture 3" descr="C:\Users\Wang Yong Wen\Pictures\第一支晶体管.jpg">
            <a:extLst>
              <a:ext uri="{FF2B5EF4-FFF2-40B4-BE49-F238E27FC236}">
                <a16:creationId xmlns:a16="http://schemas.microsoft.com/office/drawing/2014/main" id="{EC3AE069-03BB-4F17-B519-F2BDB37CFC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3919538"/>
            <a:ext cx="881062"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0DB26BBA-91C3-4888-AF91-DB82BC386C31}"/>
              </a:ext>
            </a:extLst>
          </p:cNvPr>
          <p:cNvSpPr txBox="1"/>
          <p:nvPr/>
        </p:nvSpPr>
        <p:spPr>
          <a:xfrm>
            <a:off x="201612" y="3502223"/>
            <a:ext cx="888714" cy="307777"/>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defRPr/>
            </a:pPr>
            <a:r>
              <a:rPr lang="en-US" altLang="zh-CN" sz="1400" b="1" spc="50" dirty="0">
                <a:ln w="11430"/>
                <a:solidFill>
                  <a:srgbClr val="0000FF"/>
                </a:solidFill>
                <a:effectLst>
                  <a:outerShdw blurRad="76200" dist="50800" dir="5400000" algn="tl" rotWithShape="0">
                    <a:srgbClr val="000000">
                      <a:alpha val="65000"/>
                    </a:srgbClr>
                  </a:outerShdw>
                </a:effectLst>
                <a:latin typeface="Arial" charset="0"/>
              </a:rPr>
              <a:t>1947</a:t>
            </a:r>
            <a:endParaRPr lang="zh-CN" altLang="en-US" sz="1400" b="1" spc="50" dirty="0">
              <a:ln w="11430"/>
              <a:solidFill>
                <a:srgbClr val="0000FF"/>
              </a:solidFill>
              <a:effectLst>
                <a:outerShdw blurRad="76200" dist="50800" dir="5400000" algn="tl" rotWithShape="0">
                  <a:srgbClr val="000000">
                    <a:alpha val="65000"/>
                  </a:srgbClr>
                </a:outerShdw>
              </a:effectLst>
              <a:latin typeface="Arial" charset="0"/>
            </a:endParaRPr>
          </a:p>
        </p:txBody>
      </p:sp>
      <p:sp>
        <p:nvSpPr>
          <p:cNvPr id="14" name="TextBox 13">
            <a:extLst>
              <a:ext uri="{FF2B5EF4-FFF2-40B4-BE49-F238E27FC236}">
                <a16:creationId xmlns:a16="http://schemas.microsoft.com/office/drawing/2014/main" id="{8BFE8243-562E-4599-B945-1EDDA449FE18}"/>
              </a:ext>
            </a:extLst>
          </p:cNvPr>
          <p:cNvSpPr txBox="1"/>
          <p:nvPr/>
        </p:nvSpPr>
        <p:spPr>
          <a:xfrm>
            <a:off x="1350937" y="3505200"/>
            <a:ext cx="638921" cy="317670"/>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defRPr/>
            </a:pPr>
            <a:r>
              <a:rPr lang="en-US" altLang="zh-CN" sz="1400" b="1" spc="50" dirty="0">
                <a:ln w="11430"/>
                <a:solidFill>
                  <a:srgbClr val="0000FF"/>
                </a:solidFill>
                <a:effectLst>
                  <a:outerShdw blurRad="76200" dist="50800" dir="5400000" algn="tl" rotWithShape="0">
                    <a:srgbClr val="000000">
                      <a:alpha val="65000"/>
                    </a:srgbClr>
                  </a:outerShdw>
                </a:effectLst>
                <a:latin typeface="Arial" charset="0"/>
              </a:rPr>
              <a:t>1958</a:t>
            </a:r>
            <a:endParaRPr lang="zh-CN" altLang="en-US" sz="1400" b="1" spc="50" dirty="0">
              <a:ln w="11430"/>
              <a:solidFill>
                <a:srgbClr val="0000FF"/>
              </a:solidFill>
              <a:effectLst>
                <a:outerShdw blurRad="76200" dist="50800" dir="5400000" algn="tl" rotWithShape="0">
                  <a:srgbClr val="000000">
                    <a:alpha val="65000"/>
                  </a:srgbClr>
                </a:outerShdw>
              </a:effectLst>
              <a:latin typeface="Arial" charset="0"/>
            </a:endParaRPr>
          </a:p>
        </p:txBody>
      </p:sp>
      <p:sp>
        <p:nvSpPr>
          <p:cNvPr id="15" name="TextBox 14">
            <a:extLst>
              <a:ext uri="{FF2B5EF4-FFF2-40B4-BE49-F238E27FC236}">
                <a16:creationId xmlns:a16="http://schemas.microsoft.com/office/drawing/2014/main" id="{3A508FC5-A61F-4E34-8D10-C5872FD6B2D2}"/>
              </a:ext>
            </a:extLst>
          </p:cNvPr>
          <p:cNvSpPr txBox="1"/>
          <p:nvPr/>
        </p:nvSpPr>
        <p:spPr>
          <a:xfrm>
            <a:off x="2339752" y="3495281"/>
            <a:ext cx="649274" cy="307777"/>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defRPr/>
            </a:pPr>
            <a:r>
              <a:rPr lang="en-US" altLang="zh-CN" sz="1400" b="1" spc="50" dirty="0">
                <a:ln w="11430"/>
                <a:solidFill>
                  <a:srgbClr val="0000FF"/>
                </a:solidFill>
                <a:effectLst>
                  <a:outerShdw blurRad="76200" dist="50800" dir="5400000" algn="tl" rotWithShape="0">
                    <a:srgbClr val="000000">
                      <a:alpha val="65000"/>
                    </a:srgbClr>
                  </a:outerShdw>
                </a:effectLst>
                <a:latin typeface="Arial" charset="0"/>
              </a:rPr>
              <a:t>1959</a:t>
            </a:r>
            <a:endParaRPr lang="zh-CN" altLang="en-US" sz="1400" b="1" spc="50" dirty="0">
              <a:ln w="11430"/>
              <a:solidFill>
                <a:srgbClr val="0000FF"/>
              </a:solidFill>
              <a:effectLst>
                <a:outerShdw blurRad="76200" dist="50800" dir="5400000" algn="tl" rotWithShape="0">
                  <a:srgbClr val="000000">
                    <a:alpha val="65000"/>
                  </a:srgbClr>
                </a:outerShdw>
              </a:effectLst>
              <a:latin typeface="Arial" charset="0"/>
            </a:endParaRPr>
          </a:p>
        </p:txBody>
      </p:sp>
      <p:sp>
        <p:nvSpPr>
          <p:cNvPr id="16" name="TextBox 15">
            <a:extLst>
              <a:ext uri="{FF2B5EF4-FFF2-40B4-BE49-F238E27FC236}">
                <a16:creationId xmlns:a16="http://schemas.microsoft.com/office/drawing/2014/main" id="{2E1FB9B2-FF5C-4DAD-9503-22A6F792AC95}"/>
              </a:ext>
            </a:extLst>
          </p:cNvPr>
          <p:cNvSpPr txBox="1"/>
          <p:nvPr/>
        </p:nvSpPr>
        <p:spPr>
          <a:xfrm>
            <a:off x="3275856" y="3504505"/>
            <a:ext cx="864096" cy="307777"/>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defRPr/>
            </a:pPr>
            <a:r>
              <a:rPr lang="en-US" altLang="zh-CN" sz="1400" b="1" spc="50" dirty="0">
                <a:ln w="11430"/>
                <a:solidFill>
                  <a:srgbClr val="0000FF"/>
                </a:solidFill>
                <a:effectLst>
                  <a:outerShdw blurRad="76200" dist="50800" dir="5400000" algn="tl" rotWithShape="0">
                    <a:srgbClr val="000000">
                      <a:alpha val="65000"/>
                    </a:srgbClr>
                  </a:outerShdw>
                </a:effectLst>
                <a:latin typeface="Arial" charset="0"/>
              </a:rPr>
              <a:t>1963</a:t>
            </a:r>
            <a:endParaRPr lang="zh-CN" altLang="en-US" sz="1400" b="1" spc="50" dirty="0">
              <a:ln w="11430"/>
              <a:solidFill>
                <a:srgbClr val="0000FF"/>
              </a:solidFill>
              <a:effectLst>
                <a:outerShdw blurRad="76200" dist="50800" dir="5400000" algn="tl" rotWithShape="0">
                  <a:srgbClr val="000000">
                    <a:alpha val="65000"/>
                  </a:srgbClr>
                </a:outerShdw>
              </a:effectLst>
              <a:latin typeface="Arial" charset="0"/>
            </a:endParaRPr>
          </a:p>
        </p:txBody>
      </p:sp>
      <p:pic>
        <p:nvPicPr>
          <p:cNvPr id="44048" name="Picture 4" descr="摩尔手绘的草图">
            <a:extLst>
              <a:ext uri="{FF2B5EF4-FFF2-40B4-BE49-F238E27FC236}">
                <a16:creationId xmlns:a16="http://schemas.microsoft.com/office/drawing/2014/main" id="{9955B6E6-C203-4895-8DE1-275722453F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1638" y="4005263"/>
            <a:ext cx="738187"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9" name="Picture 5" descr="C:\Users\Wang Yong Wen\Pictures\摩尔.png">
            <a:extLst>
              <a:ext uri="{FF2B5EF4-FFF2-40B4-BE49-F238E27FC236}">
                <a16:creationId xmlns:a16="http://schemas.microsoft.com/office/drawing/2014/main" id="{418AA6B5-9E3F-4887-BFA4-85C9A65F19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8450" y="1989138"/>
            <a:ext cx="10541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0" name="TextBox 18">
            <a:extLst>
              <a:ext uri="{FF2B5EF4-FFF2-40B4-BE49-F238E27FC236}">
                <a16:creationId xmlns:a16="http://schemas.microsoft.com/office/drawing/2014/main" id="{4BB146AA-7B6E-4841-B1F3-D70E276226D3}"/>
              </a:ext>
            </a:extLst>
          </p:cNvPr>
          <p:cNvSpPr txBox="1">
            <a:spLocks noChangeArrowheads="1"/>
          </p:cNvSpPr>
          <p:nvPr/>
        </p:nvSpPr>
        <p:spPr bwMode="auto">
          <a:xfrm>
            <a:off x="4352925" y="1628775"/>
            <a:ext cx="685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latin typeface="Times New Roman" panose="02020603050405020304" pitchFamily="18" charset="0"/>
                <a:ea typeface="黑体" panose="02010609060101010101" pitchFamily="49" charset="-122"/>
              </a:rPr>
              <a:t>Moore</a:t>
            </a:r>
            <a:endParaRPr kumimoji="1" lang="zh-CN" altLang="en-US" sz="1400" b="1">
              <a:latin typeface="Times New Roman" panose="02020603050405020304" pitchFamily="18" charset="0"/>
              <a:ea typeface="黑体" panose="02010609060101010101" pitchFamily="49" charset="-122"/>
            </a:endParaRPr>
          </a:p>
        </p:txBody>
      </p:sp>
      <p:pic>
        <p:nvPicPr>
          <p:cNvPr id="44051" name="Picture 6" descr="C:\Users\Wang Yong Wen\Pictures\萨支唐1.jpg">
            <a:extLst>
              <a:ext uri="{FF2B5EF4-FFF2-40B4-BE49-F238E27FC236}">
                <a16:creationId xmlns:a16="http://schemas.microsoft.com/office/drawing/2014/main" id="{C635C3D4-1C9A-421B-9B90-9E1755A11F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1981200"/>
            <a:ext cx="998538"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2" name="TextBox 20">
            <a:extLst>
              <a:ext uri="{FF2B5EF4-FFF2-40B4-BE49-F238E27FC236}">
                <a16:creationId xmlns:a16="http://schemas.microsoft.com/office/drawing/2014/main" id="{7D39F9D3-9797-4E79-8F1A-24741B55C60A}"/>
              </a:ext>
            </a:extLst>
          </p:cNvPr>
          <p:cNvSpPr txBox="1">
            <a:spLocks noChangeArrowheads="1"/>
          </p:cNvSpPr>
          <p:nvPr/>
        </p:nvSpPr>
        <p:spPr bwMode="auto">
          <a:xfrm>
            <a:off x="3028950" y="16287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b="1">
                <a:latin typeface="Times New Roman" panose="02020603050405020304" pitchFamily="18" charset="0"/>
                <a:ea typeface="黑体" panose="02010609060101010101" pitchFamily="49" charset="-122"/>
              </a:rPr>
              <a:t>Chih-Tang Sah </a:t>
            </a:r>
            <a:endParaRPr kumimoji="1" lang="zh-CN" altLang="en-US" sz="1400" b="1">
              <a:latin typeface="Times New Roman" panose="02020603050405020304" pitchFamily="18" charset="0"/>
              <a:ea typeface="黑体" panose="02010609060101010101" pitchFamily="49" charset="-122"/>
            </a:endParaRPr>
          </a:p>
        </p:txBody>
      </p:sp>
      <p:pic>
        <p:nvPicPr>
          <p:cNvPr id="44053" name="Picture 7" descr="C:\Users\Wang Yong Wen\Pictures\CMOS.png">
            <a:extLst>
              <a:ext uri="{FF2B5EF4-FFF2-40B4-BE49-F238E27FC236}">
                <a16:creationId xmlns:a16="http://schemas.microsoft.com/office/drawing/2014/main" id="{C44F59F5-BF3A-49AF-821A-6126441174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8038" y="4005263"/>
            <a:ext cx="6794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BF63A62D-1D43-42FE-A486-5B0424F0A68A}"/>
              </a:ext>
            </a:extLst>
          </p:cNvPr>
          <p:cNvSpPr txBox="1"/>
          <p:nvPr/>
        </p:nvSpPr>
        <p:spPr>
          <a:xfrm>
            <a:off x="4283968" y="3505200"/>
            <a:ext cx="764040" cy="307777"/>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defRPr/>
            </a:pPr>
            <a:r>
              <a:rPr lang="en-US" altLang="zh-CN" sz="1400" b="1" spc="50" dirty="0">
                <a:ln w="11430"/>
                <a:solidFill>
                  <a:srgbClr val="0000FF"/>
                </a:solidFill>
                <a:effectLst>
                  <a:outerShdw blurRad="76200" dist="50800" dir="5400000" algn="tl" rotWithShape="0">
                    <a:srgbClr val="000000">
                      <a:alpha val="65000"/>
                    </a:srgbClr>
                  </a:outerShdw>
                </a:effectLst>
                <a:latin typeface="Arial" charset="0"/>
              </a:rPr>
              <a:t>1965</a:t>
            </a:r>
            <a:endParaRPr lang="zh-CN" altLang="en-US" sz="1400" b="1" spc="50" dirty="0">
              <a:ln w="11430"/>
              <a:solidFill>
                <a:srgbClr val="0000FF"/>
              </a:solidFill>
              <a:effectLst>
                <a:outerShdw blurRad="76200" dist="50800" dir="5400000" algn="tl" rotWithShape="0">
                  <a:srgbClr val="000000">
                    <a:alpha val="65000"/>
                  </a:srgbClr>
                </a:outerShdw>
              </a:effectLst>
              <a:latin typeface="Arial" charset="0"/>
            </a:endParaRPr>
          </a:p>
        </p:txBody>
      </p:sp>
      <p:sp>
        <p:nvSpPr>
          <p:cNvPr id="44055" name="TextBox 23">
            <a:extLst>
              <a:ext uri="{FF2B5EF4-FFF2-40B4-BE49-F238E27FC236}">
                <a16:creationId xmlns:a16="http://schemas.microsoft.com/office/drawing/2014/main" id="{EF753704-29C7-4B23-A997-78FB905290C0}"/>
              </a:ext>
            </a:extLst>
          </p:cNvPr>
          <p:cNvSpPr txBox="1">
            <a:spLocks noChangeArrowheads="1"/>
          </p:cNvSpPr>
          <p:nvPr/>
        </p:nvSpPr>
        <p:spPr bwMode="auto">
          <a:xfrm>
            <a:off x="3284538" y="4876800"/>
            <a:ext cx="830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b="1">
                <a:latin typeface="Times New Roman" panose="02020603050405020304" pitchFamily="18" charset="0"/>
                <a:ea typeface="黑体" panose="02010609060101010101" pitchFamily="49" charset="-122"/>
              </a:rPr>
              <a:t>CMOS</a:t>
            </a:r>
            <a:endParaRPr kumimoji="1" lang="zh-CN" altLang="en-US" sz="1400" b="1">
              <a:latin typeface="Times New Roman" panose="02020603050405020304" pitchFamily="18" charset="0"/>
              <a:ea typeface="黑体" panose="02010609060101010101" pitchFamily="49" charset="-122"/>
            </a:endParaRPr>
          </a:p>
        </p:txBody>
      </p:sp>
      <p:pic>
        <p:nvPicPr>
          <p:cNvPr id="44056" name="Picture 8" descr="C:\Users\Wang Yong Wen\Pictures\施敏.jpg">
            <a:extLst>
              <a:ext uri="{FF2B5EF4-FFF2-40B4-BE49-F238E27FC236}">
                <a16:creationId xmlns:a16="http://schemas.microsoft.com/office/drawing/2014/main" id="{BE67E24E-8BB2-4F74-9630-2BF6156AE3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4575" y="1981200"/>
            <a:ext cx="1008063"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7" name="TextBox 25">
            <a:extLst>
              <a:ext uri="{FF2B5EF4-FFF2-40B4-BE49-F238E27FC236}">
                <a16:creationId xmlns:a16="http://schemas.microsoft.com/office/drawing/2014/main" id="{ED822C15-2667-4400-AFFE-25933CAC8D89}"/>
              </a:ext>
            </a:extLst>
          </p:cNvPr>
          <p:cNvSpPr txBox="1">
            <a:spLocks noChangeArrowheads="1"/>
          </p:cNvSpPr>
          <p:nvPr/>
        </p:nvSpPr>
        <p:spPr bwMode="auto">
          <a:xfrm>
            <a:off x="6145213" y="1508125"/>
            <a:ext cx="971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latin typeface="Times New Roman" panose="02020603050405020304" pitchFamily="18" charset="0"/>
                <a:ea typeface="黑体" panose="02010609060101010101" pitchFamily="49" charset="-122"/>
              </a:rPr>
              <a:t>Simon Sze</a:t>
            </a:r>
            <a:r>
              <a:rPr kumimoji="1" lang="en-US" altLang="zh-CN" sz="2400">
                <a:latin typeface="Times New Roman" panose="02020603050405020304" pitchFamily="18" charset="0"/>
              </a:rPr>
              <a:t> </a:t>
            </a:r>
            <a:endParaRPr kumimoji="1" lang="zh-CN" altLang="en-US" sz="2400">
              <a:latin typeface="Times New Roman" panose="02020603050405020304" pitchFamily="18" charset="0"/>
            </a:endParaRPr>
          </a:p>
        </p:txBody>
      </p:sp>
      <p:sp>
        <p:nvSpPr>
          <p:cNvPr id="27" name="TextBox 26">
            <a:extLst>
              <a:ext uri="{FF2B5EF4-FFF2-40B4-BE49-F238E27FC236}">
                <a16:creationId xmlns:a16="http://schemas.microsoft.com/office/drawing/2014/main" id="{A0EF7E66-C016-4DD3-B50C-F3673E4CE08E}"/>
              </a:ext>
            </a:extLst>
          </p:cNvPr>
          <p:cNvSpPr txBox="1"/>
          <p:nvPr/>
        </p:nvSpPr>
        <p:spPr>
          <a:xfrm>
            <a:off x="5260032" y="3505200"/>
            <a:ext cx="708363" cy="307777"/>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defRPr/>
            </a:pPr>
            <a:r>
              <a:rPr lang="en-US" altLang="zh-CN" sz="1400" b="1" spc="50" dirty="0">
                <a:ln w="11430"/>
                <a:solidFill>
                  <a:srgbClr val="0000FF"/>
                </a:solidFill>
                <a:effectLst>
                  <a:outerShdw blurRad="76200" dist="50800" dir="5400000" algn="tl" rotWithShape="0">
                    <a:srgbClr val="000000">
                      <a:alpha val="65000"/>
                    </a:srgbClr>
                  </a:outerShdw>
                </a:effectLst>
                <a:latin typeface="Arial" charset="0"/>
              </a:rPr>
              <a:t>1967</a:t>
            </a:r>
            <a:endParaRPr lang="zh-CN" altLang="en-US" sz="1400" b="1" spc="50" dirty="0">
              <a:ln w="11430"/>
              <a:solidFill>
                <a:srgbClr val="0000FF"/>
              </a:solidFill>
              <a:effectLst>
                <a:outerShdw blurRad="76200" dist="50800" dir="5400000" algn="tl" rotWithShape="0">
                  <a:srgbClr val="000000">
                    <a:alpha val="65000"/>
                  </a:srgbClr>
                </a:outerShdw>
              </a:effectLst>
              <a:latin typeface="Arial" charset="0"/>
            </a:endParaRPr>
          </a:p>
        </p:txBody>
      </p:sp>
      <p:pic>
        <p:nvPicPr>
          <p:cNvPr id="44059" name="Picture 9" descr="C:\Users\Wang Yong Wen\Pictures\罗伯特登纳德DRAM发明人.jpg">
            <a:extLst>
              <a:ext uri="{FF2B5EF4-FFF2-40B4-BE49-F238E27FC236}">
                <a16:creationId xmlns:a16="http://schemas.microsoft.com/office/drawing/2014/main" id="{2E8CA32F-D45D-43BF-815F-C0336B7E6B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16513" y="1981200"/>
            <a:ext cx="1009650"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BC22D6F6-70E6-43A0-A8B6-33764BD81C9E}"/>
              </a:ext>
            </a:extLst>
          </p:cNvPr>
          <p:cNvSpPr txBox="1"/>
          <p:nvPr/>
        </p:nvSpPr>
        <p:spPr>
          <a:xfrm>
            <a:off x="6272335" y="3502223"/>
            <a:ext cx="708363" cy="307777"/>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defRPr/>
            </a:pPr>
            <a:r>
              <a:rPr lang="en-US" altLang="zh-CN" sz="1400" b="1" spc="50" dirty="0">
                <a:ln w="11430"/>
                <a:solidFill>
                  <a:srgbClr val="0000FF"/>
                </a:solidFill>
                <a:effectLst>
                  <a:outerShdw blurRad="76200" dist="50800" dir="5400000" algn="tl" rotWithShape="0">
                    <a:srgbClr val="000000">
                      <a:alpha val="65000"/>
                    </a:srgbClr>
                  </a:outerShdw>
                </a:effectLst>
                <a:latin typeface="Arial" charset="0"/>
              </a:rPr>
              <a:t>1967</a:t>
            </a:r>
            <a:endParaRPr lang="zh-CN" altLang="en-US" sz="1400" b="1" spc="50" dirty="0">
              <a:ln w="11430"/>
              <a:solidFill>
                <a:srgbClr val="0000FF"/>
              </a:solidFill>
              <a:effectLst>
                <a:outerShdw blurRad="76200" dist="50800" dir="5400000" algn="tl" rotWithShape="0">
                  <a:srgbClr val="000000">
                    <a:alpha val="65000"/>
                  </a:srgbClr>
                </a:outerShdw>
              </a:effectLst>
              <a:latin typeface="Arial" charset="0"/>
            </a:endParaRPr>
          </a:p>
        </p:txBody>
      </p:sp>
      <p:sp>
        <p:nvSpPr>
          <p:cNvPr id="44061" name="TextBox 29">
            <a:extLst>
              <a:ext uri="{FF2B5EF4-FFF2-40B4-BE49-F238E27FC236}">
                <a16:creationId xmlns:a16="http://schemas.microsoft.com/office/drawing/2014/main" id="{875AF2DE-C75F-42BA-81F0-4786ECDE95F2}"/>
              </a:ext>
            </a:extLst>
          </p:cNvPr>
          <p:cNvSpPr txBox="1">
            <a:spLocks noChangeArrowheads="1"/>
          </p:cNvSpPr>
          <p:nvPr/>
        </p:nvSpPr>
        <p:spPr bwMode="auto">
          <a:xfrm>
            <a:off x="5045075" y="1628775"/>
            <a:ext cx="909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b="1">
                <a:latin typeface="Times New Roman" panose="02020603050405020304" pitchFamily="18" charset="0"/>
                <a:ea typeface="黑体" panose="02010609060101010101" pitchFamily="49" charset="-122"/>
              </a:rPr>
              <a:t>Dennard </a:t>
            </a:r>
            <a:endParaRPr kumimoji="1" lang="zh-CN" altLang="en-US" sz="1400" b="1">
              <a:latin typeface="Times New Roman" panose="02020603050405020304" pitchFamily="18" charset="0"/>
              <a:ea typeface="黑体" panose="02010609060101010101" pitchFamily="49" charset="-122"/>
            </a:endParaRPr>
          </a:p>
        </p:txBody>
      </p:sp>
      <p:pic>
        <p:nvPicPr>
          <p:cNvPr id="44062" name="Picture 10" descr="C:\Users\Wang Yong Wen\Pictures\单晶体管DRAM.png">
            <a:extLst>
              <a:ext uri="{FF2B5EF4-FFF2-40B4-BE49-F238E27FC236}">
                <a16:creationId xmlns:a16="http://schemas.microsoft.com/office/drawing/2014/main" id="{0CA511EA-E029-420E-8FEC-096A04A95EC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76825" y="4005263"/>
            <a:ext cx="9302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3" name="TextBox 31">
            <a:extLst>
              <a:ext uri="{FF2B5EF4-FFF2-40B4-BE49-F238E27FC236}">
                <a16:creationId xmlns:a16="http://schemas.microsoft.com/office/drawing/2014/main" id="{4D5BA5A0-832B-47F5-9676-0513962E91D4}"/>
              </a:ext>
            </a:extLst>
          </p:cNvPr>
          <p:cNvSpPr txBox="1">
            <a:spLocks noChangeArrowheads="1"/>
          </p:cNvSpPr>
          <p:nvPr/>
        </p:nvSpPr>
        <p:spPr bwMode="auto">
          <a:xfrm>
            <a:off x="5219700" y="4868863"/>
            <a:ext cx="78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latin typeface="Times New Roman" panose="02020603050405020304" pitchFamily="18" charset="0"/>
                <a:ea typeface="黑体" panose="02010609060101010101" pitchFamily="49" charset="-122"/>
              </a:rPr>
              <a:t>DRAM</a:t>
            </a:r>
            <a:endParaRPr kumimoji="1" lang="zh-CN" altLang="en-US" sz="1400" b="1">
              <a:latin typeface="Times New Roman" panose="02020603050405020304" pitchFamily="18" charset="0"/>
              <a:ea typeface="黑体" panose="02010609060101010101" pitchFamily="49" charset="-122"/>
            </a:endParaRPr>
          </a:p>
        </p:txBody>
      </p:sp>
      <p:sp>
        <p:nvSpPr>
          <p:cNvPr id="44064" name="TextBox 32">
            <a:extLst>
              <a:ext uri="{FF2B5EF4-FFF2-40B4-BE49-F238E27FC236}">
                <a16:creationId xmlns:a16="http://schemas.microsoft.com/office/drawing/2014/main" id="{54E3ED35-37A9-4BE5-A0CB-7AA326A07589}"/>
              </a:ext>
            </a:extLst>
          </p:cNvPr>
          <p:cNvSpPr txBox="1">
            <a:spLocks noChangeArrowheads="1"/>
          </p:cNvSpPr>
          <p:nvPr/>
        </p:nvSpPr>
        <p:spPr bwMode="auto">
          <a:xfrm>
            <a:off x="6227763" y="4724400"/>
            <a:ext cx="8270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latin typeface="Times New Roman" panose="02020603050405020304" pitchFamily="18" charset="0"/>
                <a:ea typeface="黑体" panose="02010609060101010101" pitchFamily="49" charset="-122"/>
              </a:rPr>
              <a:t>NVSM</a:t>
            </a:r>
          </a:p>
          <a:p>
            <a:pPr algn="ctr" eaLnBrk="1" hangingPunct="1"/>
            <a:r>
              <a:rPr kumimoji="1" lang="en-US" altLang="zh-CN" sz="1400" b="1">
                <a:latin typeface="Times New Roman" panose="02020603050405020304" pitchFamily="18" charset="0"/>
                <a:ea typeface="黑体" panose="02010609060101010101" pitchFamily="49" charset="-122"/>
              </a:rPr>
              <a:t>Flash</a:t>
            </a:r>
            <a:endParaRPr kumimoji="1" lang="zh-CN" altLang="en-US" sz="1400" b="1">
              <a:latin typeface="Times New Roman" panose="02020603050405020304" pitchFamily="18" charset="0"/>
              <a:ea typeface="黑体" panose="02010609060101010101" pitchFamily="49" charset="-122"/>
            </a:endParaRPr>
          </a:p>
        </p:txBody>
      </p:sp>
      <p:sp>
        <p:nvSpPr>
          <p:cNvPr id="44065" name="TextBox 33">
            <a:extLst>
              <a:ext uri="{FF2B5EF4-FFF2-40B4-BE49-F238E27FC236}">
                <a16:creationId xmlns:a16="http://schemas.microsoft.com/office/drawing/2014/main" id="{5FA7872F-0D02-4896-997C-790AD713F629}"/>
              </a:ext>
            </a:extLst>
          </p:cNvPr>
          <p:cNvSpPr txBox="1">
            <a:spLocks noChangeArrowheads="1"/>
          </p:cNvSpPr>
          <p:nvPr/>
        </p:nvSpPr>
        <p:spPr bwMode="auto">
          <a:xfrm>
            <a:off x="2268538" y="4876800"/>
            <a:ext cx="9890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b="1">
                <a:latin typeface="Times New Roman" panose="02020603050405020304" pitchFamily="18" charset="0"/>
                <a:ea typeface="黑体" panose="02010609060101010101" pitchFamily="49" charset="-122"/>
              </a:rPr>
              <a:t>Planar IC</a:t>
            </a:r>
            <a:endParaRPr kumimoji="1" lang="zh-CN" altLang="en-US" sz="1400" b="1">
              <a:latin typeface="Times New Roman" panose="02020603050405020304" pitchFamily="18" charset="0"/>
              <a:ea typeface="黑体" panose="02010609060101010101" pitchFamily="49" charset="-122"/>
            </a:endParaRPr>
          </a:p>
        </p:txBody>
      </p:sp>
      <p:sp>
        <p:nvSpPr>
          <p:cNvPr id="44066" name="TextBox 34">
            <a:extLst>
              <a:ext uri="{FF2B5EF4-FFF2-40B4-BE49-F238E27FC236}">
                <a16:creationId xmlns:a16="http://schemas.microsoft.com/office/drawing/2014/main" id="{6953A521-5062-4B0A-86DE-65FF7B96C157}"/>
              </a:ext>
            </a:extLst>
          </p:cNvPr>
          <p:cNvSpPr txBox="1">
            <a:spLocks noChangeArrowheads="1"/>
          </p:cNvSpPr>
          <p:nvPr/>
        </p:nvSpPr>
        <p:spPr bwMode="auto">
          <a:xfrm>
            <a:off x="1295400" y="4876800"/>
            <a:ext cx="882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b="1">
                <a:latin typeface="Times New Roman" panose="02020603050405020304" pitchFamily="18" charset="0"/>
                <a:ea typeface="黑体" panose="02010609060101010101" pitchFamily="49" charset="-122"/>
              </a:rPr>
              <a:t>First IC</a:t>
            </a:r>
            <a:endParaRPr kumimoji="1" lang="zh-CN" altLang="en-US" sz="1400" b="1">
              <a:latin typeface="Times New Roman" panose="02020603050405020304" pitchFamily="18" charset="0"/>
              <a:ea typeface="黑体" panose="02010609060101010101" pitchFamily="49" charset="-122"/>
            </a:endParaRPr>
          </a:p>
        </p:txBody>
      </p:sp>
      <p:sp>
        <p:nvSpPr>
          <p:cNvPr id="44067" name="TextBox 35">
            <a:extLst>
              <a:ext uri="{FF2B5EF4-FFF2-40B4-BE49-F238E27FC236}">
                <a16:creationId xmlns:a16="http://schemas.microsoft.com/office/drawing/2014/main" id="{C796A1E0-0958-49D8-8C8B-93B5A45654C1}"/>
              </a:ext>
            </a:extLst>
          </p:cNvPr>
          <p:cNvSpPr txBox="1">
            <a:spLocks noChangeArrowheads="1"/>
          </p:cNvSpPr>
          <p:nvPr/>
        </p:nvSpPr>
        <p:spPr bwMode="auto">
          <a:xfrm>
            <a:off x="69850" y="4868863"/>
            <a:ext cx="1117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latin typeface="Times New Roman" panose="02020603050405020304" pitchFamily="18" charset="0"/>
                <a:ea typeface="黑体" panose="02010609060101010101" pitchFamily="49" charset="-122"/>
              </a:rPr>
              <a:t>Transistor</a:t>
            </a:r>
            <a:endParaRPr kumimoji="1" lang="zh-CN" altLang="en-US" sz="1400" b="1">
              <a:latin typeface="Times New Roman" panose="02020603050405020304" pitchFamily="18" charset="0"/>
              <a:ea typeface="黑体" panose="02010609060101010101" pitchFamily="49" charset="-122"/>
            </a:endParaRPr>
          </a:p>
        </p:txBody>
      </p:sp>
      <p:sp>
        <p:nvSpPr>
          <p:cNvPr id="37" name="TextBox 36">
            <a:extLst>
              <a:ext uri="{FF2B5EF4-FFF2-40B4-BE49-F238E27FC236}">
                <a16:creationId xmlns:a16="http://schemas.microsoft.com/office/drawing/2014/main" id="{934F1C95-99F9-425E-A27B-2BF64C9A8756}"/>
              </a:ext>
            </a:extLst>
          </p:cNvPr>
          <p:cNvSpPr txBox="1"/>
          <p:nvPr/>
        </p:nvSpPr>
        <p:spPr>
          <a:xfrm>
            <a:off x="7236296" y="3502223"/>
            <a:ext cx="722337" cy="307777"/>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defRPr/>
            </a:pPr>
            <a:r>
              <a:rPr lang="en-US" altLang="zh-CN" sz="1400" b="1" spc="50" dirty="0">
                <a:ln w="11430"/>
                <a:solidFill>
                  <a:srgbClr val="0000FF"/>
                </a:solidFill>
                <a:effectLst>
                  <a:outerShdw blurRad="76200" dist="50800" dir="5400000" algn="tl" rotWithShape="0">
                    <a:srgbClr val="000000">
                      <a:alpha val="65000"/>
                    </a:srgbClr>
                  </a:outerShdw>
                </a:effectLst>
                <a:latin typeface="Arial" charset="0"/>
              </a:rPr>
              <a:t>1969</a:t>
            </a:r>
            <a:endParaRPr lang="zh-CN" altLang="en-US" sz="1400" b="1" spc="50" dirty="0">
              <a:ln w="11430"/>
              <a:solidFill>
                <a:srgbClr val="0000FF"/>
              </a:solidFill>
              <a:effectLst>
                <a:outerShdw blurRad="76200" dist="50800" dir="5400000" algn="tl" rotWithShape="0">
                  <a:srgbClr val="000000">
                    <a:alpha val="65000"/>
                  </a:srgbClr>
                </a:outerShdw>
              </a:effectLst>
              <a:latin typeface="Arial" charset="0"/>
            </a:endParaRPr>
          </a:p>
        </p:txBody>
      </p:sp>
      <p:pic>
        <p:nvPicPr>
          <p:cNvPr id="44069" name="Picture 11" descr="C:\Users\Wang Yong Wen\Pictures\CCD发明人博伊尔.jpg">
            <a:extLst>
              <a:ext uri="{FF2B5EF4-FFF2-40B4-BE49-F238E27FC236}">
                <a16:creationId xmlns:a16="http://schemas.microsoft.com/office/drawing/2014/main" id="{D78818C2-E2D6-407D-B439-AC1EC319CC1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40575" y="1958975"/>
            <a:ext cx="93662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70" name="TextBox 38">
            <a:extLst>
              <a:ext uri="{FF2B5EF4-FFF2-40B4-BE49-F238E27FC236}">
                <a16:creationId xmlns:a16="http://schemas.microsoft.com/office/drawing/2014/main" id="{3672D83B-C108-4344-8FC1-52A02A866DA7}"/>
              </a:ext>
            </a:extLst>
          </p:cNvPr>
          <p:cNvSpPr txBox="1">
            <a:spLocks noChangeArrowheads="1"/>
          </p:cNvSpPr>
          <p:nvPr/>
        </p:nvSpPr>
        <p:spPr bwMode="auto">
          <a:xfrm>
            <a:off x="4211638" y="4797425"/>
            <a:ext cx="9223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b="1">
                <a:latin typeface="Times New Roman" panose="02020603050405020304" pitchFamily="18" charset="0"/>
                <a:ea typeface="黑体" panose="02010609060101010101" pitchFamily="49" charset="-122"/>
              </a:rPr>
              <a:t>Moore’s Law</a:t>
            </a:r>
            <a:endParaRPr kumimoji="1" lang="zh-CN" altLang="en-US" sz="1400" b="1">
              <a:latin typeface="Times New Roman" panose="02020603050405020304" pitchFamily="18" charset="0"/>
              <a:ea typeface="黑体" panose="02010609060101010101" pitchFamily="49" charset="-122"/>
            </a:endParaRPr>
          </a:p>
        </p:txBody>
      </p:sp>
      <p:pic>
        <p:nvPicPr>
          <p:cNvPr id="44071" name="Picture 12" descr="C:\Users\Wang Yong Wen\Pictures\NVSM.png">
            <a:extLst>
              <a:ext uri="{FF2B5EF4-FFF2-40B4-BE49-F238E27FC236}">
                <a16:creationId xmlns:a16="http://schemas.microsoft.com/office/drawing/2014/main" id="{277F0009-BCD5-4916-997E-AECE626EE6B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2225" y="3933825"/>
            <a:ext cx="655638"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2" name="Picture 13" descr="C:\Users\Wang Yong Wen\Pictures\CCD.png">
            <a:extLst>
              <a:ext uri="{FF2B5EF4-FFF2-40B4-BE49-F238E27FC236}">
                <a16:creationId xmlns:a16="http://schemas.microsoft.com/office/drawing/2014/main" id="{CE421B60-6AF3-44CF-BD61-F2F13DB07A0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64388" y="3944938"/>
            <a:ext cx="919162"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73" name="TextBox 41">
            <a:extLst>
              <a:ext uri="{FF2B5EF4-FFF2-40B4-BE49-F238E27FC236}">
                <a16:creationId xmlns:a16="http://schemas.microsoft.com/office/drawing/2014/main" id="{32C66504-DBA1-45A5-B54A-D4CCF1EB48E9}"/>
              </a:ext>
            </a:extLst>
          </p:cNvPr>
          <p:cNvSpPr txBox="1">
            <a:spLocks noChangeArrowheads="1"/>
          </p:cNvSpPr>
          <p:nvPr/>
        </p:nvSpPr>
        <p:spPr bwMode="auto">
          <a:xfrm>
            <a:off x="7164388" y="4797425"/>
            <a:ext cx="1068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latin typeface="Times New Roman" panose="02020603050405020304" pitchFamily="18" charset="0"/>
                <a:ea typeface="黑体" panose="02010609060101010101" pitchFamily="49" charset="-122"/>
              </a:rPr>
              <a:t>CCD</a:t>
            </a:r>
            <a:endParaRPr kumimoji="1" lang="zh-CN" altLang="en-US" sz="1400" b="1">
              <a:latin typeface="Times New Roman" panose="02020603050405020304" pitchFamily="18" charset="0"/>
              <a:ea typeface="黑体" panose="02010609060101010101" pitchFamily="49" charset="-122"/>
            </a:endParaRPr>
          </a:p>
        </p:txBody>
      </p:sp>
      <p:sp>
        <p:nvSpPr>
          <p:cNvPr id="43" name="TextBox 42">
            <a:extLst>
              <a:ext uri="{FF2B5EF4-FFF2-40B4-BE49-F238E27FC236}">
                <a16:creationId xmlns:a16="http://schemas.microsoft.com/office/drawing/2014/main" id="{EF8E6037-322D-4F55-A3FE-F4A8EB0D326D}"/>
              </a:ext>
            </a:extLst>
          </p:cNvPr>
          <p:cNvSpPr txBox="1"/>
          <p:nvPr/>
        </p:nvSpPr>
        <p:spPr>
          <a:xfrm>
            <a:off x="8172400" y="3502222"/>
            <a:ext cx="648072" cy="307778"/>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defRPr/>
            </a:pPr>
            <a:r>
              <a:rPr lang="en-US" altLang="zh-CN" sz="1400" b="1" spc="50" dirty="0">
                <a:ln w="11430"/>
                <a:solidFill>
                  <a:srgbClr val="0000FF"/>
                </a:solidFill>
                <a:effectLst>
                  <a:outerShdw blurRad="76200" dist="50800" dir="5400000" algn="tl" rotWithShape="0">
                    <a:srgbClr val="000000">
                      <a:alpha val="65000"/>
                    </a:srgbClr>
                  </a:outerShdw>
                </a:effectLst>
                <a:latin typeface="Arial" charset="0"/>
              </a:rPr>
              <a:t>1971</a:t>
            </a:r>
            <a:endParaRPr lang="zh-CN" altLang="en-US" sz="1400" b="1" spc="50" dirty="0">
              <a:ln w="11430"/>
              <a:solidFill>
                <a:srgbClr val="0000FF"/>
              </a:solidFill>
              <a:effectLst>
                <a:outerShdw blurRad="76200" dist="50800" dir="5400000" algn="tl" rotWithShape="0">
                  <a:srgbClr val="000000">
                    <a:alpha val="65000"/>
                  </a:srgbClr>
                </a:outerShdw>
              </a:effectLst>
              <a:latin typeface="Arial" charset="0"/>
            </a:endParaRPr>
          </a:p>
        </p:txBody>
      </p:sp>
      <p:pic>
        <p:nvPicPr>
          <p:cNvPr id="44075" name="Picture 14" descr="C:\Users\Wang Yong Wen\Pictures\霍夫.jpg">
            <a:extLst>
              <a:ext uri="{FF2B5EF4-FFF2-40B4-BE49-F238E27FC236}">
                <a16:creationId xmlns:a16="http://schemas.microsoft.com/office/drawing/2014/main" id="{F957636A-7E63-4977-9EE1-B50A4C52EFB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77200" y="1989138"/>
            <a:ext cx="990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6" name="Picture 15" descr="C:\Users\Wang Yong Wen\Pictures\4004c.png">
            <a:extLst>
              <a:ext uri="{FF2B5EF4-FFF2-40B4-BE49-F238E27FC236}">
                <a16:creationId xmlns:a16="http://schemas.microsoft.com/office/drawing/2014/main" id="{7114FC22-E077-4F86-B294-B70940CB003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70875" y="4005263"/>
            <a:ext cx="8731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77" name="TextBox 45">
            <a:extLst>
              <a:ext uri="{FF2B5EF4-FFF2-40B4-BE49-F238E27FC236}">
                <a16:creationId xmlns:a16="http://schemas.microsoft.com/office/drawing/2014/main" id="{25062E8F-78D6-4B2F-B0A0-2D4DFB9C7CB2}"/>
              </a:ext>
            </a:extLst>
          </p:cNvPr>
          <p:cNvSpPr txBox="1">
            <a:spLocks noChangeArrowheads="1"/>
          </p:cNvSpPr>
          <p:nvPr/>
        </p:nvSpPr>
        <p:spPr bwMode="auto">
          <a:xfrm>
            <a:off x="8170863" y="4797425"/>
            <a:ext cx="973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latin typeface="Times New Roman" panose="02020603050405020304" pitchFamily="18" charset="0"/>
                <a:ea typeface="黑体" panose="02010609060101010101" pitchFamily="49" charset="-122"/>
              </a:rPr>
              <a:t>CPU</a:t>
            </a:r>
            <a:endParaRPr kumimoji="1" lang="zh-CN" altLang="en-US" sz="1400" b="1">
              <a:latin typeface="Times New Roman" panose="02020603050405020304" pitchFamily="18" charset="0"/>
              <a:ea typeface="黑体" panose="02010609060101010101" pitchFamily="49" charset="-122"/>
            </a:endParaRPr>
          </a:p>
        </p:txBody>
      </p:sp>
      <p:sp>
        <p:nvSpPr>
          <p:cNvPr id="44078" name="TextBox 46">
            <a:extLst>
              <a:ext uri="{FF2B5EF4-FFF2-40B4-BE49-F238E27FC236}">
                <a16:creationId xmlns:a16="http://schemas.microsoft.com/office/drawing/2014/main" id="{FFC82B92-11CA-406C-9473-110761591C92}"/>
              </a:ext>
            </a:extLst>
          </p:cNvPr>
          <p:cNvSpPr txBox="1">
            <a:spLocks noChangeArrowheads="1"/>
          </p:cNvSpPr>
          <p:nvPr/>
        </p:nvSpPr>
        <p:spPr bwMode="auto">
          <a:xfrm>
            <a:off x="7235825" y="1628775"/>
            <a:ext cx="758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latin typeface="Times New Roman" panose="02020603050405020304" pitchFamily="18" charset="0"/>
                <a:ea typeface="黑体" panose="02010609060101010101" pitchFamily="49" charset="-122"/>
              </a:rPr>
              <a:t>Smith </a:t>
            </a:r>
            <a:endParaRPr kumimoji="1" lang="zh-CN" altLang="en-US" sz="1400" b="1">
              <a:latin typeface="Times New Roman" panose="02020603050405020304" pitchFamily="18" charset="0"/>
              <a:ea typeface="黑体" panose="02010609060101010101" pitchFamily="49" charset="-122"/>
            </a:endParaRPr>
          </a:p>
        </p:txBody>
      </p:sp>
      <p:sp>
        <p:nvSpPr>
          <p:cNvPr id="44079" name="TextBox 47">
            <a:extLst>
              <a:ext uri="{FF2B5EF4-FFF2-40B4-BE49-F238E27FC236}">
                <a16:creationId xmlns:a16="http://schemas.microsoft.com/office/drawing/2014/main" id="{B33BC585-0850-4F16-8665-7C6EDD53CE76}"/>
              </a:ext>
            </a:extLst>
          </p:cNvPr>
          <p:cNvSpPr txBox="1">
            <a:spLocks noChangeArrowheads="1"/>
          </p:cNvSpPr>
          <p:nvPr/>
        </p:nvSpPr>
        <p:spPr bwMode="auto">
          <a:xfrm>
            <a:off x="8243888" y="1628775"/>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latin typeface="Times New Roman" panose="02020603050405020304" pitchFamily="18" charset="0"/>
                <a:ea typeface="黑体" panose="02010609060101010101" pitchFamily="49" charset="-122"/>
              </a:rPr>
              <a:t>Hoff </a:t>
            </a:r>
            <a:endParaRPr kumimoji="1" lang="zh-CN" altLang="en-US" sz="1400" b="1">
              <a:latin typeface="Times New Roman" panose="02020603050405020304" pitchFamily="18" charset="0"/>
              <a:ea typeface="黑体" panose="02010609060101010101" pitchFamily="49" charset="-122"/>
            </a:endParaRPr>
          </a:p>
        </p:txBody>
      </p:sp>
      <p:sp>
        <p:nvSpPr>
          <p:cNvPr id="49" name="右箭头 48">
            <a:extLst>
              <a:ext uri="{FF2B5EF4-FFF2-40B4-BE49-F238E27FC236}">
                <a16:creationId xmlns:a16="http://schemas.microsoft.com/office/drawing/2014/main" id="{D76E401A-4FC9-4355-956A-86C4472D18DB}"/>
              </a:ext>
            </a:extLst>
          </p:cNvPr>
          <p:cNvSpPr/>
          <p:nvPr/>
        </p:nvSpPr>
        <p:spPr>
          <a:xfrm>
            <a:off x="53975" y="4941888"/>
            <a:ext cx="9126538" cy="158273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3"/>
              </a:gs>
            </a:gsLst>
            <a:lin ang="10800000" scaled="1"/>
            <a:tileRect/>
          </a:gradFill>
          <a:ln>
            <a:solidFill>
              <a:srgbClr val="220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1" name="Text Box 53">
            <a:extLst>
              <a:ext uri="{FF2B5EF4-FFF2-40B4-BE49-F238E27FC236}">
                <a16:creationId xmlns:a16="http://schemas.microsoft.com/office/drawing/2014/main" id="{C2FA2288-8598-4E66-87C0-264EE0D8831B}"/>
              </a:ext>
            </a:extLst>
          </p:cNvPr>
          <p:cNvSpPr txBox="1">
            <a:spLocks noChangeArrowheads="1"/>
          </p:cNvSpPr>
          <p:nvPr/>
        </p:nvSpPr>
        <p:spPr bwMode="auto">
          <a:xfrm>
            <a:off x="82550" y="5486400"/>
            <a:ext cx="1158875" cy="584200"/>
          </a:xfrm>
          <a:prstGeom prst="rect">
            <a:avLst/>
          </a:prstGeom>
          <a:noFill/>
          <a:ln>
            <a:noFill/>
          </a:ln>
          <a:effectLst>
            <a:prstShdw prst="shdw17" dist="17961" dir="2700000">
              <a:schemeClr val="accent1">
                <a:gamma/>
                <a:shade val="60000"/>
                <a:invGamma/>
                <a:alpha val="50000"/>
              </a:schemeClr>
            </a:prstShdw>
          </a:effectLst>
        </p:spPr>
        <p:txBody>
          <a:bodyPr>
            <a:spAutoFit/>
          </a:bodyPr>
          <a:lstStyle/>
          <a:p>
            <a:pPr eaLnBrk="1" hangingPunct="1">
              <a:spcBef>
                <a:spcPct val="50000"/>
              </a:spcBef>
              <a:defRPr/>
            </a:pPr>
            <a:r>
              <a:rPr lang="en-US" altLang="zh-CN" sz="1600" b="1" dirty="0">
                <a:solidFill>
                  <a:srgbClr val="000099"/>
                </a:solidFill>
                <a:latin typeface="Arial" charset="0"/>
              </a:rPr>
              <a:t>Physics  to Device</a:t>
            </a:r>
          </a:p>
        </p:txBody>
      </p:sp>
      <p:sp>
        <p:nvSpPr>
          <p:cNvPr id="52" name="Text Box 54">
            <a:extLst>
              <a:ext uri="{FF2B5EF4-FFF2-40B4-BE49-F238E27FC236}">
                <a16:creationId xmlns:a16="http://schemas.microsoft.com/office/drawing/2014/main" id="{F107A574-333E-4144-968C-B2156C1C4EE1}"/>
              </a:ext>
            </a:extLst>
          </p:cNvPr>
          <p:cNvSpPr txBox="1">
            <a:spLocks noChangeArrowheads="1"/>
          </p:cNvSpPr>
          <p:nvPr/>
        </p:nvSpPr>
        <p:spPr bwMode="auto">
          <a:xfrm>
            <a:off x="1116013" y="5486400"/>
            <a:ext cx="1279525" cy="585788"/>
          </a:xfrm>
          <a:prstGeom prst="rect">
            <a:avLst/>
          </a:prstGeom>
          <a:noFill/>
          <a:ln>
            <a:noFill/>
          </a:ln>
          <a:effectLst>
            <a:prstShdw prst="shdw17" dist="17961" dir="2700000">
              <a:schemeClr val="accent1">
                <a:gamma/>
                <a:shade val="60000"/>
                <a:invGamma/>
                <a:alpha val="50000"/>
              </a:schemeClr>
            </a:prstShdw>
          </a:effectLst>
        </p:spPr>
        <p:txBody>
          <a:bodyPr>
            <a:spAutoFit/>
          </a:bodyPr>
          <a:lstStyle>
            <a:defPPr>
              <a:defRPr lang="zh-CN"/>
            </a:defPPr>
            <a:lvl1pPr eaLnBrk="1" hangingPunct="1">
              <a:spcBef>
                <a:spcPct val="50000"/>
              </a:spcBef>
              <a:defRPr sz="1600" b="1">
                <a:solidFill>
                  <a:srgbClr val="000099"/>
                </a:solidFill>
                <a:latin typeface="Arial" charset="0"/>
              </a:defRPr>
            </a:lvl1pPr>
          </a:lstStyle>
          <a:p>
            <a:pPr>
              <a:defRPr/>
            </a:pPr>
            <a:r>
              <a:rPr lang="en-US" altLang="zh-CN" dirty="0"/>
              <a:t>Device to Integration</a:t>
            </a:r>
          </a:p>
        </p:txBody>
      </p:sp>
      <p:sp>
        <p:nvSpPr>
          <p:cNvPr id="53" name="Text Box 55">
            <a:extLst>
              <a:ext uri="{FF2B5EF4-FFF2-40B4-BE49-F238E27FC236}">
                <a16:creationId xmlns:a16="http://schemas.microsoft.com/office/drawing/2014/main" id="{04E04AC7-4B2D-41F1-9593-3009673FB804}"/>
              </a:ext>
            </a:extLst>
          </p:cNvPr>
          <p:cNvSpPr txBox="1">
            <a:spLocks noChangeArrowheads="1"/>
          </p:cNvSpPr>
          <p:nvPr/>
        </p:nvSpPr>
        <p:spPr bwMode="auto">
          <a:xfrm>
            <a:off x="2460625" y="5486400"/>
            <a:ext cx="1382713" cy="585788"/>
          </a:xfrm>
          <a:prstGeom prst="rect">
            <a:avLst/>
          </a:prstGeom>
          <a:noFill/>
          <a:ln>
            <a:noFill/>
          </a:ln>
          <a:effectLst>
            <a:prstShdw prst="shdw17" dist="17961" dir="2700000">
              <a:schemeClr val="accent1">
                <a:gamma/>
                <a:shade val="60000"/>
                <a:invGamma/>
                <a:alpha val="50000"/>
              </a:schemeClr>
            </a:prstShdw>
          </a:effectLst>
        </p:spPr>
        <p:txBody>
          <a:bodyPr>
            <a:spAutoFit/>
          </a:bodyPr>
          <a:lstStyle/>
          <a:p>
            <a:pPr eaLnBrk="1" hangingPunct="1">
              <a:spcBef>
                <a:spcPct val="50000"/>
              </a:spcBef>
              <a:defRPr/>
            </a:pPr>
            <a:r>
              <a:rPr lang="en-US" altLang="zh-CN" sz="1600" b="1" dirty="0">
                <a:solidFill>
                  <a:srgbClr val="000099"/>
                </a:solidFill>
                <a:latin typeface="Arial" charset="0"/>
              </a:rPr>
              <a:t>Foundation of Process</a:t>
            </a:r>
          </a:p>
        </p:txBody>
      </p:sp>
      <p:sp>
        <p:nvSpPr>
          <p:cNvPr id="54" name="Text Box 56">
            <a:extLst>
              <a:ext uri="{FF2B5EF4-FFF2-40B4-BE49-F238E27FC236}">
                <a16:creationId xmlns:a16="http://schemas.microsoft.com/office/drawing/2014/main" id="{AB8DE52F-9E2D-4F04-8C58-A1DA59DECAE9}"/>
              </a:ext>
            </a:extLst>
          </p:cNvPr>
          <p:cNvSpPr txBox="1">
            <a:spLocks noChangeArrowheads="1"/>
          </p:cNvSpPr>
          <p:nvPr/>
        </p:nvSpPr>
        <p:spPr bwMode="auto">
          <a:xfrm>
            <a:off x="4003675" y="5330825"/>
            <a:ext cx="1420813" cy="830263"/>
          </a:xfrm>
          <a:prstGeom prst="rect">
            <a:avLst/>
          </a:prstGeom>
          <a:noFill/>
          <a:ln>
            <a:solidFill>
              <a:schemeClr val="bg1"/>
            </a:solidFill>
          </a:ln>
          <a:effectLst>
            <a:prstShdw prst="shdw17" dist="17961" dir="2700000">
              <a:schemeClr val="accent1">
                <a:gamma/>
                <a:shade val="60000"/>
                <a:invGamma/>
                <a:alpha val="50000"/>
              </a:schemeClr>
            </a:prstShdw>
          </a:effectLst>
        </p:spPr>
        <p:txBody>
          <a:bodyPr>
            <a:spAutoFit/>
          </a:bodyPr>
          <a:lstStyle/>
          <a:p>
            <a:pPr eaLnBrk="1" hangingPunct="1">
              <a:spcBef>
                <a:spcPct val="50000"/>
              </a:spcBef>
              <a:defRPr/>
            </a:pPr>
            <a:r>
              <a:rPr lang="en-US" altLang="zh-CN" sz="1600" b="1" dirty="0">
                <a:solidFill>
                  <a:schemeClr val="bg1"/>
                </a:solidFill>
                <a:latin typeface="Arial" charset="0"/>
              </a:rPr>
              <a:t>Prediction law for mass production</a:t>
            </a:r>
          </a:p>
        </p:txBody>
      </p:sp>
      <p:sp>
        <p:nvSpPr>
          <p:cNvPr id="55" name="Text Box 57">
            <a:extLst>
              <a:ext uri="{FF2B5EF4-FFF2-40B4-BE49-F238E27FC236}">
                <a16:creationId xmlns:a16="http://schemas.microsoft.com/office/drawing/2014/main" id="{653BB367-462E-49B0-AB76-902F39DDCD1D}"/>
              </a:ext>
            </a:extLst>
          </p:cNvPr>
          <p:cNvSpPr txBox="1">
            <a:spLocks noChangeArrowheads="1"/>
          </p:cNvSpPr>
          <p:nvPr/>
        </p:nvSpPr>
        <p:spPr bwMode="auto">
          <a:xfrm>
            <a:off x="5541963" y="5572125"/>
            <a:ext cx="3422650" cy="338138"/>
          </a:xfrm>
          <a:prstGeom prst="rect">
            <a:avLst/>
          </a:prstGeom>
          <a:noFill/>
          <a:ln>
            <a:noFill/>
          </a:ln>
          <a:effectLst>
            <a:prstShdw prst="shdw17" dist="17961" dir="2700000">
              <a:schemeClr val="accent1">
                <a:gamma/>
                <a:shade val="60000"/>
                <a:invGamma/>
                <a:alpha val="50000"/>
              </a:schemeClr>
            </a:prstShdw>
          </a:effectLst>
        </p:spPr>
        <p:txBody>
          <a:bodyPr>
            <a:spAutoFit/>
          </a:bodyPr>
          <a:lstStyle/>
          <a:p>
            <a:pPr eaLnBrk="1" hangingPunct="1">
              <a:spcBef>
                <a:spcPct val="50000"/>
              </a:spcBef>
              <a:defRPr/>
            </a:pPr>
            <a:r>
              <a:rPr lang="en-US" altLang="zh-CN" sz="1600" b="1" dirty="0">
                <a:solidFill>
                  <a:schemeClr val="bg1"/>
                </a:solidFill>
                <a:latin typeface="Arial" charset="0"/>
              </a:rPr>
              <a:t>Basic device for wide application</a:t>
            </a:r>
          </a:p>
        </p:txBody>
      </p:sp>
      <p:sp>
        <p:nvSpPr>
          <p:cNvPr id="44086" name="Text Box 3">
            <a:extLst>
              <a:ext uri="{FF2B5EF4-FFF2-40B4-BE49-F238E27FC236}">
                <a16:creationId xmlns:a16="http://schemas.microsoft.com/office/drawing/2014/main" id="{39377C92-1345-4A06-9683-608BE57F4FAE}"/>
              </a:ext>
            </a:extLst>
          </p:cNvPr>
          <p:cNvSpPr txBox="1">
            <a:spLocks noChangeArrowheads="1"/>
          </p:cNvSpPr>
          <p:nvPr/>
        </p:nvSpPr>
        <p:spPr bwMode="auto">
          <a:xfrm>
            <a:off x="0" y="285750"/>
            <a:ext cx="91440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4000" b="1" dirty="0">
                <a:solidFill>
                  <a:schemeClr val="accent2"/>
                </a:solidFill>
                <a:latin typeface="微软雅黑" panose="020B0503020204020204" pitchFamily="34" charset="-122"/>
                <a:ea typeface="微软雅黑" panose="020B0503020204020204" pitchFamily="34" charset="-122"/>
              </a:rPr>
              <a:t>微电子技术早期发展历史</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ACCC87E8-06C7-44C5-9185-C1BEC48E381C}"/>
              </a:ext>
            </a:extLst>
          </p:cNvPr>
          <p:cNvSpPr>
            <a:spLocks noGrp="1"/>
          </p:cNvSpPr>
          <p:nvPr>
            <p:ph type="sldNum" sz="quarter" idx="11"/>
          </p:nvPr>
        </p:nvSpPr>
        <p:spPr/>
        <p:txBody>
          <a:bodyPr/>
          <a:lstStyle/>
          <a:p>
            <a:pPr>
              <a:defRPr/>
            </a:pPr>
            <a:fld id="{5827373B-C2CC-41E1-B863-09BB423C47B1}" type="slidenum">
              <a:rPr lang="en-US" altLang="zh-CN" smtClean="0"/>
              <a:pPr>
                <a:defRPr/>
              </a:pPr>
              <a:t>39</a:t>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1" descr="cpu">
            <a:extLst>
              <a:ext uri="{FF2B5EF4-FFF2-40B4-BE49-F238E27FC236}">
                <a16:creationId xmlns:a16="http://schemas.microsoft.com/office/drawing/2014/main" id="{A87D5134-7BEB-410C-A755-023DC491D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828800"/>
            <a:ext cx="3313113"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2" name="Picture 2" descr="sunultrasparcdielarge">
            <a:extLst>
              <a:ext uri="{FF2B5EF4-FFF2-40B4-BE49-F238E27FC236}">
                <a16:creationId xmlns:a16="http://schemas.microsoft.com/office/drawing/2014/main" id="{15CDF77A-3D91-4A24-9A0E-F294005796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7938"/>
            <a:ext cx="6911975"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3" descr="rfic_iq">
            <a:extLst>
              <a:ext uri="{FF2B5EF4-FFF2-40B4-BE49-F238E27FC236}">
                <a16:creationId xmlns:a16="http://schemas.microsoft.com/office/drawing/2014/main" id="{0A577D6B-EF0C-473A-B3EA-41F1179A51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609600"/>
            <a:ext cx="6408738" cy="480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4" descr="images">
            <a:extLst>
              <a:ext uri="{FF2B5EF4-FFF2-40B4-BE49-F238E27FC236}">
                <a16:creationId xmlns:a16="http://schemas.microsoft.com/office/drawing/2014/main" id="{D723D3F4-B8DE-4E21-A7F8-FF1279FA3A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533400"/>
            <a:ext cx="4999038"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descr="device_b3_enhanced">
            <a:extLst>
              <a:ext uri="{FF2B5EF4-FFF2-40B4-BE49-F238E27FC236}">
                <a16:creationId xmlns:a16="http://schemas.microsoft.com/office/drawing/2014/main" id="{76D8CF4D-D142-4411-B9EE-502BA2A9CC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1219200"/>
            <a:ext cx="4391025"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6" descr="vergrootglas">
            <a:extLst>
              <a:ext uri="{FF2B5EF4-FFF2-40B4-BE49-F238E27FC236}">
                <a16:creationId xmlns:a16="http://schemas.microsoft.com/office/drawing/2014/main" id="{1DECDAE0-0257-4CC1-BB8D-B2390C211F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467850"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11">
            <a:extLst>
              <a:ext uri="{FF2B5EF4-FFF2-40B4-BE49-F238E27FC236}">
                <a16:creationId xmlns:a16="http://schemas.microsoft.com/office/drawing/2014/main" id="{B0623022-6D61-4859-ABBF-F91D54E98B54}"/>
              </a:ext>
            </a:extLst>
          </p:cNvPr>
          <p:cNvSpPr txBox="1">
            <a:spLocks noChangeArrowheads="1"/>
          </p:cNvSpPr>
          <p:nvPr/>
        </p:nvSpPr>
        <p:spPr bwMode="auto">
          <a:xfrm>
            <a:off x="785813" y="857250"/>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微软雅黑" panose="020B0503020204020204" pitchFamily="34" charset="-122"/>
                <a:ea typeface="微软雅黑" panose="020B0503020204020204" pitchFamily="34" charset="-122"/>
              </a:rPr>
              <a:t>芯片</a:t>
            </a:r>
          </a:p>
        </p:txBody>
      </p:sp>
      <p:sp>
        <p:nvSpPr>
          <p:cNvPr id="6156" name="Text Box 12">
            <a:extLst>
              <a:ext uri="{FF2B5EF4-FFF2-40B4-BE49-F238E27FC236}">
                <a16:creationId xmlns:a16="http://schemas.microsoft.com/office/drawing/2014/main" id="{785F0BFD-38B1-4718-AF3F-770191BFF999}"/>
              </a:ext>
            </a:extLst>
          </p:cNvPr>
          <p:cNvSpPr txBox="1">
            <a:spLocks noChangeArrowheads="1"/>
          </p:cNvSpPr>
          <p:nvPr/>
        </p:nvSpPr>
        <p:spPr bwMode="auto">
          <a:xfrm>
            <a:off x="34925" y="1643063"/>
            <a:ext cx="2347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微软雅黑" panose="020B0503020204020204" pitchFamily="34" charset="-122"/>
                <a:ea typeface="微软雅黑" panose="020B0503020204020204" pitchFamily="34" charset="-122"/>
              </a:rPr>
              <a:t>集成电路系统</a:t>
            </a:r>
          </a:p>
        </p:txBody>
      </p:sp>
      <p:sp>
        <p:nvSpPr>
          <p:cNvPr id="6157" name="Text Box 13">
            <a:extLst>
              <a:ext uri="{FF2B5EF4-FFF2-40B4-BE49-F238E27FC236}">
                <a16:creationId xmlns:a16="http://schemas.microsoft.com/office/drawing/2014/main" id="{F8A8FDAF-B73C-4332-B124-7C6256E2CBAA}"/>
              </a:ext>
            </a:extLst>
          </p:cNvPr>
          <p:cNvSpPr txBox="1">
            <a:spLocks noChangeArrowheads="1"/>
          </p:cNvSpPr>
          <p:nvPr/>
        </p:nvSpPr>
        <p:spPr bwMode="auto">
          <a:xfrm>
            <a:off x="357188" y="2500313"/>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微软雅黑" panose="020B0503020204020204" pitchFamily="34" charset="-122"/>
                <a:ea typeface="微软雅黑" panose="020B0503020204020204" pitchFamily="34" charset="-122"/>
              </a:rPr>
              <a:t>电路模块</a:t>
            </a:r>
          </a:p>
        </p:txBody>
      </p:sp>
      <p:sp>
        <p:nvSpPr>
          <p:cNvPr id="6158" name="Text Box 14">
            <a:extLst>
              <a:ext uri="{FF2B5EF4-FFF2-40B4-BE49-F238E27FC236}">
                <a16:creationId xmlns:a16="http://schemas.microsoft.com/office/drawing/2014/main" id="{EE6BB81A-7E16-48E3-AA43-AF1BD0571750}"/>
              </a:ext>
            </a:extLst>
          </p:cNvPr>
          <p:cNvSpPr txBox="1">
            <a:spLocks noChangeArrowheads="1"/>
          </p:cNvSpPr>
          <p:nvPr/>
        </p:nvSpPr>
        <p:spPr bwMode="auto">
          <a:xfrm>
            <a:off x="500063" y="3429000"/>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微软雅黑" panose="020B0503020204020204" pitchFamily="34" charset="-122"/>
                <a:ea typeface="微软雅黑" panose="020B0503020204020204" pitchFamily="34" charset="-122"/>
              </a:rPr>
              <a:t>晶体管</a:t>
            </a:r>
          </a:p>
        </p:txBody>
      </p:sp>
      <p:sp>
        <p:nvSpPr>
          <p:cNvPr id="6159" name="Text Box 15">
            <a:extLst>
              <a:ext uri="{FF2B5EF4-FFF2-40B4-BE49-F238E27FC236}">
                <a16:creationId xmlns:a16="http://schemas.microsoft.com/office/drawing/2014/main" id="{44BEEC66-13E8-46AE-B8E0-1CE670E16A3F}"/>
              </a:ext>
            </a:extLst>
          </p:cNvPr>
          <p:cNvSpPr txBox="1">
            <a:spLocks noChangeArrowheads="1"/>
          </p:cNvSpPr>
          <p:nvPr/>
        </p:nvSpPr>
        <p:spPr bwMode="auto">
          <a:xfrm>
            <a:off x="838200" y="4343400"/>
            <a:ext cx="565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微软雅黑" panose="020B0503020204020204" pitchFamily="34" charset="-122"/>
                <a:ea typeface="微软雅黑" panose="020B0503020204020204" pitchFamily="34" charset="-122"/>
              </a:rPr>
              <a:t>硅</a:t>
            </a:r>
          </a:p>
        </p:txBody>
      </p:sp>
      <p:sp>
        <p:nvSpPr>
          <p:cNvPr id="6160" name="Line 16">
            <a:extLst>
              <a:ext uri="{FF2B5EF4-FFF2-40B4-BE49-F238E27FC236}">
                <a16:creationId xmlns:a16="http://schemas.microsoft.com/office/drawing/2014/main" id="{0E059288-F391-4EB5-9200-A311DB4849B6}"/>
              </a:ext>
            </a:extLst>
          </p:cNvPr>
          <p:cNvSpPr>
            <a:spLocks noChangeShapeType="1"/>
          </p:cNvSpPr>
          <p:nvPr/>
        </p:nvSpPr>
        <p:spPr bwMode="auto">
          <a:xfrm>
            <a:off x="1143000" y="1316038"/>
            <a:ext cx="0" cy="384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4" name="Line 20">
            <a:extLst>
              <a:ext uri="{FF2B5EF4-FFF2-40B4-BE49-F238E27FC236}">
                <a16:creationId xmlns:a16="http://schemas.microsoft.com/office/drawing/2014/main" id="{D218485F-0611-45EB-8BC9-EB423C9090F9}"/>
              </a:ext>
            </a:extLst>
          </p:cNvPr>
          <p:cNvSpPr>
            <a:spLocks noChangeShapeType="1"/>
          </p:cNvSpPr>
          <p:nvPr/>
        </p:nvSpPr>
        <p:spPr bwMode="auto">
          <a:xfrm>
            <a:off x="1143000" y="2135188"/>
            <a:ext cx="0" cy="4302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5" name="Line 21">
            <a:extLst>
              <a:ext uri="{FF2B5EF4-FFF2-40B4-BE49-F238E27FC236}">
                <a16:creationId xmlns:a16="http://schemas.microsoft.com/office/drawing/2014/main" id="{AB6FE4EB-C4DB-496C-9468-AE1033415082}"/>
              </a:ext>
            </a:extLst>
          </p:cNvPr>
          <p:cNvSpPr>
            <a:spLocks noChangeShapeType="1"/>
          </p:cNvSpPr>
          <p:nvPr/>
        </p:nvSpPr>
        <p:spPr bwMode="auto">
          <a:xfrm>
            <a:off x="1144588" y="3001963"/>
            <a:ext cx="6350" cy="4302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6" name="Line 22">
            <a:extLst>
              <a:ext uri="{FF2B5EF4-FFF2-40B4-BE49-F238E27FC236}">
                <a16:creationId xmlns:a16="http://schemas.microsoft.com/office/drawing/2014/main" id="{A06BFD38-36FD-4E16-97F8-9E3558674F5C}"/>
              </a:ext>
            </a:extLst>
          </p:cNvPr>
          <p:cNvSpPr>
            <a:spLocks noChangeShapeType="1"/>
          </p:cNvSpPr>
          <p:nvPr/>
        </p:nvSpPr>
        <p:spPr bwMode="auto">
          <a:xfrm>
            <a:off x="1116013" y="3933825"/>
            <a:ext cx="0" cy="461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824D5638-697E-4AA3-B9AD-E0E075221586}"/>
              </a:ext>
            </a:extLst>
          </p:cNvPr>
          <p:cNvSpPr>
            <a:spLocks noGrp="1"/>
          </p:cNvSpPr>
          <p:nvPr>
            <p:ph type="sldNum" sz="quarter" idx="11"/>
          </p:nvPr>
        </p:nvSpPr>
        <p:spPr/>
        <p:txBody>
          <a:bodyPr/>
          <a:lstStyle/>
          <a:p>
            <a:pPr>
              <a:defRPr/>
            </a:pPr>
            <a:fld id="{5827373B-C2CC-41E1-B863-09BB423C47B1}" type="slidenum">
              <a:rPr lang="en-US" altLang="zh-CN" smtClean="0"/>
              <a:pPr>
                <a:defRPr/>
              </a:pPr>
              <a:t>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6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40962"/>
                                        </p:tgtEl>
                                        <p:attrNameLst>
                                          <p:attrName>style.visibility</p:attrName>
                                        </p:attrNameLst>
                                      </p:cBhvr>
                                      <p:to>
                                        <p:strVal val="visible"/>
                                      </p:to>
                                    </p:set>
                                    <p:anim calcmode="lin" valueType="num">
                                      <p:cBhvr>
                                        <p:cTn id="13" dur="3000" fill="hold"/>
                                        <p:tgtEl>
                                          <p:spTgt spid="40962"/>
                                        </p:tgtEl>
                                        <p:attrNameLst>
                                          <p:attrName>ppt_w</p:attrName>
                                        </p:attrNameLst>
                                      </p:cBhvr>
                                      <p:tavLst>
                                        <p:tav tm="0">
                                          <p:val>
                                            <p:fltVal val="0"/>
                                          </p:val>
                                        </p:tav>
                                        <p:tav tm="100000">
                                          <p:val>
                                            <p:strVal val="#ppt_w"/>
                                          </p:val>
                                        </p:tav>
                                      </p:tavLst>
                                    </p:anim>
                                    <p:anim calcmode="lin" valueType="num">
                                      <p:cBhvr>
                                        <p:cTn id="14" dur="3000" fill="hold"/>
                                        <p:tgtEl>
                                          <p:spTgt spid="40962"/>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6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40963"/>
                                        </p:tgtEl>
                                        <p:attrNameLst>
                                          <p:attrName>style.visibility</p:attrName>
                                        </p:attrNameLst>
                                      </p:cBhvr>
                                      <p:to>
                                        <p:strVal val="visible"/>
                                      </p:to>
                                    </p:set>
                                    <p:anim calcmode="lin" valueType="num">
                                      <p:cBhvr>
                                        <p:cTn id="25" dur="3000" fill="hold"/>
                                        <p:tgtEl>
                                          <p:spTgt spid="40963"/>
                                        </p:tgtEl>
                                        <p:attrNameLst>
                                          <p:attrName>ppt_w</p:attrName>
                                        </p:attrNameLst>
                                      </p:cBhvr>
                                      <p:tavLst>
                                        <p:tav tm="0">
                                          <p:val>
                                            <p:fltVal val="0"/>
                                          </p:val>
                                        </p:tav>
                                        <p:tav tm="100000">
                                          <p:val>
                                            <p:strVal val="#ppt_w"/>
                                          </p:val>
                                        </p:tav>
                                      </p:tavLst>
                                    </p:anim>
                                    <p:anim calcmode="lin" valueType="num">
                                      <p:cBhvr>
                                        <p:cTn id="26" dur="3000" fill="hold"/>
                                        <p:tgtEl>
                                          <p:spTgt spid="40963"/>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40964"/>
                                        </p:tgtEl>
                                        <p:attrNameLst>
                                          <p:attrName>style.visibility</p:attrName>
                                        </p:attrNameLst>
                                      </p:cBhvr>
                                      <p:to>
                                        <p:strVal val="visible"/>
                                      </p:to>
                                    </p:set>
                                    <p:anim calcmode="lin" valueType="num">
                                      <p:cBhvr>
                                        <p:cTn id="37" dur="3000" fill="hold"/>
                                        <p:tgtEl>
                                          <p:spTgt spid="40964"/>
                                        </p:tgtEl>
                                        <p:attrNameLst>
                                          <p:attrName>ppt_w</p:attrName>
                                        </p:attrNameLst>
                                      </p:cBhvr>
                                      <p:tavLst>
                                        <p:tav tm="0">
                                          <p:val>
                                            <p:fltVal val="0"/>
                                          </p:val>
                                        </p:tav>
                                        <p:tav tm="100000">
                                          <p:val>
                                            <p:strVal val="#ppt_w"/>
                                          </p:val>
                                        </p:tav>
                                      </p:tavLst>
                                    </p:anim>
                                    <p:anim calcmode="lin" valueType="num">
                                      <p:cBhvr>
                                        <p:cTn id="38" dur="3000" fill="hold"/>
                                        <p:tgtEl>
                                          <p:spTgt spid="40964"/>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1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40965"/>
                                        </p:tgtEl>
                                        <p:attrNameLst>
                                          <p:attrName>style.visibility</p:attrName>
                                        </p:attrNameLst>
                                      </p:cBhvr>
                                      <p:to>
                                        <p:strVal val="visible"/>
                                      </p:to>
                                    </p:set>
                                    <p:anim calcmode="lin" valueType="num">
                                      <p:cBhvr>
                                        <p:cTn id="49" dur="3000" fill="hold"/>
                                        <p:tgtEl>
                                          <p:spTgt spid="40965"/>
                                        </p:tgtEl>
                                        <p:attrNameLst>
                                          <p:attrName>ppt_w</p:attrName>
                                        </p:attrNameLst>
                                      </p:cBhvr>
                                      <p:tavLst>
                                        <p:tav tm="0">
                                          <p:val>
                                            <p:fltVal val="0"/>
                                          </p:val>
                                        </p:tav>
                                        <p:tav tm="100000">
                                          <p:val>
                                            <p:strVal val="#ppt_w"/>
                                          </p:val>
                                        </p:tav>
                                      </p:tavLst>
                                    </p:anim>
                                    <p:anim calcmode="lin" valueType="num">
                                      <p:cBhvr>
                                        <p:cTn id="50" dur="3000" fill="hold"/>
                                        <p:tgtEl>
                                          <p:spTgt spid="409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6" grpId="0"/>
      <p:bldP spid="6157" grpId="0"/>
      <p:bldP spid="6158" grpId="0"/>
      <p:bldP spid="615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4">
            <a:extLst>
              <a:ext uri="{FF2B5EF4-FFF2-40B4-BE49-F238E27FC236}">
                <a16:creationId xmlns:a16="http://schemas.microsoft.com/office/drawing/2014/main" id="{B4CFA6CB-5697-4251-AAE5-9673022D6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99808"/>
            <a:ext cx="7031740" cy="6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172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a:extLst>
              <a:ext uri="{FF2B5EF4-FFF2-40B4-BE49-F238E27FC236}">
                <a16:creationId xmlns:a16="http://schemas.microsoft.com/office/drawing/2014/main" id="{3F389EEC-7D00-48A7-90E4-6F801FE4D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38" y="252800"/>
            <a:ext cx="8105717" cy="62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4A035FEB-2825-48BB-97F1-B2F079388D9A}"/>
              </a:ext>
            </a:extLst>
          </p:cNvPr>
          <p:cNvSpPr>
            <a:spLocks noGrp="1"/>
          </p:cNvSpPr>
          <p:nvPr>
            <p:ph type="sldNum" sz="quarter" idx="11"/>
          </p:nvPr>
        </p:nvSpPr>
        <p:spPr/>
        <p:txBody>
          <a:bodyPr/>
          <a:lstStyle/>
          <a:p>
            <a:pPr>
              <a:defRPr/>
            </a:pPr>
            <a:fld id="{5827373B-C2CC-41E1-B863-09BB423C47B1}" type="slidenum">
              <a:rPr lang="en-US" altLang="zh-CN" smtClean="0"/>
              <a:pPr>
                <a:defRPr/>
              </a:pPr>
              <a:t>41</a:t>
            </a:fld>
            <a:endParaRPr lang="en-US" altLang="zh-CN"/>
          </a:p>
        </p:txBody>
      </p:sp>
    </p:spTree>
    <p:extLst>
      <p:ext uri="{BB962C8B-B14F-4D97-AF65-F5344CB8AC3E}">
        <p14:creationId xmlns:p14="http://schemas.microsoft.com/office/powerpoint/2010/main" val="815561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492E6C36-9E13-412F-B359-DC5570F241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470400"/>
            <a:ext cx="7762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
            <a:extLst>
              <a:ext uri="{FF2B5EF4-FFF2-40B4-BE49-F238E27FC236}">
                <a16:creationId xmlns:a16="http://schemas.microsoft.com/office/drawing/2014/main" id="{5F8F37C0-B12C-4A02-A634-847F655F0E3D}"/>
              </a:ext>
            </a:extLst>
          </p:cNvPr>
          <p:cNvSpPr>
            <a:spLocks noChangeArrowheads="1"/>
          </p:cNvSpPr>
          <p:nvPr/>
        </p:nvSpPr>
        <p:spPr bwMode="auto">
          <a:xfrm>
            <a:off x="6337300" y="5546725"/>
            <a:ext cx="828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Isamu </a:t>
            </a:r>
          </a:p>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Akasaki</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3">
            <a:extLst>
              <a:ext uri="{FF2B5EF4-FFF2-40B4-BE49-F238E27FC236}">
                <a16:creationId xmlns:a16="http://schemas.microsoft.com/office/drawing/2014/main" id="{8EAC743E-CDC3-4283-8E80-BCB4C1A1DD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72338" y="4470400"/>
            <a:ext cx="776287"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
            <a:extLst>
              <a:ext uri="{FF2B5EF4-FFF2-40B4-BE49-F238E27FC236}">
                <a16:creationId xmlns:a16="http://schemas.microsoft.com/office/drawing/2014/main" id="{B8C72972-F36E-4C29-BA9F-8718AB5AD18A}"/>
              </a:ext>
            </a:extLst>
          </p:cNvPr>
          <p:cNvSpPr>
            <a:spLocks noChangeArrowheads="1"/>
          </p:cNvSpPr>
          <p:nvPr/>
        </p:nvSpPr>
        <p:spPr bwMode="auto">
          <a:xfrm>
            <a:off x="7262813" y="5546725"/>
            <a:ext cx="85883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Hiroshi Amano</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5">
            <a:extLst>
              <a:ext uri="{FF2B5EF4-FFF2-40B4-BE49-F238E27FC236}">
                <a16:creationId xmlns:a16="http://schemas.microsoft.com/office/drawing/2014/main" id="{C4322DEB-C5F4-44E3-BB32-8293202FBA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8963" y="4470400"/>
            <a:ext cx="776287"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6">
            <a:extLst>
              <a:ext uri="{FF2B5EF4-FFF2-40B4-BE49-F238E27FC236}">
                <a16:creationId xmlns:a16="http://schemas.microsoft.com/office/drawing/2014/main" id="{FAD3F4D8-09CE-4029-B54A-15E7F0933389}"/>
              </a:ext>
            </a:extLst>
          </p:cNvPr>
          <p:cNvSpPr>
            <a:spLocks noChangeArrowheads="1"/>
          </p:cNvSpPr>
          <p:nvPr/>
        </p:nvSpPr>
        <p:spPr bwMode="auto">
          <a:xfrm>
            <a:off x="8093075" y="5546725"/>
            <a:ext cx="10160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Shuji </a:t>
            </a:r>
          </a:p>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Nakamura</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CAECF15B-243D-47C0-B0CA-FB76DD0BD0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4470400"/>
            <a:ext cx="776287"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EED45E23-66E6-4660-B170-5A1C62144073}"/>
              </a:ext>
            </a:extLst>
          </p:cNvPr>
          <p:cNvSpPr>
            <a:spLocks noChangeArrowheads="1"/>
          </p:cNvSpPr>
          <p:nvPr/>
        </p:nvSpPr>
        <p:spPr bwMode="auto">
          <a:xfrm>
            <a:off x="2154238" y="5546725"/>
            <a:ext cx="83343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Willard S. Boyle</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 name="图片 11">
            <a:extLst>
              <a:ext uri="{FF2B5EF4-FFF2-40B4-BE49-F238E27FC236}">
                <a16:creationId xmlns:a16="http://schemas.microsoft.com/office/drawing/2014/main" id="{52166678-8E3B-4F58-A7D6-B00846C51CF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78163" y="4473575"/>
            <a:ext cx="776287"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6C8709A8-FD09-4E85-9F46-9FE7954ECBE3}"/>
              </a:ext>
            </a:extLst>
          </p:cNvPr>
          <p:cNvSpPr>
            <a:spLocks noChangeArrowheads="1"/>
          </p:cNvSpPr>
          <p:nvPr/>
        </p:nvSpPr>
        <p:spPr bwMode="auto">
          <a:xfrm>
            <a:off x="2987675" y="5546725"/>
            <a:ext cx="8667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George E. Smith</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87ECD5D6-E564-4CD0-A39C-6F5BA41EDFB6}"/>
              </a:ext>
            </a:extLst>
          </p:cNvPr>
          <p:cNvSpPr>
            <a:spLocks noChangeArrowheads="1"/>
          </p:cNvSpPr>
          <p:nvPr/>
        </p:nvSpPr>
        <p:spPr bwMode="auto">
          <a:xfrm>
            <a:off x="4222750" y="5554663"/>
            <a:ext cx="8191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Andre Geim</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图片 14">
            <a:extLst>
              <a:ext uri="{FF2B5EF4-FFF2-40B4-BE49-F238E27FC236}">
                <a16:creationId xmlns:a16="http://schemas.microsoft.com/office/drawing/2014/main" id="{BD9866B3-6795-4846-B742-533CAFE965A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38625" y="4470400"/>
            <a:ext cx="77628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9F836360-3948-476E-83E1-A62504A4E5F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159375" y="4470400"/>
            <a:ext cx="77628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1EA49BCA-44EA-452D-AD87-5CF519ADD302}"/>
              </a:ext>
            </a:extLst>
          </p:cNvPr>
          <p:cNvSpPr>
            <a:spLocks noChangeArrowheads="1"/>
          </p:cNvSpPr>
          <p:nvPr/>
        </p:nvSpPr>
        <p:spPr bwMode="auto">
          <a:xfrm>
            <a:off x="4976813" y="5554663"/>
            <a:ext cx="11080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Konstantin Novoselov</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3E3096ED-F4C9-434A-8789-E7384DF6230C}"/>
              </a:ext>
            </a:extLst>
          </p:cNvPr>
          <p:cNvSpPr>
            <a:spLocks noChangeArrowheads="1"/>
          </p:cNvSpPr>
          <p:nvPr/>
        </p:nvSpPr>
        <p:spPr bwMode="auto">
          <a:xfrm>
            <a:off x="179388" y="5527675"/>
            <a:ext cx="75723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de-DE"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Albert Fert</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EF1CD924-8E15-4562-B2A2-12E7AE1B83AE}"/>
              </a:ext>
            </a:extLst>
          </p:cNvPr>
          <p:cNvSpPr>
            <a:spLocks noChangeArrowheads="1"/>
          </p:cNvSpPr>
          <p:nvPr/>
        </p:nvSpPr>
        <p:spPr bwMode="auto">
          <a:xfrm>
            <a:off x="903288" y="5527675"/>
            <a:ext cx="10048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de-DE"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Peter Grünberg</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图片 19">
            <a:extLst>
              <a:ext uri="{FF2B5EF4-FFF2-40B4-BE49-F238E27FC236}">
                <a16:creationId xmlns:a16="http://schemas.microsoft.com/office/drawing/2014/main" id="{5BE8647C-C4DE-42E4-BDA7-4A1DD20FDAE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9388" y="4460875"/>
            <a:ext cx="77628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a:extLst>
              <a:ext uri="{FF2B5EF4-FFF2-40B4-BE49-F238E27FC236}">
                <a16:creationId xmlns:a16="http://schemas.microsoft.com/office/drawing/2014/main" id="{F78960F9-8B3F-4A0F-8224-A25441B4FD8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58863" y="4465638"/>
            <a:ext cx="77628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91F3ABC6-F0E9-469D-9845-08B537A46BCF}"/>
              </a:ext>
            </a:extLst>
          </p:cNvPr>
          <p:cNvSpPr>
            <a:spLocks noChangeArrowheads="1"/>
          </p:cNvSpPr>
          <p:nvPr/>
        </p:nvSpPr>
        <p:spPr bwMode="auto">
          <a:xfrm>
            <a:off x="6869113" y="3267075"/>
            <a:ext cx="8509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Zhores I. Alferov</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900A5D91-A8AD-44B9-B0AD-C75CE1169B1A}"/>
              </a:ext>
            </a:extLst>
          </p:cNvPr>
          <p:cNvSpPr>
            <a:spLocks noChangeArrowheads="1"/>
          </p:cNvSpPr>
          <p:nvPr/>
        </p:nvSpPr>
        <p:spPr bwMode="auto">
          <a:xfrm>
            <a:off x="7791450" y="3267075"/>
            <a:ext cx="97948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Herbert Kroemer</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4B41BC35-7A55-4B66-A581-213EEAF29C96}"/>
              </a:ext>
            </a:extLst>
          </p:cNvPr>
          <p:cNvSpPr>
            <a:spLocks noChangeArrowheads="1"/>
          </p:cNvSpPr>
          <p:nvPr/>
        </p:nvSpPr>
        <p:spPr bwMode="auto">
          <a:xfrm>
            <a:off x="5326063" y="3271838"/>
            <a:ext cx="782637"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Jack S. Kilby</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5" name="图片 24">
            <a:extLst>
              <a:ext uri="{FF2B5EF4-FFF2-40B4-BE49-F238E27FC236}">
                <a16:creationId xmlns:a16="http://schemas.microsoft.com/office/drawing/2014/main" id="{C5885B56-DFA7-480B-A3E1-22A3BE226EED}"/>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332413" y="2192338"/>
            <a:ext cx="77628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5">
            <a:extLst>
              <a:ext uri="{FF2B5EF4-FFF2-40B4-BE49-F238E27FC236}">
                <a16:creationId xmlns:a16="http://schemas.microsoft.com/office/drawing/2014/main" id="{D5F5594C-3DD0-4294-A2B7-090543FC512B}"/>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926263" y="2195513"/>
            <a:ext cx="77628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a16="http://schemas.microsoft.com/office/drawing/2014/main" id="{21A5DEBF-6385-4A14-BD5F-A84763F0081A}"/>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891463" y="2197100"/>
            <a:ext cx="77628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a:extLst>
              <a:ext uri="{FF2B5EF4-FFF2-40B4-BE49-F238E27FC236}">
                <a16:creationId xmlns:a16="http://schemas.microsoft.com/office/drawing/2014/main" id="{37FA25AD-3DD8-414A-97A3-464607580775}"/>
              </a:ext>
            </a:extLst>
          </p:cNvPr>
          <p:cNvSpPr>
            <a:spLocks noChangeArrowheads="1"/>
          </p:cNvSpPr>
          <p:nvPr/>
        </p:nvSpPr>
        <p:spPr bwMode="auto">
          <a:xfrm>
            <a:off x="3757613" y="3267075"/>
            <a:ext cx="760412"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Leo Esaki</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9" name="图片 28">
            <a:extLst>
              <a:ext uri="{FF2B5EF4-FFF2-40B4-BE49-F238E27FC236}">
                <a16:creationId xmlns:a16="http://schemas.microsoft.com/office/drawing/2014/main" id="{20556D84-A314-4A0D-8B43-C8E522713CDF}"/>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741738" y="2205038"/>
            <a:ext cx="77628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矩形 29">
            <a:extLst>
              <a:ext uri="{FF2B5EF4-FFF2-40B4-BE49-F238E27FC236}">
                <a16:creationId xmlns:a16="http://schemas.microsoft.com/office/drawing/2014/main" id="{C8665C41-79B7-4A8F-A458-B38EA6292F94}"/>
              </a:ext>
            </a:extLst>
          </p:cNvPr>
          <p:cNvSpPr>
            <a:spLocks noChangeArrowheads="1"/>
          </p:cNvSpPr>
          <p:nvPr/>
        </p:nvSpPr>
        <p:spPr bwMode="auto">
          <a:xfrm>
            <a:off x="323850" y="3241675"/>
            <a:ext cx="952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William Bradford Shockley</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a:extLst>
              <a:ext uri="{FF2B5EF4-FFF2-40B4-BE49-F238E27FC236}">
                <a16:creationId xmlns:a16="http://schemas.microsoft.com/office/drawing/2014/main" id="{19D86CAD-8039-42E0-B2C9-E2FC457C1B09}"/>
              </a:ext>
            </a:extLst>
          </p:cNvPr>
          <p:cNvSpPr>
            <a:spLocks noChangeArrowheads="1"/>
          </p:cNvSpPr>
          <p:nvPr/>
        </p:nvSpPr>
        <p:spPr bwMode="auto">
          <a:xfrm>
            <a:off x="1287463" y="3252788"/>
            <a:ext cx="831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John Bardeen</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a16="http://schemas.microsoft.com/office/drawing/2014/main" id="{BBB476A2-EF24-4584-8567-FF72FED44068}"/>
              </a:ext>
            </a:extLst>
          </p:cNvPr>
          <p:cNvSpPr>
            <a:spLocks noChangeArrowheads="1"/>
          </p:cNvSpPr>
          <p:nvPr/>
        </p:nvSpPr>
        <p:spPr bwMode="auto">
          <a:xfrm>
            <a:off x="2190750" y="3241675"/>
            <a:ext cx="8683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Walter Houser Brattain</a:t>
            </a:r>
            <a:endParaRPr lang="zh-CN" altLang="en-US" sz="1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3" name="图片 32">
            <a:extLst>
              <a:ext uri="{FF2B5EF4-FFF2-40B4-BE49-F238E27FC236}">
                <a16:creationId xmlns:a16="http://schemas.microsoft.com/office/drawing/2014/main" id="{791AE612-3A50-44AD-A644-F726A258A6A0}"/>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52425" y="2192338"/>
            <a:ext cx="77628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3">
            <a:extLst>
              <a:ext uri="{FF2B5EF4-FFF2-40B4-BE49-F238E27FC236}">
                <a16:creationId xmlns:a16="http://schemas.microsoft.com/office/drawing/2014/main" id="{3DD2A794-763E-42D2-8C08-12DDBEBA914C}"/>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327150" y="2192338"/>
            <a:ext cx="77628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4">
            <a:extLst>
              <a:ext uri="{FF2B5EF4-FFF2-40B4-BE49-F238E27FC236}">
                <a16:creationId xmlns:a16="http://schemas.microsoft.com/office/drawing/2014/main" id="{C905CE05-EDD9-41E2-AB5A-154D9C01A92A}"/>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268538" y="2192338"/>
            <a:ext cx="77628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4">
            <a:extLst>
              <a:ext uri="{FF2B5EF4-FFF2-40B4-BE49-F238E27FC236}">
                <a16:creationId xmlns:a16="http://schemas.microsoft.com/office/drawing/2014/main" id="{F58F1755-8583-4C3E-B163-AF5EA3DD34AD}"/>
              </a:ext>
            </a:extLst>
          </p:cNvPr>
          <p:cNvSpPr>
            <a:spLocks noChangeArrowheads="1"/>
          </p:cNvSpPr>
          <p:nvPr/>
        </p:nvSpPr>
        <p:spPr bwMode="auto">
          <a:xfrm>
            <a:off x="0" y="2603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40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微电子领域的</a:t>
            </a:r>
            <a:r>
              <a:rPr kumimoji="1" lang="en-US" altLang="zh-CN" sz="40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Nobel</a:t>
            </a:r>
            <a:r>
              <a:rPr kumimoji="1" lang="zh-CN" altLang="en-US" sz="40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奖</a:t>
            </a:r>
          </a:p>
        </p:txBody>
      </p:sp>
      <p:sp>
        <p:nvSpPr>
          <p:cNvPr id="37" name="矩形 37">
            <a:extLst>
              <a:ext uri="{FF2B5EF4-FFF2-40B4-BE49-F238E27FC236}">
                <a16:creationId xmlns:a16="http://schemas.microsoft.com/office/drawing/2014/main" id="{5B63E50C-DD7D-45E6-B51A-34BED1737389}"/>
              </a:ext>
            </a:extLst>
          </p:cNvPr>
          <p:cNvSpPr>
            <a:spLocks noChangeArrowheads="1"/>
          </p:cNvSpPr>
          <p:nvPr/>
        </p:nvSpPr>
        <p:spPr bwMode="auto">
          <a:xfrm>
            <a:off x="84138" y="1136650"/>
            <a:ext cx="89566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273050" indent="-2730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buFont typeface="Wingdings" panose="05000000000000000000" pitchFamily="2" charset="2"/>
              <a:buChar char="Ø"/>
            </a:pPr>
            <a:r>
              <a:rPr lang="zh-CN" altLang="en-US" sz="2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与微电子直接相关的一系列</a:t>
            </a:r>
            <a:r>
              <a:rPr lang="en-US" altLang="zh-CN" sz="2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Nobel</a:t>
            </a:r>
            <a:r>
              <a:rPr lang="zh-CN" altLang="en-US" sz="2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奖充分体现了微电子的重要学术地位和对技术发展的推动作用。</a:t>
            </a:r>
            <a:endParaRPr lang="zh-CN" altLang="en-US" sz="20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38">
            <a:extLst>
              <a:ext uri="{FF2B5EF4-FFF2-40B4-BE49-F238E27FC236}">
                <a16:creationId xmlns:a16="http://schemas.microsoft.com/office/drawing/2014/main" id="{08C7C628-F32D-468E-B6C8-6EECA3C9FF6D}"/>
              </a:ext>
            </a:extLst>
          </p:cNvPr>
          <p:cNvSpPr>
            <a:spLocks noChangeArrowheads="1"/>
          </p:cNvSpPr>
          <p:nvPr/>
        </p:nvSpPr>
        <p:spPr bwMode="auto">
          <a:xfrm>
            <a:off x="6337300" y="5897563"/>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2014,</a:t>
            </a:r>
          </a:p>
          <a:p>
            <a:pPr algn="ctr" eaLnBrk="1" hangingPunct="1"/>
            <a:r>
              <a:rPr lang="zh-CN" altLang="en-US"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蓝色发光二极管</a:t>
            </a:r>
          </a:p>
        </p:txBody>
      </p:sp>
      <p:sp>
        <p:nvSpPr>
          <p:cNvPr id="39" name="矩形 39">
            <a:extLst>
              <a:ext uri="{FF2B5EF4-FFF2-40B4-BE49-F238E27FC236}">
                <a16:creationId xmlns:a16="http://schemas.microsoft.com/office/drawing/2014/main" id="{526C6000-BB0E-46BB-8863-B030CFF9D035}"/>
              </a:ext>
            </a:extLst>
          </p:cNvPr>
          <p:cNvSpPr>
            <a:spLocks noChangeArrowheads="1"/>
          </p:cNvSpPr>
          <p:nvPr/>
        </p:nvSpPr>
        <p:spPr bwMode="auto">
          <a:xfrm>
            <a:off x="2212975" y="5899150"/>
            <a:ext cx="1641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2009,</a:t>
            </a:r>
          </a:p>
          <a:p>
            <a:pPr algn="ctr" eaLnBrk="1" hangingPunct="1"/>
            <a:r>
              <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CCD</a:t>
            </a:r>
            <a:r>
              <a:rPr lang="zh-CN" altLang="en-US"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传感器</a:t>
            </a:r>
          </a:p>
        </p:txBody>
      </p:sp>
      <p:sp>
        <p:nvSpPr>
          <p:cNvPr id="40" name="矩形 2">
            <a:extLst>
              <a:ext uri="{FF2B5EF4-FFF2-40B4-BE49-F238E27FC236}">
                <a16:creationId xmlns:a16="http://schemas.microsoft.com/office/drawing/2014/main" id="{D39FB22D-AF5C-4FA2-9B47-C13AB97CA47E}"/>
              </a:ext>
            </a:extLst>
          </p:cNvPr>
          <p:cNvSpPr>
            <a:spLocks noChangeArrowheads="1"/>
          </p:cNvSpPr>
          <p:nvPr/>
        </p:nvSpPr>
        <p:spPr bwMode="auto">
          <a:xfrm>
            <a:off x="4283075" y="5897563"/>
            <a:ext cx="16525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2010,</a:t>
            </a:r>
          </a:p>
          <a:p>
            <a:pPr algn="ctr" eaLnBrk="1" hangingPunct="1"/>
            <a:r>
              <a:rPr lang="zh-CN" altLang="en-US"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石墨烯</a:t>
            </a:r>
            <a:endPar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1">
            <a:extLst>
              <a:ext uri="{FF2B5EF4-FFF2-40B4-BE49-F238E27FC236}">
                <a16:creationId xmlns:a16="http://schemas.microsoft.com/office/drawing/2014/main" id="{7B4451A1-EB99-4960-89CF-7D8D817963AA}"/>
              </a:ext>
            </a:extLst>
          </p:cNvPr>
          <p:cNvSpPr>
            <a:spLocks noChangeArrowheads="1"/>
          </p:cNvSpPr>
          <p:nvPr/>
        </p:nvSpPr>
        <p:spPr bwMode="auto">
          <a:xfrm>
            <a:off x="352425" y="3636963"/>
            <a:ext cx="2692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1956,</a:t>
            </a:r>
          </a:p>
          <a:p>
            <a:pPr algn="ctr" eaLnBrk="1" hangingPunct="1"/>
            <a:r>
              <a:rPr lang="zh-CN" altLang="en-US"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晶体管</a:t>
            </a:r>
            <a:endPar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2">
            <a:extLst>
              <a:ext uri="{FF2B5EF4-FFF2-40B4-BE49-F238E27FC236}">
                <a16:creationId xmlns:a16="http://schemas.microsoft.com/office/drawing/2014/main" id="{99B5960F-F23F-4CDD-9F09-4C84760B27BF}"/>
              </a:ext>
            </a:extLst>
          </p:cNvPr>
          <p:cNvSpPr>
            <a:spLocks noChangeArrowheads="1"/>
          </p:cNvSpPr>
          <p:nvPr/>
        </p:nvSpPr>
        <p:spPr bwMode="auto">
          <a:xfrm>
            <a:off x="3419475" y="3636963"/>
            <a:ext cx="146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1973, </a:t>
            </a:r>
            <a:r>
              <a:rPr lang="zh-CN" altLang="en-US"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半导体隧道效应</a:t>
            </a:r>
            <a:endPar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2">
            <a:extLst>
              <a:ext uri="{FF2B5EF4-FFF2-40B4-BE49-F238E27FC236}">
                <a16:creationId xmlns:a16="http://schemas.microsoft.com/office/drawing/2014/main" id="{FAB2B0C7-6E17-4502-924E-24005E5CCB78}"/>
              </a:ext>
            </a:extLst>
          </p:cNvPr>
          <p:cNvSpPr>
            <a:spLocks noChangeArrowheads="1"/>
          </p:cNvSpPr>
          <p:nvPr/>
        </p:nvSpPr>
        <p:spPr bwMode="auto">
          <a:xfrm>
            <a:off x="5213350" y="3627438"/>
            <a:ext cx="10874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2000,</a:t>
            </a:r>
          </a:p>
          <a:p>
            <a:pPr algn="ctr" eaLnBrk="1" hangingPunct="1"/>
            <a:r>
              <a:rPr lang="zh-CN" altLang="en-US"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集成电路</a:t>
            </a:r>
            <a:endPar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2">
            <a:extLst>
              <a:ext uri="{FF2B5EF4-FFF2-40B4-BE49-F238E27FC236}">
                <a16:creationId xmlns:a16="http://schemas.microsoft.com/office/drawing/2014/main" id="{80B07E1B-867E-4C45-B58E-5C5E6692CDFC}"/>
              </a:ext>
            </a:extLst>
          </p:cNvPr>
          <p:cNvSpPr>
            <a:spLocks noChangeArrowheads="1"/>
          </p:cNvSpPr>
          <p:nvPr/>
        </p:nvSpPr>
        <p:spPr bwMode="auto">
          <a:xfrm>
            <a:off x="6926263" y="3636963"/>
            <a:ext cx="17414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2000,</a:t>
            </a:r>
          </a:p>
          <a:p>
            <a:pPr algn="ctr" eaLnBrk="1" hangingPunct="1"/>
            <a:r>
              <a:rPr lang="zh-CN" altLang="en-US"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半导体异质结构</a:t>
            </a:r>
            <a:endPar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矩形 2">
            <a:extLst>
              <a:ext uri="{FF2B5EF4-FFF2-40B4-BE49-F238E27FC236}">
                <a16:creationId xmlns:a16="http://schemas.microsoft.com/office/drawing/2014/main" id="{39986EFC-D20B-4360-B950-51D4C8619C7C}"/>
              </a:ext>
            </a:extLst>
          </p:cNvPr>
          <p:cNvSpPr>
            <a:spLocks noChangeArrowheads="1"/>
          </p:cNvSpPr>
          <p:nvPr/>
        </p:nvSpPr>
        <p:spPr bwMode="auto">
          <a:xfrm>
            <a:off x="173038" y="5897563"/>
            <a:ext cx="1668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2007,</a:t>
            </a:r>
          </a:p>
          <a:p>
            <a:pPr algn="ctr" eaLnBrk="1" hangingPunct="1"/>
            <a:r>
              <a:rPr lang="zh-CN" altLang="en-US"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巨磁阻效应</a:t>
            </a:r>
            <a:endParaRPr lang="en-US" altLang="zh-CN" sz="16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472F730A-551A-4150-8156-F1C6066D4C52}"/>
              </a:ext>
            </a:extLst>
          </p:cNvPr>
          <p:cNvSpPr>
            <a:spLocks noGrp="1"/>
          </p:cNvSpPr>
          <p:nvPr>
            <p:ph type="sldNum" sz="quarter" idx="11"/>
          </p:nvPr>
        </p:nvSpPr>
        <p:spPr/>
        <p:txBody>
          <a:bodyPr/>
          <a:lstStyle/>
          <a:p>
            <a:pPr>
              <a:defRPr/>
            </a:pPr>
            <a:fld id="{0AAE55F9-E9D2-47F2-9F1E-5BD6C3A7AC10}" type="slidenum">
              <a:rPr lang="en-US" altLang="zh-CN" smtClean="0"/>
              <a:pPr>
                <a:defRPr/>
              </a:pPr>
              <a:t>42</a:t>
            </a:fld>
            <a:endParaRPr lang="en-US" altLang="zh-CN"/>
          </a:p>
        </p:txBody>
      </p:sp>
    </p:spTree>
    <p:extLst>
      <p:ext uri="{BB962C8B-B14F-4D97-AF65-F5344CB8AC3E}">
        <p14:creationId xmlns:p14="http://schemas.microsoft.com/office/powerpoint/2010/main" val="2374076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128B184-57FF-4946-B13B-9E19D00CA5C6}"/>
              </a:ext>
            </a:extLst>
          </p:cNvPr>
          <p:cNvSpPr txBox="1">
            <a:spLocks noChangeArrowheads="1"/>
          </p:cNvSpPr>
          <p:nvPr/>
        </p:nvSpPr>
        <p:spPr bwMode="auto">
          <a:xfrm>
            <a:off x="179388" y="1412875"/>
            <a:ext cx="871378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ts val="2400"/>
              </a:spcBef>
              <a:buFont typeface="Wingdings" panose="05000000000000000000" pitchFamily="2" charset="2"/>
              <a:buChar char="Ø"/>
            </a:pPr>
            <a:r>
              <a:rPr lang="en-US" altLang="zh-CN" sz="2400" b="1" dirty="0">
                <a:solidFill>
                  <a:schemeClr val="accent2"/>
                </a:solidFill>
                <a:latin typeface="微软雅黑" panose="020B0503020204020204" pitchFamily="34" charset="-122"/>
                <a:ea typeface="微软雅黑" panose="020B0503020204020204" pitchFamily="34" charset="-122"/>
              </a:rPr>
              <a:t>50</a:t>
            </a:r>
            <a:r>
              <a:rPr lang="zh-CN" altLang="en-US" sz="2400" b="1" dirty="0">
                <a:solidFill>
                  <a:schemeClr val="accent2"/>
                </a:solidFill>
                <a:latin typeface="微软雅黑" panose="020B0503020204020204" pitchFamily="34" charset="-122"/>
                <a:ea typeface="微软雅黑" panose="020B0503020204020204" pitchFamily="34" charset="-122"/>
              </a:rPr>
              <a:t>年代  </a:t>
            </a:r>
            <a:r>
              <a:rPr lang="zh-CN" altLang="en-US" sz="2400" b="1" dirty="0">
                <a:solidFill>
                  <a:schemeClr val="tx2"/>
                </a:solidFill>
                <a:latin typeface="微软雅黑" panose="020B0503020204020204" pitchFamily="34" charset="-122"/>
                <a:ea typeface="微软雅黑" panose="020B0503020204020204" pitchFamily="34" charset="-122"/>
              </a:rPr>
              <a:t>晶体管的发明使半导体物理、材料、器件物理与设计理论、工艺原理、制造技术的研究全面展开。</a:t>
            </a:r>
          </a:p>
          <a:p>
            <a:pPr algn="just" eaLnBrk="1" hangingPunct="1">
              <a:lnSpc>
                <a:spcPct val="120000"/>
              </a:lnSpc>
              <a:spcBef>
                <a:spcPts val="2400"/>
              </a:spcBef>
              <a:buFont typeface="Wingdings" panose="05000000000000000000" pitchFamily="2" charset="2"/>
              <a:buChar char="Ø"/>
            </a:pPr>
            <a:r>
              <a:rPr lang="en-US" altLang="zh-CN" sz="2400" b="1" dirty="0">
                <a:solidFill>
                  <a:schemeClr val="accent2"/>
                </a:solidFill>
                <a:latin typeface="微软雅黑" panose="020B0503020204020204" pitchFamily="34" charset="-122"/>
                <a:ea typeface="微软雅黑" panose="020B0503020204020204" pitchFamily="34" charset="-122"/>
              </a:rPr>
              <a:t>60</a:t>
            </a:r>
            <a:r>
              <a:rPr lang="zh-CN" altLang="en-US" sz="2400" b="1" dirty="0">
                <a:solidFill>
                  <a:schemeClr val="accent2"/>
                </a:solidFill>
                <a:latin typeface="微软雅黑" panose="020B0503020204020204" pitchFamily="34" charset="-122"/>
                <a:ea typeface="微软雅黑" panose="020B0503020204020204" pitchFamily="34" charset="-122"/>
              </a:rPr>
              <a:t>年代  </a:t>
            </a:r>
            <a:r>
              <a:rPr lang="zh-CN" altLang="en-US" sz="2400" b="1" dirty="0">
                <a:solidFill>
                  <a:schemeClr val="tx2"/>
                </a:solidFill>
                <a:latin typeface="微软雅黑" panose="020B0503020204020204" pitchFamily="34" charset="-122"/>
                <a:ea typeface="微软雅黑" panose="020B0503020204020204" pitchFamily="34" charset="-122"/>
              </a:rPr>
              <a:t>集成电路的发明改变了传统电子器件概念。随着</a:t>
            </a:r>
            <a:r>
              <a:rPr lang="en-US" altLang="zh-CN" sz="2400" b="1" dirty="0">
                <a:solidFill>
                  <a:schemeClr val="tx2"/>
                </a:solidFill>
                <a:latin typeface="微软雅黑" panose="020B0503020204020204" pitchFamily="34" charset="-122"/>
                <a:ea typeface="微软雅黑" panose="020B0503020204020204" pitchFamily="34" charset="-122"/>
              </a:rPr>
              <a:t>IC</a:t>
            </a:r>
            <a:r>
              <a:rPr lang="zh-CN" altLang="en-US" sz="2400" b="1" dirty="0">
                <a:solidFill>
                  <a:schemeClr val="tx2"/>
                </a:solidFill>
                <a:latin typeface="微软雅黑" panose="020B0503020204020204" pitchFamily="34" charset="-122"/>
                <a:ea typeface="微软雅黑" panose="020B0503020204020204" pitchFamily="34" charset="-122"/>
              </a:rPr>
              <a:t>理论的完善与技术的进步，更大规模的电路与系统不断地被集成到器件中。使从前人们难以想象的复杂电路和系统功能的实现成为可能。</a:t>
            </a:r>
            <a:endParaRPr lang="en-US" altLang="zh-CN" sz="2400" b="1" dirty="0">
              <a:solidFill>
                <a:schemeClr val="tx2"/>
              </a:solidFill>
              <a:latin typeface="微软雅黑" panose="020B0503020204020204" pitchFamily="34" charset="-122"/>
              <a:ea typeface="微软雅黑" panose="020B0503020204020204" pitchFamily="34" charset="-122"/>
            </a:endParaRPr>
          </a:p>
          <a:p>
            <a:pPr algn="just" eaLnBrk="1" hangingPunct="1">
              <a:lnSpc>
                <a:spcPct val="90000"/>
              </a:lnSpc>
              <a:spcBef>
                <a:spcPct val="100000"/>
              </a:spcBef>
              <a:buClr>
                <a:srgbClr val="FF0000"/>
              </a:buClr>
              <a:buFont typeface="Wingdings" panose="05000000000000000000" pitchFamily="2" charset="2"/>
              <a:buChar char="Ø"/>
            </a:pPr>
            <a:r>
              <a:rPr lang="zh-CN" altLang="en-US" sz="2400" b="1" dirty="0">
                <a:solidFill>
                  <a:schemeClr val="tx2"/>
                </a:solidFill>
                <a:latin typeface="微软雅黑" panose="020B0503020204020204" pitchFamily="34" charset="-122"/>
                <a:ea typeface="微软雅黑" panose="020B0503020204020204" pitchFamily="34" charset="-122"/>
              </a:rPr>
              <a:t>电子学进入微电子学时代。</a:t>
            </a:r>
          </a:p>
          <a:p>
            <a:pPr algn="just" eaLnBrk="1" hangingPunct="1">
              <a:lnSpc>
                <a:spcPct val="90000"/>
              </a:lnSpc>
              <a:spcBef>
                <a:spcPct val="100000"/>
              </a:spcBef>
              <a:buClr>
                <a:srgbClr val="FF0000"/>
              </a:buClr>
              <a:buFont typeface="Wingdings" panose="05000000000000000000" pitchFamily="2" charset="2"/>
              <a:buChar char="Ø"/>
            </a:pPr>
            <a:r>
              <a:rPr lang="zh-CN" altLang="en-US" sz="2400" b="1" dirty="0">
                <a:solidFill>
                  <a:schemeClr val="tx2"/>
                </a:solidFill>
                <a:latin typeface="微软雅黑" panose="020B0503020204020204" pitchFamily="34" charset="-122"/>
                <a:ea typeface="微软雅黑" panose="020B0503020204020204" pitchFamily="34" charset="-122"/>
              </a:rPr>
              <a:t>信息革命由此开端，人类进入“硅文明”时代。</a:t>
            </a:r>
          </a:p>
        </p:txBody>
      </p:sp>
      <p:graphicFrame>
        <p:nvGraphicFramePr>
          <p:cNvPr id="47107" name="Object 3">
            <a:extLst>
              <a:ext uri="{FF2B5EF4-FFF2-40B4-BE49-F238E27FC236}">
                <a16:creationId xmlns:a16="http://schemas.microsoft.com/office/drawing/2014/main" id="{FE905509-D077-4F2F-B48C-5F025B92E95D}"/>
              </a:ext>
            </a:extLst>
          </p:cNvPr>
          <p:cNvGraphicFramePr>
            <a:graphicFrameLocks noChangeAspect="1"/>
          </p:cNvGraphicFramePr>
          <p:nvPr/>
        </p:nvGraphicFramePr>
        <p:xfrm>
          <a:off x="6869113" y="5418138"/>
          <a:ext cx="2124075" cy="1166812"/>
        </p:xfrm>
        <a:graphic>
          <a:graphicData uri="http://schemas.openxmlformats.org/presentationml/2006/ole">
            <mc:AlternateContent xmlns:mc="http://schemas.openxmlformats.org/markup-compatibility/2006">
              <mc:Choice xmlns:v="urn:schemas-microsoft-com:vml" Requires="v">
                <p:oleObj spid="_x0000_s84069" name="BMP 图象" r:id="rId3" imgW="1533739" imgH="1104762" progId="Paint.Picture">
                  <p:embed/>
                </p:oleObj>
              </mc:Choice>
              <mc:Fallback>
                <p:oleObj name="BMP 图象" r:id="rId3" imgW="1533739" imgH="1104762" progId="Paint.Picture">
                  <p:embed/>
                  <p:pic>
                    <p:nvPicPr>
                      <p:cNvPr id="47107" name="Object 3">
                        <a:extLst>
                          <a:ext uri="{FF2B5EF4-FFF2-40B4-BE49-F238E27FC236}">
                            <a16:creationId xmlns:a16="http://schemas.microsoft.com/office/drawing/2014/main" id="{FE905509-D077-4F2F-B48C-5F025B92E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9113" y="5418138"/>
                        <a:ext cx="2124075"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8" name="TextBox 8">
            <a:extLst>
              <a:ext uri="{FF2B5EF4-FFF2-40B4-BE49-F238E27FC236}">
                <a16:creationId xmlns:a16="http://schemas.microsoft.com/office/drawing/2014/main" id="{11DA6D7F-CF6F-4C5B-A86A-B1FC533E95F4}"/>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微电子时代的来临</a:t>
            </a:r>
            <a:endParaRPr kumimoji="1" lang="zh-CN" altLang="en-US" sz="3200" b="1" dirty="0">
              <a:solidFill>
                <a:schemeClr val="accent2"/>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7CEE9CED-2451-4E70-A308-4450338445F7}"/>
              </a:ext>
            </a:extLst>
          </p:cNvPr>
          <p:cNvSpPr>
            <a:spLocks noGrp="1"/>
          </p:cNvSpPr>
          <p:nvPr>
            <p:ph type="sldNum" sz="quarter" idx="11"/>
          </p:nvPr>
        </p:nvSpPr>
        <p:spPr/>
        <p:txBody>
          <a:bodyPr/>
          <a:lstStyle/>
          <a:p>
            <a:pPr>
              <a:defRPr/>
            </a:pPr>
            <a:fld id="{5827373B-C2CC-41E1-B863-09BB423C47B1}" type="slidenum">
              <a:rPr lang="en-US" altLang="zh-CN" smtClean="0"/>
              <a:pPr>
                <a:defRPr/>
              </a:pPr>
              <a:t>43</a:t>
            </a:fld>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B923BDB-E3D9-4BB7-80CB-2D4EB15DBDF4}"/>
              </a:ext>
            </a:extLst>
          </p:cNvPr>
          <p:cNvSpPr>
            <a:spLocks noGrp="1" noChangeArrowheads="1"/>
          </p:cNvSpPr>
          <p:nvPr>
            <p:ph type="ctrTitle"/>
          </p:nvPr>
        </p:nvSpPr>
        <p:spPr bwMode="auto">
          <a:xfrm>
            <a:off x="0" y="179387"/>
            <a:ext cx="9144000" cy="87334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4000" b="1" dirty="0">
                <a:latin typeface="+mn-lt"/>
                <a:ea typeface="微软雅黑" panose="020B0503020204020204" pitchFamily="34" charset="-122"/>
              </a:rPr>
              <a:t>作业：复习半导体物理基础</a:t>
            </a:r>
          </a:p>
        </p:txBody>
      </p:sp>
      <p:sp>
        <p:nvSpPr>
          <p:cNvPr id="18435" name="Text Box 5">
            <a:extLst>
              <a:ext uri="{FF2B5EF4-FFF2-40B4-BE49-F238E27FC236}">
                <a16:creationId xmlns:a16="http://schemas.microsoft.com/office/drawing/2014/main" id="{F6B79E47-05FB-4C14-A025-4A3CF116E6DB}"/>
              </a:ext>
            </a:extLst>
          </p:cNvPr>
          <p:cNvSpPr txBox="1">
            <a:spLocks noChangeArrowheads="1"/>
          </p:cNvSpPr>
          <p:nvPr/>
        </p:nvSpPr>
        <p:spPr bwMode="auto">
          <a:xfrm>
            <a:off x="179512" y="908720"/>
            <a:ext cx="8784976" cy="572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marL="457200" lvl="1" indent="-457200" eaLnBrk="1" hangingPunct="1">
              <a:spcBef>
                <a:spcPts val="900"/>
              </a:spcBef>
              <a:buFont typeface="Wingdings" panose="05000000000000000000" pitchFamily="2" charset="2"/>
              <a:buChar char="u"/>
              <a:defRPr/>
            </a:pPr>
            <a:r>
              <a:rPr lang="zh-CN" altLang="en-US" sz="2400" b="1" dirty="0">
                <a:latin typeface="微软雅黑" panose="020B0503020204020204" pitchFamily="34" charset="-122"/>
                <a:ea typeface="微软雅黑" panose="020B0503020204020204" pitchFamily="34" charset="-122"/>
              </a:rPr>
              <a:t>半导体物理中基本概念</a:t>
            </a:r>
            <a:endParaRPr lang="en-US" altLang="zh-CN" sz="2400" b="1" dirty="0">
              <a:latin typeface="微软雅黑" panose="020B0503020204020204" pitchFamily="34" charset="-122"/>
              <a:ea typeface="微软雅黑" panose="020B0503020204020204" pitchFamily="34" charset="-122"/>
            </a:endParaRPr>
          </a:p>
          <a:p>
            <a:pPr marL="540000" lvl="1" indent="0" eaLnBrk="1" hangingPunct="1">
              <a:spcBef>
                <a:spcPts val="0"/>
              </a:spcBef>
            </a:pPr>
            <a:r>
              <a:rPr lang="zh-CN" altLang="en-US" sz="2400" dirty="0">
                <a:solidFill>
                  <a:schemeClr val="tx1"/>
                </a:solidFill>
                <a:latin typeface="微软雅黑" panose="020B0503020204020204" pitchFamily="34" charset="-122"/>
                <a:ea typeface="微软雅黑" panose="020B0503020204020204" pitchFamily="34" charset="-122"/>
              </a:rPr>
              <a:t>有效质量、电子与空穴、费米能级与准费米能级、热平衡态与非平衡态、本征与掺杂、施主与受主、散射与碰撞、漂移与扩散、输运</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457200" lvl="1" indent="-457200" eaLnBrk="1" hangingPunct="1">
              <a:spcBef>
                <a:spcPts val="900"/>
              </a:spcBef>
              <a:buFont typeface="Wingdings" panose="05000000000000000000" pitchFamily="2" charset="2"/>
              <a:buChar char="u"/>
              <a:defRPr/>
            </a:pPr>
            <a:r>
              <a:rPr lang="zh-CN" altLang="en-US" sz="2400" b="1" dirty="0">
                <a:latin typeface="微软雅黑" panose="020B0503020204020204" pitchFamily="34" charset="-122"/>
                <a:ea typeface="微软雅黑" panose="020B0503020204020204" pitchFamily="34" charset="-122"/>
              </a:rPr>
              <a:t>晶体结构和半导体材料</a:t>
            </a:r>
            <a:endParaRPr lang="en-US" altLang="zh-CN" sz="2400" b="1" dirty="0">
              <a:latin typeface="微软雅黑" panose="020B0503020204020204" pitchFamily="34" charset="-122"/>
              <a:ea typeface="微软雅黑" panose="020B0503020204020204" pitchFamily="34" charset="-122"/>
            </a:endParaRPr>
          </a:p>
          <a:p>
            <a:pPr marL="540000" lvl="1" indent="0" eaLnBrk="1" hangingPunct="1">
              <a:spcBef>
                <a:spcPts val="0"/>
              </a:spcBef>
            </a:pPr>
            <a:r>
              <a:rPr lang="zh-CN" altLang="en-US" sz="2400" dirty="0">
                <a:solidFill>
                  <a:schemeClr val="tx1"/>
                </a:solidFill>
                <a:latin typeface="微软雅黑" panose="020B0503020204020204" pitchFamily="34" charset="-122"/>
                <a:ea typeface="微软雅黑" panose="020B0503020204020204" pitchFamily="34" charset="-122"/>
              </a:rPr>
              <a:t>晶格结构、密勒指数、载流子</a:t>
            </a:r>
          </a:p>
          <a:p>
            <a:pPr marL="457200" lvl="1" indent="-457200" eaLnBrk="1" hangingPunct="1">
              <a:spcBef>
                <a:spcPts val="900"/>
              </a:spcBef>
              <a:buFont typeface="Wingdings" panose="05000000000000000000" pitchFamily="2" charset="2"/>
              <a:buChar char="u"/>
              <a:defRPr/>
            </a:pPr>
            <a:r>
              <a:rPr lang="zh-CN" altLang="en-US" sz="2400" b="1" dirty="0">
                <a:latin typeface="微软雅黑" panose="020B0503020204020204" pitchFamily="34" charset="-122"/>
                <a:ea typeface="微软雅黑" panose="020B0503020204020204" pitchFamily="34" charset="-122"/>
              </a:rPr>
              <a:t>半导体能带论</a:t>
            </a:r>
            <a:endParaRPr lang="en-US" altLang="zh-CN" sz="2400" b="1" dirty="0">
              <a:latin typeface="微软雅黑" panose="020B0503020204020204" pitchFamily="34" charset="-122"/>
              <a:ea typeface="微软雅黑" panose="020B0503020204020204" pitchFamily="34" charset="-122"/>
            </a:endParaRPr>
          </a:p>
          <a:p>
            <a:pPr marL="540000" lvl="1" indent="0" eaLnBrk="1" hangingPunct="1">
              <a:spcBef>
                <a:spcPts val="0"/>
              </a:spcBef>
            </a:pPr>
            <a:r>
              <a:rPr lang="zh-CN" altLang="en-US" sz="2400" dirty="0">
                <a:solidFill>
                  <a:schemeClr val="tx1"/>
                </a:solidFill>
                <a:latin typeface="微软雅黑" panose="020B0503020204020204" pitchFamily="34" charset="-122"/>
                <a:ea typeface="微软雅黑" panose="020B0503020204020204" pitchFamily="34" charset="-122"/>
              </a:rPr>
              <a:t>能带的概念、有效质量、载流子、态密度</a:t>
            </a:r>
            <a:endParaRPr lang="zh-CN" altLang="en-US" sz="2400" b="1" dirty="0">
              <a:latin typeface="微软雅黑" panose="020B0503020204020204" pitchFamily="34" charset="-122"/>
              <a:ea typeface="微软雅黑" panose="020B0503020204020204" pitchFamily="34" charset="-122"/>
            </a:endParaRPr>
          </a:p>
          <a:p>
            <a:pPr marL="457200" lvl="1" indent="-457200" eaLnBrk="1" hangingPunct="1">
              <a:spcBef>
                <a:spcPts val="900"/>
              </a:spcBef>
              <a:buFont typeface="Wingdings" panose="05000000000000000000" pitchFamily="2" charset="2"/>
              <a:buChar char="u"/>
              <a:defRPr/>
            </a:pPr>
            <a:r>
              <a:rPr lang="zh-CN" altLang="en-US" sz="2400" b="1" dirty="0">
                <a:latin typeface="微软雅黑" panose="020B0503020204020204" pitchFamily="34" charset="-122"/>
                <a:ea typeface="微软雅黑" panose="020B0503020204020204" pitchFamily="34" charset="-122"/>
              </a:rPr>
              <a:t>平衡载流子和非平衡载流子</a:t>
            </a:r>
            <a:endParaRPr lang="en-US" altLang="zh-CN" sz="2400" b="1" dirty="0">
              <a:latin typeface="微软雅黑" panose="020B0503020204020204" pitchFamily="34" charset="-122"/>
              <a:ea typeface="微软雅黑" panose="020B0503020204020204" pitchFamily="34" charset="-122"/>
            </a:endParaRPr>
          </a:p>
          <a:p>
            <a:pPr marL="540000" lvl="1" indent="0" eaLnBrk="1" hangingPunct="1">
              <a:spcBef>
                <a:spcPts val="0"/>
              </a:spcBef>
              <a:defRPr/>
            </a:pPr>
            <a:r>
              <a:rPr lang="zh-CN" altLang="en-US" sz="2400" dirty="0">
                <a:solidFill>
                  <a:schemeClr val="tx1"/>
                </a:solidFill>
                <a:latin typeface="微软雅黑" panose="020B0503020204020204" pitchFamily="34" charset="-122"/>
                <a:ea typeface="微软雅黑" panose="020B0503020204020204" pitchFamily="34" charset="-122"/>
              </a:rPr>
              <a:t>热平衡态载流子浓度统计分布（有效态密度、本征半导体、杂质半导体）、非平衡态载流子浓度统计分布（载流子注入）</a:t>
            </a:r>
            <a:endParaRPr lang="en-US" altLang="zh-CN" sz="2400" dirty="0">
              <a:solidFill>
                <a:schemeClr val="tx1"/>
              </a:solidFill>
              <a:latin typeface="微软雅黑" panose="020B0503020204020204" pitchFamily="34" charset="-122"/>
              <a:ea typeface="微软雅黑" panose="020B0503020204020204" pitchFamily="34" charset="-122"/>
            </a:endParaRPr>
          </a:p>
          <a:p>
            <a:pPr marL="457200" lvl="1" indent="-457200" eaLnBrk="1" hangingPunct="1">
              <a:spcBef>
                <a:spcPts val="900"/>
              </a:spcBef>
              <a:buFont typeface="Wingdings" panose="05000000000000000000" pitchFamily="2" charset="2"/>
              <a:buChar char="u"/>
              <a:defRPr/>
            </a:pPr>
            <a:r>
              <a:rPr lang="zh-CN" altLang="en-US" sz="2400" b="1" dirty="0">
                <a:latin typeface="微软雅黑" panose="020B0503020204020204" pitchFamily="34" charset="-122"/>
                <a:ea typeface="微软雅黑" panose="020B0503020204020204" pitchFamily="34" charset="-122"/>
              </a:rPr>
              <a:t>载流子输运理论</a:t>
            </a:r>
            <a:endParaRPr lang="en-US" altLang="zh-CN" sz="2400" b="1" dirty="0">
              <a:latin typeface="微软雅黑" panose="020B0503020204020204" pitchFamily="34" charset="-122"/>
              <a:ea typeface="微软雅黑" panose="020B0503020204020204" pitchFamily="34" charset="-122"/>
            </a:endParaRPr>
          </a:p>
          <a:p>
            <a:pPr marL="540000" lvl="1" indent="0" eaLnBrk="1" hangingPunct="1">
              <a:spcBef>
                <a:spcPts val="0"/>
              </a:spcBef>
              <a:defRPr/>
            </a:pPr>
            <a:r>
              <a:rPr lang="zh-CN" altLang="en-US" sz="2400" dirty="0">
                <a:solidFill>
                  <a:schemeClr val="tx1"/>
                </a:solidFill>
                <a:latin typeface="微软雅黑" panose="020B0503020204020204" pitchFamily="34" charset="-122"/>
                <a:ea typeface="微软雅黑" panose="020B0503020204020204" pitchFamily="34" charset="-122"/>
              </a:rPr>
              <a:t>漂移、迁移率、扩散、扩散系数、连续性方程、电流密度方程、爱因斯坦关系</a:t>
            </a:r>
            <a:endParaRPr lang="zh-CN" altLang="en-US" sz="2400" b="1" dirty="0">
              <a:latin typeface="微软雅黑" panose="020B0503020204020204" pitchFamily="34" charset="-122"/>
              <a:ea typeface="微软雅黑" panose="020B0503020204020204" pitchFamily="34" charset="-122"/>
            </a:endParaRPr>
          </a:p>
        </p:txBody>
      </p:sp>
      <p:sp>
        <p:nvSpPr>
          <p:cNvPr id="18436" name="灯片编号占位符 1">
            <a:extLst>
              <a:ext uri="{FF2B5EF4-FFF2-40B4-BE49-F238E27FC236}">
                <a16:creationId xmlns:a16="http://schemas.microsoft.com/office/drawing/2014/main" id="{AF1208DA-7C4E-453E-B838-52EE9778FA4D}"/>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fld id="{8CA05D98-2928-42B2-8C3C-A6FA87FF974F}" type="slidenum">
              <a:rPr lang="en-US" altLang="zh-CN" sz="1400">
                <a:solidFill>
                  <a:schemeClr val="tx1"/>
                </a:solidFill>
                <a:latin typeface="微软雅黑" panose="020B0503020204020204" pitchFamily="34" charset="-122"/>
                <a:ea typeface="微软雅黑" panose="020B0503020204020204" pitchFamily="34" charset="-122"/>
              </a:rPr>
              <a:pPr/>
              <a:t>44</a:t>
            </a:fld>
            <a:endParaRPr lang="en-US" altLang="zh-CN" sz="140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737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6C92348-1831-4760-AB1B-D16A02A52470}"/>
              </a:ext>
            </a:extLst>
          </p:cNvPr>
          <p:cNvSpPr>
            <a:spLocks noGrp="1"/>
          </p:cNvSpPr>
          <p:nvPr>
            <p:ph type="sldNum" sz="quarter" idx="11"/>
          </p:nvPr>
        </p:nvSpPr>
        <p:spPr/>
        <p:txBody>
          <a:bodyPr/>
          <a:lstStyle/>
          <a:p>
            <a:pPr>
              <a:defRPr/>
            </a:pPr>
            <a:fld id="{9A0A6FE5-FC5C-40D2-B49D-47DB8A3387A4}" type="slidenum">
              <a:rPr lang="en-US" altLang="zh-CN" smtClean="0"/>
              <a:pPr>
                <a:defRPr/>
              </a:pPr>
              <a:t>45</a:t>
            </a:fld>
            <a:endParaRPr lang="en-US" altLang="zh-CN"/>
          </a:p>
        </p:txBody>
      </p:sp>
    </p:spTree>
    <p:extLst>
      <p:ext uri="{BB962C8B-B14F-4D97-AF65-F5344CB8AC3E}">
        <p14:creationId xmlns:p14="http://schemas.microsoft.com/office/powerpoint/2010/main" val="371302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Box 8">
            <a:extLst>
              <a:ext uri="{FF2B5EF4-FFF2-40B4-BE49-F238E27FC236}">
                <a16:creationId xmlns:a16="http://schemas.microsoft.com/office/drawing/2014/main" id="{F139A05F-9873-443C-A8F9-D186816AB9E0}"/>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微电子产业的形成</a:t>
            </a:r>
          </a:p>
        </p:txBody>
      </p:sp>
      <p:sp>
        <p:nvSpPr>
          <p:cNvPr id="48131" name="Rectangle 2">
            <a:extLst>
              <a:ext uri="{FF2B5EF4-FFF2-40B4-BE49-F238E27FC236}">
                <a16:creationId xmlns:a16="http://schemas.microsoft.com/office/drawing/2014/main" id="{37D9CFFE-99F6-45AB-B54C-4CB4E0E727D8}"/>
              </a:ext>
            </a:extLst>
          </p:cNvPr>
          <p:cNvSpPr txBox="1">
            <a:spLocks noChangeArrowheads="1"/>
          </p:cNvSpPr>
          <p:nvPr/>
        </p:nvSpPr>
        <p:spPr bwMode="auto">
          <a:xfrm>
            <a:off x="457200" y="981075"/>
            <a:ext cx="82184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Clr>
                <a:srgbClr val="FF0000"/>
              </a:buClr>
              <a:buFont typeface="Wingdings" panose="05000000000000000000" pitchFamily="2" charset="2"/>
              <a:buChar char="Ø"/>
            </a:pPr>
            <a:r>
              <a:rPr lang="en-US" altLang="zh-CN" sz="2400" b="1" dirty="0">
                <a:solidFill>
                  <a:schemeClr val="accent2"/>
                </a:solidFill>
                <a:latin typeface="微软雅黑" panose="020B0503020204020204" pitchFamily="34" charset="-122"/>
                <a:ea typeface="微软雅黑" panose="020B0503020204020204" pitchFamily="34" charset="-122"/>
              </a:rPr>
              <a:t>1965</a:t>
            </a:r>
            <a:r>
              <a:rPr lang="zh-CN" altLang="en-US" sz="2400" b="1" dirty="0">
                <a:solidFill>
                  <a:schemeClr val="accent2"/>
                </a:solidFill>
                <a:latin typeface="微软雅黑" panose="020B0503020204020204" pitchFamily="34" charset="-122"/>
                <a:ea typeface="微软雅黑" panose="020B0503020204020204" pitchFamily="34" charset="-122"/>
              </a:rPr>
              <a:t>年，</a:t>
            </a:r>
            <a:r>
              <a:rPr lang="en-US" altLang="zh-CN" sz="2400" b="1" dirty="0">
                <a:solidFill>
                  <a:schemeClr val="tx2"/>
                </a:solidFill>
                <a:latin typeface="微软雅黑" panose="020B0503020204020204" pitchFamily="34" charset="-122"/>
                <a:ea typeface="微软雅黑" panose="020B0503020204020204" pitchFamily="34" charset="-122"/>
              </a:rPr>
              <a:t>Moore</a:t>
            </a:r>
            <a:r>
              <a:rPr lang="zh-CN" altLang="en-US" sz="2400" b="1" dirty="0">
                <a:solidFill>
                  <a:schemeClr val="tx2"/>
                </a:solidFill>
                <a:latin typeface="微软雅黑" panose="020B0503020204020204" pitchFamily="34" charset="-122"/>
                <a:ea typeface="微软雅黑" panose="020B0503020204020204" pitchFamily="34" charset="-122"/>
              </a:rPr>
              <a:t>（</a:t>
            </a:r>
            <a:r>
              <a:rPr lang="en-US" altLang="zh-CN" sz="2400" b="1" dirty="0">
                <a:solidFill>
                  <a:schemeClr val="tx2"/>
                </a:solidFill>
                <a:latin typeface="微软雅黑" panose="020B0503020204020204" pitchFamily="34" charset="-122"/>
                <a:ea typeface="微软雅黑" panose="020B0503020204020204" pitchFamily="34" charset="-122"/>
              </a:rPr>
              <a:t>Intel</a:t>
            </a:r>
            <a:r>
              <a:rPr lang="zh-CN" altLang="en-US" sz="2400" b="1" dirty="0">
                <a:solidFill>
                  <a:schemeClr val="tx2"/>
                </a:solidFill>
                <a:latin typeface="微软雅黑" panose="020B0503020204020204" pitchFamily="34" charset="-122"/>
                <a:ea typeface="微软雅黑" panose="020B0503020204020204" pitchFamily="34" charset="-122"/>
              </a:rPr>
              <a:t>创始人）定律（等比例缩小定律）提出，半导体器件和集成电路商品化时代到来。</a:t>
            </a:r>
          </a:p>
        </p:txBody>
      </p:sp>
      <p:pic>
        <p:nvPicPr>
          <p:cNvPr id="4" name="Picture 4">
            <a:extLst>
              <a:ext uri="{FF2B5EF4-FFF2-40B4-BE49-F238E27FC236}">
                <a16:creationId xmlns:a16="http://schemas.microsoft.com/office/drawing/2014/main" id="{280AEA6B-F261-41C0-B64E-A61AF1F85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1988840"/>
            <a:ext cx="5438775" cy="36528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8133" name="Object 5">
            <a:extLst>
              <a:ext uri="{FF2B5EF4-FFF2-40B4-BE49-F238E27FC236}">
                <a16:creationId xmlns:a16="http://schemas.microsoft.com/office/drawing/2014/main" id="{96DA5976-3CCD-4219-A452-1AC8E900462E}"/>
              </a:ext>
            </a:extLst>
          </p:cNvPr>
          <p:cNvGraphicFramePr>
            <a:graphicFrameLocks noChangeAspect="1"/>
          </p:cNvGraphicFramePr>
          <p:nvPr>
            <p:extLst>
              <p:ext uri="{D42A27DB-BD31-4B8C-83A1-F6EECF244321}">
                <p14:modId xmlns:p14="http://schemas.microsoft.com/office/powerpoint/2010/main" val="1783723108"/>
              </p:ext>
            </p:extLst>
          </p:nvPr>
        </p:nvGraphicFramePr>
        <p:xfrm>
          <a:off x="755576" y="1988840"/>
          <a:ext cx="1854894" cy="2661125"/>
        </p:xfrm>
        <a:graphic>
          <a:graphicData uri="http://schemas.openxmlformats.org/presentationml/2006/ole">
            <mc:AlternateContent xmlns:mc="http://schemas.openxmlformats.org/markup-compatibility/2006">
              <mc:Choice xmlns:v="urn:schemas-microsoft-com:vml" Requires="v">
                <p:oleObj spid="_x0000_s85094" name="BMP 图象" r:id="rId5" imgW="1238423" imgH="1876190" progId="Paint.Picture">
                  <p:embed/>
                </p:oleObj>
              </mc:Choice>
              <mc:Fallback>
                <p:oleObj name="BMP 图象" r:id="rId5" imgW="1238423" imgH="1876190" progId="Paint.Picture">
                  <p:embed/>
                  <p:pic>
                    <p:nvPicPr>
                      <p:cNvPr id="48133" name="Object 5">
                        <a:extLst>
                          <a:ext uri="{FF2B5EF4-FFF2-40B4-BE49-F238E27FC236}">
                            <a16:creationId xmlns:a16="http://schemas.microsoft.com/office/drawing/2014/main" id="{96DA5976-3CCD-4219-A452-1AC8E90046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1988840"/>
                        <a:ext cx="1854894" cy="2661125"/>
                      </a:xfrm>
                      <a:prstGeom prst="rect">
                        <a:avLst/>
                      </a:prstGeom>
                      <a:noFill/>
                      <a:ln>
                        <a:noFill/>
                      </a:ln>
                      <a:effectLst/>
                    </p:spPr>
                  </p:pic>
                </p:oleObj>
              </mc:Fallback>
            </mc:AlternateContent>
          </a:graphicData>
        </a:graphic>
      </p:graphicFrame>
      <p:sp>
        <p:nvSpPr>
          <p:cNvPr id="48135" name="Rectangle 1027">
            <a:extLst>
              <a:ext uri="{FF2B5EF4-FFF2-40B4-BE49-F238E27FC236}">
                <a16:creationId xmlns:a16="http://schemas.microsoft.com/office/drawing/2014/main" id="{FD966F5C-EBF7-42EB-BB5D-CCA65E7A3FD7}"/>
              </a:ext>
            </a:extLst>
          </p:cNvPr>
          <p:cNvSpPr txBox="1">
            <a:spLocks noChangeArrowheads="1"/>
          </p:cNvSpPr>
          <p:nvPr/>
        </p:nvSpPr>
        <p:spPr bwMode="auto">
          <a:xfrm>
            <a:off x="318133" y="6237312"/>
            <a:ext cx="8496622" cy="5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 typeface="Wingdings" panose="05000000000000000000" pitchFamily="2" charset="2"/>
              <a:buChar char="u"/>
            </a:pPr>
            <a:r>
              <a:rPr kumimoji="1" lang="zh-CN" altLang="en-US" sz="2800" b="1" dirty="0">
                <a:latin typeface="微软雅黑" panose="020B0503020204020204" pitchFamily="34" charset="-122"/>
                <a:ea typeface="微软雅黑" panose="020B0503020204020204" pitchFamily="34" charset="-122"/>
              </a:rPr>
              <a:t>提高性价比</a:t>
            </a:r>
            <a:r>
              <a:rPr kumimoji="1" lang="en-US" altLang="zh-CN" sz="2800" b="1" dirty="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微电子发展的动力</a:t>
            </a:r>
          </a:p>
        </p:txBody>
      </p:sp>
      <p:pic>
        <p:nvPicPr>
          <p:cNvPr id="8" name="Picture 2">
            <a:extLst>
              <a:ext uri="{FF2B5EF4-FFF2-40B4-BE49-F238E27FC236}">
                <a16:creationId xmlns:a16="http://schemas.microsoft.com/office/drawing/2014/main" id="{3AB97C5C-8AF2-47C2-BEE9-AEFA3D9BA82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79" t="42085" r="2553" b="49399"/>
          <a:stretch/>
        </p:blipFill>
        <p:spPr bwMode="auto">
          <a:xfrm>
            <a:off x="323528" y="5693621"/>
            <a:ext cx="8430331" cy="4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CA5B3AD2-4F24-468E-9E01-D04DB856AEE2}"/>
              </a:ext>
            </a:extLst>
          </p:cNvPr>
          <p:cNvSpPr>
            <a:spLocks noGrp="1"/>
          </p:cNvSpPr>
          <p:nvPr>
            <p:ph type="sldNum" sz="quarter" idx="11"/>
          </p:nvPr>
        </p:nvSpPr>
        <p:spPr/>
        <p:txBody>
          <a:bodyPr/>
          <a:lstStyle/>
          <a:p>
            <a:pPr>
              <a:defRPr/>
            </a:pPr>
            <a:fld id="{5827373B-C2CC-41E1-B863-09BB423C47B1}" type="slidenum">
              <a:rPr lang="en-US" altLang="zh-CN" smtClean="0"/>
              <a:pPr>
                <a:defRPr/>
              </a:pPr>
              <a:t>46</a:t>
            </a:fld>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Box 8">
            <a:extLst>
              <a:ext uri="{FF2B5EF4-FFF2-40B4-BE49-F238E27FC236}">
                <a16:creationId xmlns:a16="http://schemas.microsoft.com/office/drawing/2014/main" id="{E1BD4552-0202-4929-A05E-81CC163DCE53}"/>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集成电路技术发展的摩尔定律</a:t>
            </a:r>
          </a:p>
        </p:txBody>
      </p:sp>
      <p:sp>
        <p:nvSpPr>
          <p:cNvPr id="91140" name="Rectangle 1027">
            <a:extLst>
              <a:ext uri="{FF2B5EF4-FFF2-40B4-BE49-F238E27FC236}">
                <a16:creationId xmlns:a16="http://schemas.microsoft.com/office/drawing/2014/main" id="{B4E0418A-5F65-45CF-AE21-D83E52CD4382}"/>
              </a:ext>
            </a:extLst>
          </p:cNvPr>
          <p:cNvSpPr txBox="1">
            <a:spLocks noChangeArrowheads="1"/>
          </p:cNvSpPr>
          <p:nvPr/>
        </p:nvSpPr>
        <p:spPr bwMode="auto">
          <a:xfrm>
            <a:off x="53975" y="5300663"/>
            <a:ext cx="903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pPr>
            <a:r>
              <a:rPr kumimoji="1" lang="zh-CN" altLang="en-US" sz="2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硅基半导体技术发展的</a:t>
            </a:r>
            <a:r>
              <a:rPr kumimoji="1" lang="en-US" altLang="zh-CN" sz="2400" b="1" dirty="0">
                <a:solidFill>
                  <a:schemeClr val="accent2"/>
                </a:solidFill>
                <a:latin typeface="微软雅黑" panose="020B0503020204020204" pitchFamily="34" charset="-122"/>
                <a:ea typeface="微软雅黑" panose="020B0503020204020204" pitchFamily="34" charset="-122"/>
              </a:rPr>
              <a:t>Moore</a:t>
            </a:r>
            <a:r>
              <a:rPr kumimoji="1" lang="zh-CN" altLang="en-US" sz="2400" b="1" dirty="0">
                <a:solidFill>
                  <a:schemeClr val="accent2"/>
                </a:solidFill>
                <a:latin typeface="微软雅黑" panose="020B0503020204020204" pitchFamily="34" charset="-122"/>
                <a:ea typeface="微软雅黑" panose="020B0503020204020204" pitchFamily="34" charset="-122"/>
              </a:rPr>
              <a:t>定律</a:t>
            </a:r>
            <a:r>
              <a:rPr kumimoji="1" lang="en-US" altLang="zh-CN" sz="2400" b="1" dirty="0">
                <a:solidFill>
                  <a:schemeClr val="accent2"/>
                </a:solidFill>
                <a:latin typeface="微软雅黑" panose="020B0503020204020204" pitchFamily="34" charset="-122"/>
                <a:ea typeface="微软雅黑" panose="020B0503020204020204" pitchFamily="34" charset="-122"/>
              </a:rPr>
              <a:t>(</a:t>
            </a:r>
            <a:r>
              <a:rPr lang="zh-CN" altLang="en-US" sz="2400" b="1" dirty="0">
                <a:solidFill>
                  <a:schemeClr val="accent2"/>
                </a:solidFill>
                <a:latin typeface="微软雅黑" panose="020B0503020204020204" pitchFamily="34" charset="-122"/>
                <a:ea typeface="微软雅黑" panose="020B0503020204020204" pitchFamily="34" charset="-122"/>
              </a:rPr>
              <a:t>等比例缩小定理</a:t>
            </a:r>
            <a:r>
              <a:rPr kumimoji="1" lang="en-US" altLang="zh-CN" sz="2400" b="1" dirty="0">
                <a:solidFill>
                  <a:schemeClr val="accent2"/>
                </a:solidFill>
                <a:latin typeface="微软雅黑" panose="020B0503020204020204" pitchFamily="34" charset="-122"/>
                <a:ea typeface="微软雅黑" panose="020B0503020204020204" pitchFamily="34" charset="-122"/>
              </a:rPr>
              <a:t>)</a:t>
            </a:r>
            <a:r>
              <a:rPr kumimoji="1" lang="zh-CN" altLang="en-US" sz="2400" b="1" dirty="0">
                <a:solidFill>
                  <a:schemeClr val="accent2"/>
                </a:solidFill>
                <a:latin typeface="微软雅黑" panose="020B0503020204020204" pitchFamily="34" charset="-122"/>
                <a:ea typeface="微软雅黑" panose="020B0503020204020204" pitchFamily="34" charset="-122"/>
              </a:rPr>
              <a:t>：</a:t>
            </a:r>
            <a:r>
              <a:rPr kumimoji="1" lang="en-US" altLang="zh-CN" sz="2400" b="1" dirty="0">
                <a:latin typeface="微软雅黑" panose="020B0503020204020204" pitchFamily="34" charset="-122"/>
                <a:ea typeface="微软雅黑" panose="020B0503020204020204" pitchFamily="34" charset="-122"/>
              </a:rPr>
              <a:t>IC</a:t>
            </a:r>
            <a:r>
              <a:rPr kumimoji="1" lang="zh-CN" altLang="en-US" sz="2400" b="1" dirty="0">
                <a:latin typeface="微软雅黑" panose="020B0503020204020204" pitchFamily="34" charset="-122"/>
                <a:ea typeface="微软雅黑" panose="020B0503020204020204" pitchFamily="34" charset="-122"/>
              </a:rPr>
              <a:t>芯片集成度每</a:t>
            </a:r>
            <a:r>
              <a:rPr kumimoji="1" lang="en-US" altLang="zh-CN" sz="2400" b="1" dirty="0">
                <a:latin typeface="微软雅黑" panose="020B0503020204020204" pitchFamily="34" charset="-122"/>
                <a:ea typeface="微软雅黑" panose="020B0503020204020204" pitchFamily="34" charset="-122"/>
              </a:rPr>
              <a:t>3</a:t>
            </a:r>
            <a:r>
              <a:rPr kumimoji="1" lang="zh-CN" altLang="en-US" sz="2400" b="1" dirty="0">
                <a:latin typeface="微软雅黑" panose="020B0503020204020204" pitchFamily="34" charset="-122"/>
                <a:ea typeface="微软雅黑" panose="020B0503020204020204" pitchFamily="34" charset="-122"/>
              </a:rPr>
              <a:t>年提高</a:t>
            </a:r>
            <a:r>
              <a:rPr kumimoji="1" lang="en-US" altLang="zh-CN" sz="2400" b="1" dirty="0">
                <a:latin typeface="微软雅黑" panose="020B0503020204020204" pitchFamily="34" charset="-122"/>
                <a:ea typeface="微软雅黑" panose="020B0503020204020204" pitchFamily="34" charset="-122"/>
              </a:rPr>
              <a:t>4</a:t>
            </a:r>
            <a:r>
              <a:rPr kumimoji="1" lang="zh-CN" altLang="en-US" sz="2400" b="1" dirty="0">
                <a:latin typeface="微软雅黑" panose="020B0503020204020204" pitchFamily="34" charset="-122"/>
                <a:ea typeface="微软雅黑" panose="020B0503020204020204" pitchFamily="34" charset="-122"/>
              </a:rPr>
              <a:t>倍，器件特征尺寸缩小</a:t>
            </a:r>
            <a:r>
              <a:rPr kumimoji="1" lang="en-US" altLang="zh-CN" sz="2400" b="1" dirty="0">
                <a:latin typeface="微软雅黑" panose="020B0503020204020204" pitchFamily="34" charset="-122"/>
                <a:ea typeface="微软雅黑" panose="020B0503020204020204" pitchFamily="34" charset="-122"/>
              </a:rPr>
              <a:t>1.4</a:t>
            </a:r>
            <a:r>
              <a:rPr kumimoji="1" lang="zh-CN" altLang="en-US" sz="2400" b="1" dirty="0">
                <a:latin typeface="微软雅黑" panose="020B0503020204020204" pitchFamily="34" charset="-122"/>
                <a:ea typeface="微软雅黑" panose="020B0503020204020204" pitchFamily="34" charset="-122"/>
              </a:rPr>
              <a:t>倍；每一美元能买到的芯片性能每</a:t>
            </a:r>
            <a:r>
              <a:rPr kumimoji="1" lang="en-US" altLang="zh-CN" sz="2400" b="1" dirty="0">
                <a:latin typeface="微软雅黑" panose="020B0503020204020204" pitchFamily="34" charset="-122"/>
                <a:ea typeface="微软雅黑" panose="020B0503020204020204" pitchFamily="34" charset="-122"/>
              </a:rPr>
              <a:t>1.5</a:t>
            </a:r>
            <a:r>
              <a:rPr kumimoji="1" lang="zh-CN" altLang="en-US" sz="2400" b="1" dirty="0">
                <a:latin typeface="微软雅黑" panose="020B0503020204020204" pitchFamily="34" charset="-122"/>
                <a:ea typeface="微软雅黑" panose="020B0503020204020204" pitchFamily="34" charset="-122"/>
              </a:rPr>
              <a:t>年翻两倍以上。提高性价比是微电子发展的动力。</a:t>
            </a:r>
          </a:p>
        </p:txBody>
      </p:sp>
      <p:pic>
        <p:nvPicPr>
          <p:cNvPr id="91141" name="Picture 3" descr="C:\Users\Jeremy_liu\Desktop\1G359202a4.jpg">
            <a:extLst>
              <a:ext uri="{FF2B5EF4-FFF2-40B4-BE49-F238E27FC236}">
                <a16:creationId xmlns:a16="http://schemas.microsoft.com/office/drawing/2014/main" id="{DC150D18-B5BE-4A93-B645-2CB5F036F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143000"/>
            <a:ext cx="6756400"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B1514FE1-BC46-4085-99D0-BA6ECA2D7AB0}"/>
              </a:ext>
            </a:extLst>
          </p:cNvPr>
          <p:cNvSpPr>
            <a:spLocks noGrp="1"/>
          </p:cNvSpPr>
          <p:nvPr>
            <p:ph type="sldNum" sz="quarter" idx="11"/>
          </p:nvPr>
        </p:nvSpPr>
        <p:spPr/>
        <p:txBody>
          <a:bodyPr/>
          <a:lstStyle/>
          <a:p>
            <a:pPr>
              <a:defRPr/>
            </a:pPr>
            <a:fld id="{5827373B-C2CC-41E1-B863-09BB423C47B1}" type="slidenum">
              <a:rPr lang="en-US" altLang="zh-CN" smtClean="0"/>
              <a:pPr>
                <a:defRPr/>
              </a:pPr>
              <a:t>47</a:t>
            </a:fld>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8850" name="Picture 2">
            <a:extLst>
              <a:ext uri="{FF2B5EF4-FFF2-40B4-BE49-F238E27FC236}">
                <a16:creationId xmlns:a16="http://schemas.microsoft.com/office/drawing/2014/main" id="{0D62F1AB-5147-4395-8408-13DDFD8F1E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584" r="3572"/>
          <a:stretch/>
        </p:blipFill>
        <p:spPr bwMode="auto">
          <a:xfrm>
            <a:off x="251520" y="2636912"/>
            <a:ext cx="8734747" cy="202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8">
            <a:extLst>
              <a:ext uri="{FF2B5EF4-FFF2-40B4-BE49-F238E27FC236}">
                <a16:creationId xmlns:a16="http://schemas.microsoft.com/office/drawing/2014/main" id="{DDB51FDA-C8A7-4461-B992-95BFD585C2C7}"/>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rgbClr val="FFFF00"/>
                </a:solidFill>
                <a:latin typeface="微软雅黑" panose="020B0503020204020204" pitchFamily="34" charset="-122"/>
                <a:ea typeface="微软雅黑" panose="020B0503020204020204" pitchFamily="34" charset="-122"/>
              </a:rPr>
              <a:t>摩尔定律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8">
            <a:extLst>
              <a:ext uri="{FF2B5EF4-FFF2-40B4-BE49-F238E27FC236}">
                <a16:creationId xmlns:a16="http://schemas.microsoft.com/office/drawing/2014/main" id="{1F33300F-05C7-4348-80CE-03674C3012DC}"/>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制造工艺进步是</a:t>
            </a:r>
            <a:r>
              <a:rPr kumimoji="1" lang="en-US" altLang="zh-CN" sz="4000" b="1" dirty="0">
                <a:solidFill>
                  <a:schemeClr val="accent2"/>
                </a:solidFill>
                <a:latin typeface="微软雅黑" panose="020B0503020204020204" pitchFamily="34" charset="-122"/>
                <a:ea typeface="微软雅黑" panose="020B0503020204020204" pitchFamily="34" charset="-122"/>
              </a:rPr>
              <a:t>IC</a:t>
            </a:r>
            <a:r>
              <a:rPr kumimoji="1" lang="zh-CN" altLang="en-US" sz="4000" b="1" dirty="0">
                <a:solidFill>
                  <a:schemeClr val="accent2"/>
                </a:solidFill>
                <a:latin typeface="微软雅黑" panose="020B0503020204020204" pitchFamily="34" charset="-122"/>
                <a:ea typeface="微软雅黑" panose="020B0503020204020204" pitchFamily="34" charset="-122"/>
              </a:rPr>
              <a:t>产业发展的主要动力</a:t>
            </a:r>
          </a:p>
        </p:txBody>
      </p:sp>
      <p:sp>
        <p:nvSpPr>
          <p:cNvPr id="93187" name="TextBox 12">
            <a:extLst>
              <a:ext uri="{FF2B5EF4-FFF2-40B4-BE49-F238E27FC236}">
                <a16:creationId xmlns:a16="http://schemas.microsoft.com/office/drawing/2014/main" id="{7B0AC3C4-4035-488E-B727-C2024135DB49}"/>
              </a:ext>
            </a:extLst>
          </p:cNvPr>
          <p:cNvSpPr txBox="1">
            <a:spLocks noChangeArrowheads="1"/>
          </p:cNvSpPr>
          <p:nvPr/>
        </p:nvSpPr>
        <p:spPr bwMode="auto">
          <a:xfrm>
            <a:off x="5572125" y="488950"/>
            <a:ext cx="3509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endParaRPr lang="zh-CN" altLang="en-US" b="1">
              <a:solidFill>
                <a:srgbClr val="0070C0"/>
              </a:solidFill>
              <a:latin typeface="微软雅黑" panose="020B0503020204020204" pitchFamily="34" charset="-122"/>
              <a:ea typeface="微软雅黑" panose="020B0503020204020204" pitchFamily="34" charset="-122"/>
            </a:endParaRPr>
          </a:p>
        </p:txBody>
      </p:sp>
      <p:sp>
        <p:nvSpPr>
          <p:cNvPr id="93188" name="矩形 8">
            <a:extLst>
              <a:ext uri="{FF2B5EF4-FFF2-40B4-BE49-F238E27FC236}">
                <a16:creationId xmlns:a16="http://schemas.microsoft.com/office/drawing/2014/main" id="{98574785-309F-4D75-AE73-E499AA0F669B}"/>
              </a:ext>
            </a:extLst>
          </p:cNvPr>
          <p:cNvSpPr>
            <a:spLocks noChangeArrowheads="1"/>
          </p:cNvSpPr>
          <p:nvPr/>
        </p:nvSpPr>
        <p:spPr bwMode="auto">
          <a:xfrm>
            <a:off x="423863" y="5013176"/>
            <a:ext cx="7980362" cy="163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spcBef>
                <a:spcPts val="1200"/>
              </a:spcBef>
              <a:buFont typeface="Wingdings" panose="05000000000000000000" pitchFamily="2" charset="2"/>
              <a:buChar char="u"/>
            </a:pPr>
            <a:r>
              <a:rPr kumimoji="1" lang="zh-CN" altLang="en-US" sz="2400" b="1" dirty="0">
                <a:latin typeface="微软雅黑" panose="020B0503020204020204" pitchFamily="34" charset="-122"/>
                <a:ea typeface="微软雅黑" panose="020B0503020204020204" pitchFamily="34" charset="-122"/>
              </a:rPr>
              <a:t>每代工艺线性地提高性能、降低功耗，而最大的受益点是能效比，每一代都能提高大约</a:t>
            </a:r>
            <a:r>
              <a:rPr kumimoji="1" lang="en-US" altLang="zh-CN" sz="2400" b="1" dirty="0">
                <a:latin typeface="微软雅黑" panose="020B0503020204020204" pitchFamily="34" charset="-122"/>
                <a:ea typeface="微软雅黑" panose="020B0503020204020204" pitchFamily="34" charset="-122"/>
              </a:rPr>
              <a:t>60</a:t>
            </a:r>
            <a:r>
              <a:rPr kumimoji="1" lang="zh-CN" altLang="en-US" sz="2400" b="1" dirty="0">
                <a:latin typeface="微软雅黑" panose="020B0503020204020204" pitchFamily="34" charset="-122"/>
                <a:ea typeface="微软雅黑" panose="020B0503020204020204" pitchFamily="34" charset="-122"/>
              </a:rPr>
              <a:t>％；</a:t>
            </a:r>
            <a:endParaRPr kumimoji="1" lang="en-US" altLang="zh-CN" sz="2400" b="1" dirty="0">
              <a:latin typeface="微软雅黑" panose="020B0503020204020204" pitchFamily="34" charset="-122"/>
              <a:ea typeface="微软雅黑" panose="020B0503020204020204" pitchFamily="34" charset="-122"/>
            </a:endParaRPr>
          </a:p>
          <a:p>
            <a:pPr algn="just">
              <a:lnSpc>
                <a:spcPct val="130000"/>
              </a:lnSpc>
              <a:spcBef>
                <a:spcPts val="1200"/>
              </a:spcBef>
              <a:buFont typeface="Wingdings" panose="05000000000000000000" pitchFamily="2" charset="2"/>
              <a:buChar char="u"/>
            </a:pPr>
            <a:r>
              <a:rPr kumimoji="1" lang="zh-CN" altLang="en-US" sz="2400" b="1" dirty="0">
                <a:latin typeface="微软雅黑" panose="020B0503020204020204" pitchFamily="34" charset="-122"/>
                <a:ea typeface="微软雅黑" panose="020B0503020204020204" pitchFamily="34" charset="-122"/>
              </a:rPr>
              <a:t>每代工艺的面积大约缩小至上一代的</a:t>
            </a:r>
            <a:r>
              <a:rPr kumimoji="1" lang="en-US" altLang="zh-CN" sz="2400" b="1" dirty="0">
                <a:latin typeface="微软雅黑" panose="020B0503020204020204" pitchFamily="34" charset="-122"/>
                <a:ea typeface="微软雅黑" panose="020B0503020204020204" pitchFamily="34" charset="-122"/>
              </a:rPr>
              <a:t>53</a:t>
            </a:r>
            <a:r>
              <a:rPr kumimoji="1" lang="zh-CN" altLang="en-US" sz="2400" b="1" dirty="0">
                <a:latin typeface="微软雅黑" panose="020B0503020204020204" pitchFamily="34" charset="-122"/>
                <a:ea typeface="微软雅黑" panose="020B0503020204020204" pitchFamily="34" charset="-122"/>
              </a:rPr>
              <a:t>％。</a:t>
            </a:r>
            <a:endParaRPr kumimoji="1" lang="en-US" altLang="zh-CN" sz="2400" b="1" dirty="0">
              <a:latin typeface="微软雅黑" panose="020B0503020204020204" pitchFamily="34" charset="-122"/>
              <a:ea typeface="微软雅黑" panose="020B0503020204020204" pitchFamily="34" charset="-122"/>
            </a:endParaRPr>
          </a:p>
        </p:txBody>
      </p:sp>
      <p:sp>
        <p:nvSpPr>
          <p:cNvPr id="10" name="流程图: 资料带 9">
            <a:extLst>
              <a:ext uri="{FF2B5EF4-FFF2-40B4-BE49-F238E27FC236}">
                <a16:creationId xmlns:a16="http://schemas.microsoft.com/office/drawing/2014/main" id="{ED0B2B8F-2FBD-4C53-A536-03E2A6266FCE}"/>
              </a:ext>
            </a:extLst>
          </p:cNvPr>
          <p:cNvSpPr/>
          <p:nvPr/>
        </p:nvSpPr>
        <p:spPr>
          <a:xfrm>
            <a:off x="1114996" y="1268760"/>
            <a:ext cx="1296987" cy="488950"/>
          </a:xfrm>
          <a:prstGeom prst="flowChartPunchedTap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0000FF"/>
                </a:solidFill>
                <a:latin typeface="微软雅黑" panose="020B0503020204020204" pitchFamily="34" charset="-122"/>
                <a:ea typeface="微软雅黑" panose="020B0503020204020204" pitchFamily="34" charset="-122"/>
              </a:rPr>
              <a:t>功耗</a:t>
            </a:r>
          </a:p>
        </p:txBody>
      </p:sp>
      <p:sp>
        <p:nvSpPr>
          <p:cNvPr id="11" name="流程图: 资料带 10">
            <a:extLst>
              <a:ext uri="{FF2B5EF4-FFF2-40B4-BE49-F238E27FC236}">
                <a16:creationId xmlns:a16="http://schemas.microsoft.com/office/drawing/2014/main" id="{CF8EAF7A-825F-4E50-9734-A22555A86821}"/>
              </a:ext>
            </a:extLst>
          </p:cNvPr>
          <p:cNvSpPr/>
          <p:nvPr/>
        </p:nvSpPr>
        <p:spPr>
          <a:xfrm>
            <a:off x="3780408" y="1268760"/>
            <a:ext cx="1512888" cy="488950"/>
          </a:xfrm>
          <a:prstGeom prst="flowChartPunchedTap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0000FF"/>
                </a:solidFill>
                <a:latin typeface="微软雅黑" panose="020B0503020204020204" pitchFamily="34" charset="-122"/>
                <a:ea typeface="微软雅黑" panose="020B0503020204020204" pitchFamily="34" charset="-122"/>
              </a:rPr>
              <a:t>性能</a:t>
            </a:r>
          </a:p>
        </p:txBody>
      </p:sp>
      <p:sp>
        <p:nvSpPr>
          <p:cNvPr id="12" name="流程图: 资料带 11">
            <a:extLst>
              <a:ext uri="{FF2B5EF4-FFF2-40B4-BE49-F238E27FC236}">
                <a16:creationId xmlns:a16="http://schemas.microsoft.com/office/drawing/2014/main" id="{001FE393-A62C-44DF-BF1E-5885C10828B8}"/>
              </a:ext>
            </a:extLst>
          </p:cNvPr>
          <p:cNvSpPr/>
          <p:nvPr/>
        </p:nvSpPr>
        <p:spPr>
          <a:xfrm>
            <a:off x="6734746" y="1268760"/>
            <a:ext cx="1295400" cy="488950"/>
          </a:xfrm>
          <a:prstGeom prst="flowChartPunchedTap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0000FF"/>
                </a:solidFill>
                <a:latin typeface="微软雅黑" panose="020B0503020204020204" pitchFamily="34" charset="-122"/>
                <a:ea typeface="微软雅黑" panose="020B0503020204020204" pitchFamily="34" charset="-122"/>
              </a:rPr>
              <a:t>面积</a:t>
            </a:r>
          </a:p>
        </p:txBody>
      </p:sp>
      <p:pic>
        <p:nvPicPr>
          <p:cNvPr id="2" name="图片 1">
            <a:extLst>
              <a:ext uri="{FF2B5EF4-FFF2-40B4-BE49-F238E27FC236}">
                <a16:creationId xmlns:a16="http://schemas.microsoft.com/office/drawing/2014/main" id="{7DA1235A-09E9-438B-9B05-2388611E87FA}"/>
              </a:ext>
            </a:extLst>
          </p:cNvPr>
          <p:cNvPicPr>
            <a:picLocks noChangeAspect="1"/>
          </p:cNvPicPr>
          <p:nvPr/>
        </p:nvPicPr>
        <p:blipFill>
          <a:blip r:embed="rId3"/>
          <a:stretch>
            <a:fillRect/>
          </a:stretch>
        </p:blipFill>
        <p:spPr>
          <a:xfrm>
            <a:off x="395536" y="1835290"/>
            <a:ext cx="8280920" cy="2976848"/>
          </a:xfrm>
          <a:prstGeom prst="rect">
            <a:avLst/>
          </a:prstGeom>
        </p:spPr>
      </p:pic>
      <p:sp>
        <p:nvSpPr>
          <p:cNvPr id="3" name="灯片编号占位符 2">
            <a:extLst>
              <a:ext uri="{FF2B5EF4-FFF2-40B4-BE49-F238E27FC236}">
                <a16:creationId xmlns:a16="http://schemas.microsoft.com/office/drawing/2014/main" id="{3486D359-D9C9-40BE-BB4A-F904D45F0A2D}"/>
              </a:ext>
            </a:extLst>
          </p:cNvPr>
          <p:cNvSpPr>
            <a:spLocks noGrp="1"/>
          </p:cNvSpPr>
          <p:nvPr>
            <p:ph type="sldNum" sz="quarter" idx="11"/>
          </p:nvPr>
        </p:nvSpPr>
        <p:spPr/>
        <p:txBody>
          <a:bodyPr/>
          <a:lstStyle/>
          <a:p>
            <a:pPr>
              <a:defRPr/>
            </a:pPr>
            <a:fld id="{5827373B-C2CC-41E1-B863-09BB423C47B1}" type="slidenum">
              <a:rPr lang="en-US" altLang="zh-CN" smtClean="0"/>
              <a:pPr>
                <a:defRPr/>
              </a:pPr>
              <a:t>49</a:t>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7">
            <a:extLst>
              <a:ext uri="{FF2B5EF4-FFF2-40B4-BE49-F238E27FC236}">
                <a16:creationId xmlns:a16="http://schemas.microsoft.com/office/drawing/2014/main" id="{DB2E8282-DFE2-47F3-B8A0-D66AF2335343}"/>
              </a:ext>
            </a:extLst>
          </p:cNvPr>
          <p:cNvSpPr txBox="1">
            <a:spLocks noChangeArrowheads="1"/>
          </p:cNvSpPr>
          <p:nvPr/>
        </p:nvSpPr>
        <p:spPr bwMode="auto">
          <a:xfrm>
            <a:off x="684213" y="3275013"/>
            <a:ext cx="7848600" cy="3538537"/>
          </a:xfrm>
          <a:prstGeom prst="rect">
            <a:avLst/>
          </a:prstGeom>
          <a:noFill/>
          <a:ln w="12700" cap="sq">
            <a:solidFill>
              <a:schemeClr val="tx2"/>
            </a:solidFill>
            <a:miter lim="800000"/>
            <a:headEnd type="none" w="sm" len="sm"/>
            <a:tailEnd type="none" w="sm" len="sm"/>
          </a:ln>
          <a:effec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60000" indent="-360000" eaLnBrk="1" hangingPunct="1">
              <a:lnSpc>
                <a:spcPct val="120000"/>
              </a:lnSpc>
              <a:spcBef>
                <a:spcPts val="900"/>
              </a:spcBef>
              <a:buFont typeface="Wingdings" panose="05000000000000000000" pitchFamily="2" charset="2"/>
              <a:buChar char="Ø"/>
              <a:defRPr/>
            </a:pPr>
            <a:r>
              <a:rPr lang="zh-CN" altLang="en-US" sz="2200" b="1" dirty="0">
                <a:latin typeface="微软雅黑" panose="020B0503020204020204" pitchFamily="34" charset="-122"/>
                <a:ea typeface="微软雅黑" panose="020B0503020204020204" pitchFamily="34" charset="-122"/>
              </a:rPr>
              <a:t>研究在固体材料（主要是半导体）上构造微小型化器件、电路、系统的电子学分支学科，以集成电路设计、制造与应用为代表；</a:t>
            </a:r>
            <a:endParaRPr lang="en-US" altLang="zh-CN" sz="2200" b="1" dirty="0">
              <a:latin typeface="微软雅黑" panose="020B0503020204020204" pitchFamily="34" charset="-122"/>
              <a:ea typeface="微软雅黑" panose="020B0503020204020204" pitchFamily="34" charset="-122"/>
            </a:endParaRPr>
          </a:p>
          <a:p>
            <a:pPr marL="360000" indent="-360000" eaLnBrk="1" hangingPunct="1">
              <a:lnSpc>
                <a:spcPct val="120000"/>
              </a:lnSpc>
              <a:spcBef>
                <a:spcPts val="900"/>
              </a:spcBef>
              <a:buFont typeface="Wingdings" panose="05000000000000000000" pitchFamily="2" charset="2"/>
              <a:buChar char="Ø"/>
              <a:defRPr/>
            </a:pPr>
            <a:r>
              <a:rPr lang="zh-CN" altLang="en-US" sz="2200" b="1" dirty="0">
                <a:latin typeface="微软雅黑" panose="020B0503020204020204" pitchFamily="34" charset="-122"/>
                <a:ea typeface="微软雅黑" panose="020B0503020204020204" pitchFamily="34" charset="-122"/>
              </a:rPr>
              <a:t>主要研究电子或离子在固体材料中的运动规律，并利用它实现信号获取、传输、存储、处理等功能，以实现电路和系统的集成为目的；</a:t>
            </a:r>
            <a:endParaRPr lang="en-US" altLang="zh-CN" sz="2200" b="1" dirty="0">
              <a:latin typeface="微软雅黑" panose="020B0503020204020204" pitchFamily="34" charset="-122"/>
              <a:ea typeface="微软雅黑" panose="020B0503020204020204" pitchFamily="34" charset="-122"/>
            </a:endParaRPr>
          </a:p>
          <a:p>
            <a:pPr marL="360000" indent="-360000" eaLnBrk="1" hangingPunct="1">
              <a:lnSpc>
                <a:spcPct val="120000"/>
              </a:lnSpc>
              <a:spcBef>
                <a:spcPts val="900"/>
              </a:spcBef>
              <a:buFont typeface="Wingdings" panose="05000000000000000000" pitchFamily="2" charset="2"/>
              <a:buChar char="Ø"/>
              <a:defRPr/>
            </a:pPr>
            <a:r>
              <a:rPr lang="zh-CN" altLang="en-US" sz="2200" b="1" dirty="0">
                <a:latin typeface="微软雅黑" panose="020B0503020204020204" pitchFamily="34" charset="-122"/>
                <a:ea typeface="微软雅黑" panose="020B0503020204020204" pitchFamily="34" charset="-122"/>
              </a:rPr>
              <a:t>主要研究领域：半导体器件物理、集成电路工艺、集成电路设计、集成电路封装和测试。</a:t>
            </a:r>
          </a:p>
        </p:txBody>
      </p:sp>
      <p:sp>
        <p:nvSpPr>
          <p:cNvPr id="19459" name="TextBox 8">
            <a:extLst>
              <a:ext uri="{FF2B5EF4-FFF2-40B4-BE49-F238E27FC236}">
                <a16:creationId xmlns:a16="http://schemas.microsoft.com/office/drawing/2014/main" id="{26787A94-4011-4AEA-A32F-4D8433A3FDF6}"/>
              </a:ext>
            </a:extLst>
          </p:cNvPr>
          <p:cNvSpPr txBox="1">
            <a:spLocks noChangeArrowheads="1"/>
          </p:cNvSpPr>
          <p:nvPr/>
        </p:nvSpPr>
        <p:spPr bwMode="auto">
          <a:xfrm>
            <a:off x="0" y="2603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微电子学</a:t>
            </a:r>
          </a:p>
        </p:txBody>
      </p:sp>
      <p:graphicFrame>
        <p:nvGraphicFramePr>
          <p:cNvPr id="11" name="表格 10">
            <a:extLst>
              <a:ext uri="{FF2B5EF4-FFF2-40B4-BE49-F238E27FC236}">
                <a16:creationId xmlns:a16="http://schemas.microsoft.com/office/drawing/2014/main" id="{621A1FB3-10DF-43F9-9C30-E38170AFA049}"/>
              </a:ext>
            </a:extLst>
          </p:cNvPr>
          <p:cNvGraphicFramePr>
            <a:graphicFrameLocks noGrp="1"/>
          </p:cNvGraphicFramePr>
          <p:nvPr>
            <p:extLst>
              <p:ext uri="{D42A27DB-BD31-4B8C-83A1-F6EECF244321}">
                <p14:modId xmlns:p14="http://schemas.microsoft.com/office/powerpoint/2010/main" val="3856135891"/>
              </p:ext>
            </p:extLst>
          </p:nvPr>
        </p:nvGraphicFramePr>
        <p:xfrm>
          <a:off x="684213" y="1125538"/>
          <a:ext cx="7848600" cy="2244502"/>
        </p:xfrm>
        <a:graphic>
          <a:graphicData uri="http://schemas.openxmlformats.org/drawingml/2006/table">
            <a:tbl>
              <a:tblPr/>
              <a:tblGrid>
                <a:gridCol w="3178048">
                  <a:extLst>
                    <a:ext uri="{9D8B030D-6E8A-4147-A177-3AD203B41FA5}">
                      <a16:colId xmlns:a16="http://schemas.microsoft.com/office/drawing/2014/main" val="20000"/>
                    </a:ext>
                  </a:extLst>
                </a:gridCol>
                <a:gridCol w="4670552">
                  <a:extLst>
                    <a:ext uri="{9D8B030D-6E8A-4147-A177-3AD203B41FA5}">
                      <a16:colId xmlns:a16="http://schemas.microsoft.com/office/drawing/2014/main" val="20002"/>
                    </a:ext>
                  </a:extLst>
                </a:gridCol>
              </a:tblGrid>
              <a:tr h="465427">
                <a:tc>
                  <a:txBody>
                    <a:bodyPr/>
                    <a:lstStyle/>
                    <a:p>
                      <a:pPr marL="0" marR="0" lvl="0" indent="0" algn="ctr" defTabSz="914400" rtl="0" eaLnBrk="1" fontAlgn="base" latinLnBrk="0" hangingPunct="1">
                        <a:lnSpc>
                          <a:spcPct val="120000"/>
                        </a:lnSpc>
                        <a:spcBef>
                          <a:spcPts val="600"/>
                        </a:spcBef>
                        <a:spcAft>
                          <a:spcPts val="600"/>
                        </a:spcAft>
                        <a:buClrTx/>
                        <a:buSzTx/>
                        <a:buFontTx/>
                        <a:buNone/>
                        <a:tabLst/>
                      </a:pPr>
                      <a:r>
                        <a:rPr kumimoji="0" lang="zh-CN" altLang="en-US" sz="2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一级学科</a:t>
                      </a:r>
                    </a:p>
                  </a:txBody>
                  <a:tcPr marL="68575" marR="68575" marT="34255" marB="3425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0" marR="0" lvl="0" indent="0" algn="ctr" defTabSz="914400" rtl="0" eaLnBrk="1" fontAlgn="base" latinLnBrk="0" hangingPunct="1">
                        <a:lnSpc>
                          <a:spcPct val="120000"/>
                        </a:lnSpc>
                        <a:spcBef>
                          <a:spcPts val="600"/>
                        </a:spcBef>
                        <a:spcAft>
                          <a:spcPts val="600"/>
                        </a:spcAft>
                        <a:buClrTx/>
                        <a:buSzTx/>
                        <a:buFontTx/>
                        <a:buNone/>
                        <a:tabLst/>
                      </a:pPr>
                      <a:r>
                        <a:rPr kumimoji="0" lang="zh-CN" altLang="en-US" sz="2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二级学科</a:t>
                      </a:r>
                    </a:p>
                  </a:txBody>
                  <a:tcPr marL="68575" marR="68575" marT="34255" marB="3425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5">
                        <a:lumMod val="90000"/>
                      </a:schemeClr>
                    </a:solidFill>
                  </a:tcPr>
                </a:tc>
                <a:extLst>
                  <a:ext uri="{0D108BD9-81ED-4DB2-BD59-A6C34878D82A}">
                    <a16:rowId xmlns:a16="http://schemas.microsoft.com/office/drawing/2014/main" val="10000"/>
                  </a:ext>
                </a:extLst>
              </a:tr>
              <a:tr h="402756">
                <a:tc rowSpan="4">
                  <a:txBody>
                    <a:bodyPr/>
                    <a:lstStyle/>
                    <a:p>
                      <a:pPr algn="ctr">
                        <a:lnSpc>
                          <a:spcPct val="120000"/>
                        </a:lnSpc>
                        <a:spcBef>
                          <a:spcPts val="0"/>
                        </a:spcBef>
                        <a:spcAft>
                          <a:spcPts val="600"/>
                        </a:spcAft>
                      </a:pPr>
                      <a:r>
                        <a:rPr lang="en-US" altLang="zh-CN" sz="2000" b="1" dirty="0">
                          <a:solidFill>
                            <a:srgbClr val="000000"/>
                          </a:solidFill>
                          <a:latin typeface="微软雅黑" panose="020B0503020204020204" pitchFamily="34" charset="-122"/>
                          <a:ea typeface="微软雅黑" panose="020B0503020204020204" pitchFamily="34" charset="-122"/>
                        </a:rPr>
                        <a:t>0809 </a:t>
                      </a:r>
                      <a:r>
                        <a:rPr lang="zh-CN" altLang="en-US" sz="2000" b="1" dirty="0">
                          <a:solidFill>
                            <a:srgbClr val="000000"/>
                          </a:solidFill>
                          <a:latin typeface="微软雅黑" panose="020B0503020204020204" pitchFamily="34" charset="-122"/>
                          <a:ea typeface="微软雅黑" panose="020B0503020204020204" pitchFamily="34" charset="-122"/>
                        </a:rPr>
                        <a:t>电子科学与技术</a:t>
                      </a:r>
                      <a:endParaRPr lang="en-US" altLang="zh-CN" sz="2000" b="1" dirty="0">
                        <a:solidFill>
                          <a:srgbClr val="000000"/>
                        </a:solidFill>
                        <a:latin typeface="微软雅黑" panose="020B0503020204020204" pitchFamily="34" charset="-122"/>
                        <a:ea typeface="微软雅黑" panose="020B0503020204020204" pitchFamily="34" charset="-122"/>
                      </a:endParaRPr>
                    </a:p>
                    <a:p>
                      <a:pPr algn="ctr">
                        <a:lnSpc>
                          <a:spcPct val="120000"/>
                        </a:lnSpc>
                        <a:spcBef>
                          <a:spcPts val="0"/>
                        </a:spcBef>
                        <a:spcAft>
                          <a:spcPts val="600"/>
                        </a:spcAft>
                      </a:pPr>
                      <a:r>
                        <a:rPr lang="zh-CN" altLang="en-US" sz="2000" b="1" dirty="0">
                          <a:solidFill>
                            <a:srgbClr val="000000"/>
                          </a:solidFill>
                          <a:latin typeface="微软雅黑" panose="020B0503020204020204" pitchFamily="34" charset="-122"/>
                          <a:ea typeface="微软雅黑" panose="020B0503020204020204" pitchFamily="34" charset="-122"/>
                        </a:rPr>
                        <a:t>（工学）</a:t>
                      </a:r>
                      <a:endParaRPr lang="zh-CN" altLang="en-US" sz="2000" b="1" dirty="0">
                        <a:latin typeface="微软雅黑" panose="020B0503020204020204" pitchFamily="34" charset="-122"/>
                        <a:ea typeface="微软雅黑" panose="020B0503020204020204" pitchFamily="34" charset="-122"/>
                      </a:endParaRPr>
                    </a:p>
                  </a:txBody>
                  <a:tcPr marL="68575" marR="68575" marT="34255" marB="3425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0" marR="0" lvl="0" indent="0" algn="l" defTabSz="914400" rtl="0" eaLnBrk="1" fontAlgn="auto" latinLnBrk="0" hangingPunct="1">
                        <a:lnSpc>
                          <a:spcPct val="120000"/>
                        </a:lnSpc>
                        <a:spcBef>
                          <a:spcPts val="600"/>
                        </a:spcBef>
                        <a:spcAft>
                          <a:spcPts val="600"/>
                        </a:spcAft>
                        <a:buClrTx/>
                        <a:buSzTx/>
                        <a:buFontTx/>
                        <a:buNone/>
                        <a:tabLst/>
                        <a:defRPr/>
                      </a:pPr>
                      <a:r>
                        <a:rPr lang="en-US" altLang="zh-CN" sz="2000" b="1" i="0" dirty="0">
                          <a:solidFill>
                            <a:srgbClr val="333333"/>
                          </a:solidFill>
                          <a:effectLst/>
                          <a:latin typeface="微软雅黑" panose="020B0503020204020204" pitchFamily="34" charset="-122"/>
                          <a:ea typeface="微软雅黑" panose="020B0503020204020204" pitchFamily="34" charset="-122"/>
                        </a:rPr>
                        <a:t>080903 </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微电子学与固体电子学</a:t>
                      </a:r>
                    </a:p>
                  </a:txBody>
                  <a:tcPr marL="68575" marR="68575" marT="34255" marB="3425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90000"/>
                      </a:schemeClr>
                    </a:solidFill>
                  </a:tcPr>
                </a:tc>
                <a:extLst>
                  <a:ext uri="{0D108BD9-81ED-4DB2-BD59-A6C34878D82A}">
                    <a16:rowId xmlns:a16="http://schemas.microsoft.com/office/drawing/2014/main" val="10001"/>
                  </a:ext>
                </a:extLst>
              </a:tr>
              <a:tr h="402756">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rgbClr val="000000"/>
                        </a:solidFill>
                        <a:effectLst/>
                        <a:latin typeface="Times New Roman" pitchFamily="18" charset="0"/>
                        <a:ea typeface="楷体" pitchFamily="49" charset="-122"/>
                      </a:endParaRPr>
                    </a:p>
                  </a:txBody>
                  <a:tcPr marT="45727" marB="4572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p>
                      <a:pPr algn="l">
                        <a:lnSpc>
                          <a:spcPct val="120000"/>
                        </a:lnSpc>
                        <a:spcBef>
                          <a:spcPts val="600"/>
                        </a:spcBef>
                        <a:spcAft>
                          <a:spcPts val="600"/>
                        </a:spcAft>
                      </a:pPr>
                      <a:r>
                        <a:rPr lang="en-US" altLang="zh-CN" sz="2000" b="1" i="0" dirty="0">
                          <a:solidFill>
                            <a:srgbClr val="333333"/>
                          </a:solidFill>
                          <a:effectLst/>
                          <a:latin typeface="微软雅黑" panose="020B0503020204020204" pitchFamily="34" charset="-122"/>
                          <a:ea typeface="微软雅黑" panose="020B0503020204020204" pitchFamily="34" charset="-122"/>
                        </a:rPr>
                        <a:t>080902 </a:t>
                      </a:r>
                      <a:r>
                        <a:rPr lang="zh-CN" altLang="en-US" sz="2000" b="1" i="0" dirty="0">
                          <a:solidFill>
                            <a:srgbClr val="333333"/>
                          </a:solidFill>
                          <a:effectLst/>
                          <a:latin typeface="微软雅黑" panose="020B0503020204020204" pitchFamily="34" charset="-122"/>
                          <a:ea typeface="微软雅黑" panose="020B0503020204020204" pitchFamily="34" charset="-122"/>
                        </a:rPr>
                        <a:t>电路与系统</a:t>
                      </a:r>
                    </a:p>
                  </a:txBody>
                  <a:tcPr marL="68575" marR="68575" marT="34255" marB="3425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90000"/>
                      </a:schemeClr>
                    </a:solidFill>
                  </a:tcPr>
                </a:tc>
                <a:extLst>
                  <a:ext uri="{0D108BD9-81ED-4DB2-BD59-A6C34878D82A}">
                    <a16:rowId xmlns:a16="http://schemas.microsoft.com/office/drawing/2014/main" val="10002"/>
                  </a:ext>
                </a:extLst>
              </a:tr>
              <a:tr h="402756">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normalizeH="0" baseline="0" dirty="0">
                        <a:ln>
                          <a:noFill/>
                        </a:ln>
                        <a:solidFill>
                          <a:srgbClr val="000000"/>
                        </a:solidFill>
                        <a:effectLst/>
                        <a:latin typeface="Times New Roman" pitchFamily="18" charset="0"/>
                        <a:ea typeface="楷体" pitchFamily="49" charset="-122"/>
                        <a:cs typeface="+mn-cs"/>
                      </a:endParaRPr>
                    </a:p>
                  </a:txBody>
                  <a:tcPr marT="45727" marB="4572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p>
                      <a:pPr algn="l">
                        <a:lnSpc>
                          <a:spcPct val="120000"/>
                        </a:lnSpc>
                        <a:spcBef>
                          <a:spcPts val="600"/>
                        </a:spcBef>
                        <a:spcAft>
                          <a:spcPts val="600"/>
                        </a:spcAft>
                      </a:pPr>
                      <a:r>
                        <a:rPr lang="en-US" altLang="zh-CN" sz="2000" b="1" i="0" dirty="0">
                          <a:solidFill>
                            <a:srgbClr val="333333"/>
                          </a:solidFill>
                          <a:effectLst/>
                          <a:latin typeface="微软雅黑" panose="020B0503020204020204" pitchFamily="34" charset="-122"/>
                          <a:ea typeface="微软雅黑" panose="020B0503020204020204" pitchFamily="34" charset="-122"/>
                        </a:rPr>
                        <a:t>080901 </a:t>
                      </a:r>
                      <a:r>
                        <a:rPr lang="zh-CN" altLang="en-US" sz="2000" b="1" i="0" dirty="0">
                          <a:solidFill>
                            <a:srgbClr val="333333"/>
                          </a:solidFill>
                          <a:effectLst/>
                          <a:latin typeface="微软雅黑" panose="020B0503020204020204" pitchFamily="34" charset="-122"/>
                          <a:ea typeface="微软雅黑" panose="020B0503020204020204" pitchFamily="34" charset="-122"/>
                        </a:rPr>
                        <a:t>物理电子学</a:t>
                      </a:r>
                    </a:p>
                  </a:txBody>
                  <a:tcPr marL="68575" marR="68575" marT="34255" marB="3425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90000"/>
                      </a:schemeClr>
                    </a:solidFill>
                  </a:tcPr>
                </a:tc>
                <a:extLst>
                  <a:ext uri="{0D108BD9-81ED-4DB2-BD59-A6C34878D82A}">
                    <a16:rowId xmlns:a16="http://schemas.microsoft.com/office/drawing/2014/main" val="3215538694"/>
                  </a:ext>
                </a:extLst>
              </a:tr>
              <a:tr h="402756">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rgbClr val="000000"/>
                        </a:solidFill>
                        <a:effectLst/>
                        <a:latin typeface="Times New Roman" pitchFamily="18" charset="0"/>
                        <a:ea typeface="楷体" pitchFamily="49" charset="-122"/>
                      </a:endParaRPr>
                    </a:p>
                  </a:txBody>
                  <a:tcPr marT="45727" marB="4572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p>
                      <a:pPr algn="l">
                        <a:lnSpc>
                          <a:spcPct val="120000"/>
                        </a:lnSpc>
                        <a:spcBef>
                          <a:spcPts val="600"/>
                        </a:spcBef>
                        <a:spcAft>
                          <a:spcPts val="600"/>
                        </a:spcAft>
                      </a:pPr>
                      <a:r>
                        <a:rPr lang="en-US" altLang="zh-CN" sz="2000" b="1" i="0" dirty="0">
                          <a:solidFill>
                            <a:srgbClr val="333333"/>
                          </a:solidFill>
                          <a:effectLst/>
                          <a:latin typeface="微软雅黑" panose="020B0503020204020204" pitchFamily="34" charset="-122"/>
                          <a:ea typeface="微软雅黑" panose="020B0503020204020204" pitchFamily="34" charset="-122"/>
                        </a:rPr>
                        <a:t>080904 </a:t>
                      </a:r>
                      <a:r>
                        <a:rPr lang="zh-CN" altLang="en-US" sz="2000" b="1" i="0" dirty="0">
                          <a:solidFill>
                            <a:srgbClr val="333333"/>
                          </a:solidFill>
                          <a:effectLst/>
                          <a:latin typeface="微软雅黑" panose="020B0503020204020204" pitchFamily="34" charset="-122"/>
                          <a:ea typeface="微软雅黑" panose="020B0503020204020204" pitchFamily="34" charset="-122"/>
                        </a:rPr>
                        <a:t>电磁场与微波技术</a:t>
                      </a:r>
                    </a:p>
                  </a:txBody>
                  <a:tcPr marL="68575" marR="68575" marT="34255" marB="3425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90000"/>
                      </a:schemeClr>
                    </a:solidFill>
                  </a:tcPr>
                </a:tc>
                <a:extLst>
                  <a:ext uri="{0D108BD9-81ED-4DB2-BD59-A6C34878D82A}">
                    <a16:rowId xmlns:a16="http://schemas.microsoft.com/office/drawing/2014/main" val="10003"/>
                  </a:ext>
                </a:extLst>
              </a:tr>
            </a:tbl>
          </a:graphicData>
        </a:graphic>
      </p:graphicFrame>
      <p:sp>
        <p:nvSpPr>
          <p:cNvPr id="2" name="灯片编号占位符 1">
            <a:extLst>
              <a:ext uri="{FF2B5EF4-FFF2-40B4-BE49-F238E27FC236}">
                <a16:creationId xmlns:a16="http://schemas.microsoft.com/office/drawing/2014/main" id="{44CC9859-2E03-425E-9ED5-570A70FC1B7A}"/>
              </a:ext>
            </a:extLst>
          </p:cNvPr>
          <p:cNvSpPr>
            <a:spLocks noGrp="1"/>
          </p:cNvSpPr>
          <p:nvPr>
            <p:ph type="sldNum" sz="quarter" idx="11"/>
          </p:nvPr>
        </p:nvSpPr>
        <p:spPr/>
        <p:txBody>
          <a:bodyPr/>
          <a:lstStyle/>
          <a:p>
            <a:pPr>
              <a:defRPr/>
            </a:pPr>
            <a:fld id="{5827373B-C2CC-41E1-B863-09BB423C47B1}" type="slidenum">
              <a:rPr lang="en-US" altLang="zh-CN" smtClean="0"/>
              <a:pPr>
                <a:defRPr/>
              </a:pPr>
              <a:t>5</a:t>
            </a:fld>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5779" name="Group 3">
            <a:extLst>
              <a:ext uri="{FF2B5EF4-FFF2-40B4-BE49-F238E27FC236}">
                <a16:creationId xmlns:a16="http://schemas.microsoft.com/office/drawing/2014/main" id="{E7F90FCA-EC7C-4883-BEBB-C78F17272DC8}"/>
              </a:ext>
            </a:extLst>
          </p:cNvPr>
          <p:cNvGrpSpPr>
            <a:grpSpLocks/>
          </p:cNvGrpSpPr>
          <p:nvPr/>
        </p:nvGrpSpPr>
        <p:grpSpPr bwMode="auto">
          <a:xfrm>
            <a:off x="457200" y="2043113"/>
            <a:ext cx="4210050" cy="4662487"/>
            <a:chOff x="1296" y="2304"/>
            <a:chExt cx="6629" cy="7344"/>
          </a:xfrm>
        </p:grpSpPr>
        <p:sp>
          <p:nvSpPr>
            <p:cNvPr id="75786" name="Line 4">
              <a:extLst>
                <a:ext uri="{FF2B5EF4-FFF2-40B4-BE49-F238E27FC236}">
                  <a16:creationId xmlns:a16="http://schemas.microsoft.com/office/drawing/2014/main" id="{93719C07-C235-4F38-9C0C-6F870C7CBB43}"/>
                </a:ext>
              </a:extLst>
            </p:cNvPr>
            <p:cNvSpPr>
              <a:spLocks noChangeShapeType="1"/>
            </p:cNvSpPr>
            <p:nvPr/>
          </p:nvSpPr>
          <p:spPr bwMode="auto">
            <a:xfrm flipV="1">
              <a:off x="2243" y="3032"/>
              <a:ext cx="1" cy="5311"/>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87" name="Line 5">
              <a:extLst>
                <a:ext uri="{FF2B5EF4-FFF2-40B4-BE49-F238E27FC236}">
                  <a16:creationId xmlns:a16="http://schemas.microsoft.com/office/drawing/2014/main" id="{EAD72998-9541-4B06-A7F2-D9347F7E1DC1}"/>
                </a:ext>
              </a:extLst>
            </p:cNvPr>
            <p:cNvSpPr>
              <a:spLocks noChangeShapeType="1"/>
            </p:cNvSpPr>
            <p:nvPr/>
          </p:nvSpPr>
          <p:spPr bwMode="auto">
            <a:xfrm>
              <a:off x="2243" y="8358"/>
              <a:ext cx="5326" cy="1"/>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88" name="Line 6">
              <a:extLst>
                <a:ext uri="{FF2B5EF4-FFF2-40B4-BE49-F238E27FC236}">
                  <a16:creationId xmlns:a16="http://schemas.microsoft.com/office/drawing/2014/main" id="{2FF521F0-CD72-4BA3-8865-BF686D23AA09}"/>
                </a:ext>
              </a:extLst>
            </p:cNvPr>
            <p:cNvSpPr>
              <a:spLocks noChangeShapeType="1"/>
            </p:cNvSpPr>
            <p:nvPr/>
          </p:nvSpPr>
          <p:spPr bwMode="auto">
            <a:xfrm>
              <a:off x="3308" y="8210"/>
              <a:ext cx="1" cy="133"/>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89" name="Line 7">
              <a:extLst>
                <a:ext uri="{FF2B5EF4-FFF2-40B4-BE49-F238E27FC236}">
                  <a16:creationId xmlns:a16="http://schemas.microsoft.com/office/drawing/2014/main" id="{40AB50D5-7CB4-49AC-9890-04C4656ACD3A}"/>
                </a:ext>
              </a:extLst>
            </p:cNvPr>
            <p:cNvSpPr>
              <a:spLocks noChangeShapeType="1"/>
            </p:cNvSpPr>
            <p:nvPr/>
          </p:nvSpPr>
          <p:spPr bwMode="auto">
            <a:xfrm>
              <a:off x="2258" y="7293"/>
              <a:ext cx="133" cy="1"/>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0" name="Line 8">
              <a:extLst>
                <a:ext uri="{FF2B5EF4-FFF2-40B4-BE49-F238E27FC236}">
                  <a16:creationId xmlns:a16="http://schemas.microsoft.com/office/drawing/2014/main" id="{A1867E3D-A969-4965-9D3A-EB27390AFCF6}"/>
                </a:ext>
              </a:extLst>
            </p:cNvPr>
            <p:cNvSpPr>
              <a:spLocks noChangeShapeType="1"/>
            </p:cNvSpPr>
            <p:nvPr/>
          </p:nvSpPr>
          <p:spPr bwMode="auto">
            <a:xfrm>
              <a:off x="7569" y="8225"/>
              <a:ext cx="1" cy="133"/>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1" name="Line 9">
              <a:extLst>
                <a:ext uri="{FF2B5EF4-FFF2-40B4-BE49-F238E27FC236}">
                  <a16:creationId xmlns:a16="http://schemas.microsoft.com/office/drawing/2014/main" id="{81C5EE1C-0C65-4110-BBFD-06DEEA77668E}"/>
                </a:ext>
              </a:extLst>
            </p:cNvPr>
            <p:cNvSpPr>
              <a:spLocks noChangeShapeType="1"/>
            </p:cNvSpPr>
            <p:nvPr/>
          </p:nvSpPr>
          <p:spPr bwMode="auto">
            <a:xfrm>
              <a:off x="6504" y="8225"/>
              <a:ext cx="1" cy="133"/>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2" name="Line 10">
              <a:extLst>
                <a:ext uri="{FF2B5EF4-FFF2-40B4-BE49-F238E27FC236}">
                  <a16:creationId xmlns:a16="http://schemas.microsoft.com/office/drawing/2014/main" id="{A44FFA79-00D0-43A7-8929-F536AD4DE00B}"/>
                </a:ext>
              </a:extLst>
            </p:cNvPr>
            <p:cNvSpPr>
              <a:spLocks noChangeShapeType="1"/>
            </p:cNvSpPr>
            <p:nvPr/>
          </p:nvSpPr>
          <p:spPr bwMode="auto">
            <a:xfrm>
              <a:off x="5438" y="8225"/>
              <a:ext cx="1" cy="133"/>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3" name="Line 11">
              <a:extLst>
                <a:ext uri="{FF2B5EF4-FFF2-40B4-BE49-F238E27FC236}">
                  <a16:creationId xmlns:a16="http://schemas.microsoft.com/office/drawing/2014/main" id="{FBF5A8E8-4110-4505-9DDF-864B90BBDBC5}"/>
                </a:ext>
              </a:extLst>
            </p:cNvPr>
            <p:cNvSpPr>
              <a:spLocks noChangeShapeType="1"/>
            </p:cNvSpPr>
            <p:nvPr/>
          </p:nvSpPr>
          <p:spPr bwMode="auto">
            <a:xfrm>
              <a:off x="4373" y="8225"/>
              <a:ext cx="1" cy="133"/>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4" name="Line 12">
              <a:extLst>
                <a:ext uri="{FF2B5EF4-FFF2-40B4-BE49-F238E27FC236}">
                  <a16:creationId xmlns:a16="http://schemas.microsoft.com/office/drawing/2014/main" id="{714CD77B-2173-4369-99DD-F643B817E751}"/>
                </a:ext>
              </a:extLst>
            </p:cNvPr>
            <p:cNvSpPr>
              <a:spLocks noChangeShapeType="1"/>
            </p:cNvSpPr>
            <p:nvPr/>
          </p:nvSpPr>
          <p:spPr bwMode="auto">
            <a:xfrm>
              <a:off x="2258" y="6227"/>
              <a:ext cx="133" cy="1"/>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5" name="Line 13">
              <a:extLst>
                <a:ext uri="{FF2B5EF4-FFF2-40B4-BE49-F238E27FC236}">
                  <a16:creationId xmlns:a16="http://schemas.microsoft.com/office/drawing/2014/main" id="{11944C9A-6C66-4C40-BC44-43589B83A21F}"/>
                </a:ext>
              </a:extLst>
            </p:cNvPr>
            <p:cNvSpPr>
              <a:spLocks noChangeShapeType="1"/>
            </p:cNvSpPr>
            <p:nvPr/>
          </p:nvSpPr>
          <p:spPr bwMode="auto">
            <a:xfrm>
              <a:off x="2258" y="4097"/>
              <a:ext cx="133" cy="1"/>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6" name="Line 14">
              <a:extLst>
                <a:ext uri="{FF2B5EF4-FFF2-40B4-BE49-F238E27FC236}">
                  <a16:creationId xmlns:a16="http://schemas.microsoft.com/office/drawing/2014/main" id="{2273589E-C764-4EDD-A949-C12E77971B9E}"/>
                </a:ext>
              </a:extLst>
            </p:cNvPr>
            <p:cNvSpPr>
              <a:spLocks noChangeShapeType="1"/>
            </p:cNvSpPr>
            <p:nvPr/>
          </p:nvSpPr>
          <p:spPr bwMode="auto">
            <a:xfrm>
              <a:off x="2258" y="5162"/>
              <a:ext cx="133" cy="1"/>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7" name="Line 15">
              <a:extLst>
                <a:ext uri="{FF2B5EF4-FFF2-40B4-BE49-F238E27FC236}">
                  <a16:creationId xmlns:a16="http://schemas.microsoft.com/office/drawing/2014/main" id="{7816548D-856B-4C96-86DA-27AA47A906F4}"/>
                </a:ext>
              </a:extLst>
            </p:cNvPr>
            <p:cNvSpPr>
              <a:spLocks noChangeShapeType="1"/>
            </p:cNvSpPr>
            <p:nvPr/>
          </p:nvSpPr>
          <p:spPr bwMode="auto">
            <a:xfrm>
              <a:off x="2243" y="3032"/>
              <a:ext cx="133" cy="1"/>
            </a:xfrm>
            <a:prstGeom prst="line">
              <a:avLst/>
            </a:prstGeom>
            <a:noFill/>
            <a:ln w="9525">
              <a:solidFill>
                <a:srgbClr val="FF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8" name="Freeform 16">
              <a:extLst>
                <a:ext uri="{FF2B5EF4-FFF2-40B4-BE49-F238E27FC236}">
                  <a16:creationId xmlns:a16="http://schemas.microsoft.com/office/drawing/2014/main" id="{55B809D2-6684-4273-AABF-183D336C256A}"/>
                </a:ext>
              </a:extLst>
            </p:cNvPr>
            <p:cNvSpPr>
              <a:spLocks/>
            </p:cNvSpPr>
            <p:nvPr/>
          </p:nvSpPr>
          <p:spPr bwMode="auto">
            <a:xfrm>
              <a:off x="2420" y="3180"/>
              <a:ext cx="3729" cy="4127"/>
            </a:xfrm>
            <a:custGeom>
              <a:avLst/>
              <a:gdLst>
                <a:gd name="T0" fmla="*/ 0 w 3729"/>
                <a:gd name="T1" fmla="*/ 29 h 4127"/>
                <a:gd name="T2" fmla="*/ 15 w 3729"/>
                <a:gd name="T3" fmla="*/ 0 h 4127"/>
                <a:gd name="T4" fmla="*/ 3729 w 3729"/>
                <a:gd name="T5" fmla="*/ 4113 h 4127"/>
                <a:gd name="T6" fmla="*/ 3699 w 3729"/>
                <a:gd name="T7" fmla="*/ 4127 h 4127"/>
                <a:gd name="T8" fmla="*/ 0 w 3729"/>
                <a:gd name="T9" fmla="*/ 29 h 4127"/>
                <a:gd name="T10" fmla="*/ 0 60000 65536"/>
                <a:gd name="T11" fmla="*/ 0 60000 65536"/>
                <a:gd name="T12" fmla="*/ 0 60000 65536"/>
                <a:gd name="T13" fmla="*/ 0 60000 65536"/>
                <a:gd name="T14" fmla="*/ 0 60000 65536"/>
                <a:gd name="T15" fmla="*/ 0 w 3729"/>
                <a:gd name="T16" fmla="*/ 0 h 4127"/>
                <a:gd name="T17" fmla="*/ 3729 w 3729"/>
                <a:gd name="T18" fmla="*/ 4127 h 4127"/>
              </a:gdLst>
              <a:ahLst/>
              <a:cxnLst>
                <a:cxn ang="T10">
                  <a:pos x="T0" y="T1"/>
                </a:cxn>
                <a:cxn ang="T11">
                  <a:pos x="T2" y="T3"/>
                </a:cxn>
                <a:cxn ang="T12">
                  <a:pos x="T4" y="T5"/>
                </a:cxn>
                <a:cxn ang="T13">
                  <a:pos x="T6" y="T7"/>
                </a:cxn>
                <a:cxn ang="T14">
                  <a:pos x="T8" y="T9"/>
                </a:cxn>
              </a:cxnLst>
              <a:rect l="T15" t="T16" r="T17" b="T18"/>
              <a:pathLst>
                <a:path w="3729" h="4127">
                  <a:moveTo>
                    <a:pt x="0" y="29"/>
                  </a:moveTo>
                  <a:lnTo>
                    <a:pt x="15" y="0"/>
                  </a:lnTo>
                  <a:lnTo>
                    <a:pt x="3729" y="4113"/>
                  </a:lnTo>
                  <a:lnTo>
                    <a:pt x="3699" y="4127"/>
                  </a:lnTo>
                  <a:lnTo>
                    <a:pt x="0" y="29"/>
                  </a:lnTo>
                  <a:close/>
                </a:path>
              </a:pathLst>
            </a:custGeom>
            <a:solidFill>
              <a:srgbClr val="FF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799" name="Freeform 17">
              <a:extLst>
                <a:ext uri="{FF2B5EF4-FFF2-40B4-BE49-F238E27FC236}">
                  <a16:creationId xmlns:a16="http://schemas.microsoft.com/office/drawing/2014/main" id="{43CB32B8-CF62-41E7-AACF-2B4145F418C8}"/>
                </a:ext>
              </a:extLst>
            </p:cNvPr>
            <p:cNvSpPr>
              <a:spLocks/>
            </p:cNvSpPr>
            <p:nvPr/>
          </p:nvSpPr>
          <p:spPr bwMode="auto">
            <a:xfrm>
              <a:off x="6977" y="8195"/>
              <a:ext cx="118" cy="133"/>
            </a:xfrm>
            <a:custGeom>
              <a:avLst/>
              <a:gdLst>
                <a:gd name="T0" fmla="*/ 118 w 118"/>
                <a:gd name="T1" fmla="*/ 104 h 133"/>
                <a:gd name="T2" fmla="*/ 89 w 118"/>
                <a:gd name="T3" fmla="*/ 133 h 133"/>
                <a:gd name="T4" fmla="*/ 0 w 118"/>
                <a:gd name="T5" fmla="*/ 15 h 133"/>
                <a:gd name="T6" fmla="*/ 15 w 118"/>
                <a:gd name="T7" fmla="*/ 0 h 133"/>
                <a:gd name="T8" fmla="*/ 118 w 118"/>
                <a:gd name="T9" fmla="*/ 104 h 133"/>
                <a:gd name="T10" fmla="*/ 0 60000 65536"/>
                <a:gd name="T11" fmla="*/ 0 60000 65536"/>
                <a:gd name="T12" fmla="*/ 0 60000 65536"/>
                <a:gd name="T13" fmla="*/ 0 60000 65536"/>
                <a:gd name="T14" fmla="*/ 0 60000 65536"/>
                <a:gd name="T15" fmla="*/ 0 w 118"/>
                <a:gd name="T16" fmla="*/ 0 h 133"/>
                <a:gd name="T17" fmla="*/ 118 w 118"/>
                <a:gd name="T18" fmla="*/ 133 h 133"/>
              </a:gdLst>
              <a:ahLst/>
              <a:cxnLst>
                <a:cxn ang="T10">
                  <a:pos x="T0" y="T1"/>
                </a:cxn>
                <a:cxn ang="T11">
                  <a:pos x="T2" y="T3"/>
                </a:cxn>
                <a:cxn ang="T12">
                  <a:pos x="T4" y="T5"/>
                </a:cxn>
                <a:cxn ang="T13">
                  <a:pos x="T6" y="T7"/>
                </a:cxn>
                <a:cxn ang="T14">
                  <a:pos x="T8" y="T9"/>
                </a:cxn>
              </a:cxnLst>
              <a:rect l="T15" t="T16" r="T17" b="T18"/>
              <a:pathLst>
                <a:path w="118" h="133">
                  <a:moveTo>
                    <a:pt x="118" y="104"/>
                  </a:moveTo>
                  <a:lnTo>
                    <a:pt x="89" y="133"/>
                  </a:lnTo>
                  <a:lnTo>
                    <a:pt x="0" y="15"/>
                  </a:lnTo>
                  <a:lnTo>
                    <a:pt x="15" y="0"/>
                  </a:lnTo>
                  <a:lnTo>
                    <a:pt x="118" y="104"/>
                  </a:lnTo>
                  <a:close/>
                </a:path>
              </a:pathLst>
            </a:custGeom>
            <a:solidFill>
              <a:srgbClr val="FF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00" name="Freeform 18">
              <a:extLst>
                <a:ext uri="{FF2B5EF4-FFF2-40B4-BE49-F238E27FC236}">
                  <a16:creationId xmlns:a16="http://schemas.microsoft.com/office/drawing/2014/main" id="{8BEC5D12-4AE8-4D82-8158-E1D15CAD2508}"/>
                </a:ext>
              </a:extLst>
            </p:cNvPr>
            <p:cNvSpPr>
              <a:spLocks/>
            </p:cNvSpPr>
            <p:nvPr/>
          </p:nvSpPr>
          <p:spPr bwMode="auto">
            <a:xfrm>
              <a:off x="6829" y="8047"/>
              <a:ext cx="119" cy="119"/>
            </a:xfrm>
            <a:custGeom>
              <a:avLst/>
              <a:gdLst>
                <a:gd name="T0" fmla="*/ 119 w 119"/>
                <a:gd name="T1" fmla="*/ 104 h 119"/>
                <a:gd name="T2" fmla="*/ 104 w 119"/>
                <a:gd name="T3" fmla="*/ 119 h 119"/>
                <a:gd name="T4" fmla="*/ 0 w 119"/>
                <a:gd name="T5" fmla="*/ 15 h 119"/>
                <a:gd name="T6" fmla="*/ 15 w 119"/>
                <a:gd name="T7" fmla="*/ 0 h 119"/>
                <a:gd name="T8" fmla="*/ 119 w 119"/>
                <a:gd name="T9" fmla="*/ 104 h 119"/>
                <a:gd name="T10" fmla="*/ 0 60000 65536"/>
                <a:gd name="T11" fmla="*/ 0 60000 65536"/>
                <a:gd name="T12" fmla="*/ 0 60000 65536"/>
                <a:gd name="T13" fmla="*/ 0 60000 65536"/>
                <a:gd name="T14" fmla="*/ 0 60000 65536"/>
                <a:gd name="T15" fmla="*/ 0 w 119"/>
                <a:gd name="T16" fmla="*/ 0 h 119"/>
                <a:gd name="T17" fmla="*/ 119 w 119"/>
                <a:gd name="T18" fmla="*/ 119 h 119"/>
              </a:gdLst>
              <a:ahLst/>
              <a:cxnLst>
                <a:cxn ang="T10">
                  <a:pos x="T0" y="T1"/>
                </a:cxn>
                <a:cxn ang="T11">
                  <a:pos x="T2" y="T3"/>
                </a:cxn>
                <a:cxn ang="T12">
                  <a:pos x="T4" y="T5"/>
                </a:cxn>
                <a:cxn ang="T13">
                  <a:pos x="T6" y="T7"/>
                </a:cxn>
                <a:cxn ang="T14">
                  <a:pos x="T8" y="T9"/>
                </a:cxn>
              </a:cxnLst>
              <a:rect l="T15" t="T16" r="T17" b="T18"/>
              <a:pathLst>
                <a:path w="119" h="119">
                  <a:moveTo>
                    <a:pt x="119" y="104"/>
                  </a:moveTo>
                  <a:lnTo>
                    <a:pt x="104" y="119"/>
                  </a:lnTo>
                  <a:lnTo>
                    <a:pt x="0" y="15"/>
                  </a:lnTo>
                  <a:lnTo>
                    <a:pt x="15" y="0"/>
                  </a:lnTo>
                  <a:lnTo>
                    <a:pt x="119" y="104"/>
                  </a:lnTo>
                  <a:close/>
                </a:path>
              </a:pathLst>
            </a:custGeom>
            <a:solidFill>
              <a:srgbClr val="FF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01" name="Freeform 19">
              <a:extLst>
                <a:ext uri="{FF2B5EF4-FFF2-40B4-BE49-F238E27FC236}">
                  <a16:creationId xmlns:a16="http://schemas.microsoft.com/office/drawing/2014/main" id="{EB7C604A-2AF1-45F1-B1D4-51B21EAC71C8}"/>
                </a:ext>
              </a:extLst>
            </p:cNvPr>
            <p:cNvSpPr>
              <a:spLocks/>
            </p:cNvSpPr>
            <p:nvPr/>
          </p:nvSpPr>
          <p:spPr bwMode="auto">
            <a:xfrm>
              <a:off x="6681" y="7884"/>
              <a:ext cx="133" cy="134"/>
            </a:xfrm>
            <a:custGeom>
              <a:avLst/>
              <a:gdLst>
                <a:gd name="T0" fmla="*/ 133 w 133"/>
                <a:gd name="T1" fmla="*/ 119 h 134"/>
                <a:gd name="T2" fmla="*/ 104 w 133"/>
                <a:gd name="T3" fmla="*/ 134 h 134"/>
                <a:gd name="T4" fmla="*/ 0 w 133"/>
                <a:gd name="T5" fmla="*/ 30 h 134"/>
                <a:gd name="T6" fmla="*/ 30 w 133"/>
                <a:gd name="T7" fmla="*/ 0 h 134"/>
                <a:gd name="T8" fmla="*/ 133 w 133"/>
                <a:gd name="T9" fmla="*/ 119 h 134"/>
                <a:gd name="T10" fmla="*/ 0 60000 65536"/>
                <a:gd name="T11" fmla="*/ 0 60000 65536"/>
                <a:gd name="T12" fmla="*/ 0 60000 65536"/>
                <a:gd name="T13" fmla="*/ 0 60000 65536"/>
                <a:gd name="T14" fmla="*/ 0 60000 65536"/>
                <a:gd name="T15" fmla="*/ 0 w 133"/>
                <a:gd name="T16" fmla="*/ 0 h 134"/>
                <a:gd name="T17" fmla="*/ 133 w 133"/>
                <a:gd name="T18" fmla="*/ 134 h 134"/>
              </a:gdLst>
              <a:ahLst/>
              <a:cxnLst>
                <a:cxn ang="T10">
                  <a:pos x="T0" y="T1"/>
                </a:cxn>
                <a:cxn ang="T11">
                  <a:pos x="T2" y="T3"/>
                </a:cxn>
                <a:cxn ang="T12">
                  <a:pos x="T4" y="T5"/>
                </a:cxn>
                <a:cxn ang="T13">
                  <a:pos x="T6" y="T7"/>
                </a:cxn>
                <a:cxn ang="T14">
                  <a:pos x="T8" y="T9"/>
                </a:cxn>
              </a:cxnLst>
              <a:rect l="T15" t="T16" r="T17" b="T18"/>
              <a:pathLst>
                <a:path w="133" h="134">
                  <a:moveTo>
                    <a:pt x="133" y="119"/>
                  </a:moveTo>
                  <a:lnTo>
                    <a:pt x="104" y="134"/>
                  </a:lnTo>
                  <a:lnTo>
                    <a:pt x="0" y="30"/>
                  </a:lnTo>
                  <a:lnTo>
                    <a:pt x="30" y="0"/>
                  </a:lnTo>
                  <a:lnTo>
                    <a:pt x="133" y="119"/>
                  </a:lnTo>
                  <a:close/>
                </a:path>
              </a:pathLst>
            </a:custGeom>
            <a:solidFill>
              <a:srgbClr val="FF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02" name="Freeform 20">
              <a:extLst>
                <a:ext uri="{FF2B5EF4-FFF2-40B4-BE49-F238E27FC236}">
                  <a16:creationId xmlns:a16="http://schemas.microsoft.com/office/drawing/2014/main" id="{F51D9371-754F-4157-A853-BA31F883EA05}"/>
                </a:ext>
              </a:extLst>
            </p:cNvPr>
            <p:cNvSpPr>
              <a:spLocks/>
            </p:cNvSpPr>
            <p:nvPr/>
          </p:nvSpPr>
          <p:spPr bwMode="auto">
            <a:xfrm>
              <a:off x="6548" y="7736"/>
              <a:ext cx="118" cy="134"/>
            </a:xfrm>
            <a:custGeom>
              <a:avLst/>
              <a:gdLst>
                <a:gd name="T0" fmla="*/ 118 w 118"/>
                <a:gd name="T1" fmla="*/ 119 h 134"/>
                <a:gd name="T2" fmla="*/ 104 w 118"/>
                <a:gd name="T3" fmla="*/ 134 h 134"/>
                <a:gd name="T4" fmla="*/ 0 w 118"/>
                <a:gd name="T5" fmla="*/ 30 h 134"/>
                <a:gd name="T6" fmla="*/ 15 w 118"/>
                <a:gd name="T7" fmla="*/ 0 h 134"/>
                <a:gd name="T8" fmla="*/ 118 w 118"/>
                <a:gd name="T9" fmla="*/ 119 h 134"/>
                <a:gd name="T10" fmla="*/ 0 60000 65536"/>
                <a:gd name="T11" fmla="*/ 0 60000 65536"/>
                <a:gd name="T12" fmla="*/ 0 60000 65536"/>
                <a:gd name="T13" fmla="*/ 0 60000 65536"/>
                <a:gd name="T14" fmla="*/ 0 60000 65536"/>
                <a:gd name="T15" fmla="*/ 0 w 118"/>
                <a:gd name="T16" fmla="*/ 0 h 134"/>
                <a:gd name="T17" fmla="*/ 118 w 118"/>
                <a:gd name="T18" fmla="*/ 134 h 134"/>
              </a:gdLst>
              <a:ahLst/>
              <a:cxnLst>
                <a:cxn ang="T10">
                  <a:pos x="T0" y="T1"/>
                </a:cxn>
                <a:cxn ang="T11">
                  <a:pos x="T2" y="T3"/>
                </a:cxn>
                <a:cxn ang="T12">
                  <a:pos x="T4" y="T5"/>
                </a:cxn>
                <a:cxn ang="T13">
                  <a:pos x="T6" y="T7"/>
                </a:cxn>
                <a:cxn ang="T14">
                  <a:pos x="T8" y="T9"/>
                </a:cxn>
              </a:cxnLst>
              <a:rect l="T15" t="T16" r="T17" b="T18"/>
              <a:pathLst>
                <a:path w="118" h="134">
                  <a:moveTo>
                    <a:pt x="118" y="119"/>
                  </a:moveTo>
                  <a:lnTo>
                    <a:pt x="104" y="134"/>
                  </a:lnTo>
                  <a:lnTo>
                    <a:pt x="0" y="30"/>
                  </a:lnTo>
                  <a:lnTo>
                    <a:pt x="15" y="0"/>
                  </a:lnTo>
                  <a:lnTo>
                    <a:pt x="118" y="119"/>
                  </a:lnTo>
                  <a:close/>
                </a:path>
              </a:pathLst>
            </a:custGeom>
            <a:solidFill>
              <a:srgbClr val="FF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03" name="Freeform 21">
              <a:extLst>
                <a:ext uri="{FF2B5EF4-FFF2-40B4-BE49-F238E27FC236}">
                  <a16:creationId xmlns:a16="http://schemas.microsoft.com/office/drawing/2014/main" id="{0020AC04-9A68-4FF7-9BF5-D9FB930C7D16}"/>
                </a:ext>
              </a:extLst>
            </p:cNvPr>
            <p:cNvSpPr>
              <a:spLocks/>
            </p:cNvSpPr>
            <p:nvPr/>
          </p:nvSpPr>
          <p:spPr bwMode="auto">
            <a:xfrm>
              <a:off x="6400" y="7589"/>
              <a:ext cx="133" cy="133"/>
            </a:xfrm>
            <a:custGeom>
              <a:avLst/>
              <a:gdLst>
                <a:gd name="T0" fmla="*/ 133 w 133"/>
                <a:gd name="T1" fmla="*/ 103 h 133"/>
                <a:gd name="T2" fmla="*/ 104 w 133"/>
                <a:gd name="T3" fmla="*/ 133 h 133"/>
                <a:gd name="T4" fmla="*/ 0 w 133"/>
                <a:gd name="T5" fmla="*/ 14 h 133"/>
                <a:gd name="T6" fmla="*/ 30 w 133"/>
                <a:gd name="T7" fmla="*/ 0 h 133"/>
                <a:gd name="T8" fmla="*/ 133 w 133"/>
                <a:gd name="T9" fmla="*/ 103 h 133"/>
                <a:gd name="T10" fmla="*/ 0 60000 65536"/>
                <a:gd name="T11" fmla="*/ 0 60000 65536"/>
                <a:gd name="T12" fmla="*/ 0 60000 65536"/>
                <a:gd name="T13" fmla="*/ 0 60000 65536"/>
                <a:gd name="T14" fmla="*/ 0 60000 65536"/>
                <a:gd name="T15" fmla="*/ 0 w 133"/>
                <a:gd name="T16" fmla="*/ 0 h 133"/>
                <a:gd name="T17" fmla="*/ 133 w 133"/>
                <a:gd name="T18" fmla="*/ 133 h 133"/>
              </a:gdLst>
              <a:ahLst/>
              <a:cxnLst>
                <a:cxn ang="T10">
                  <a:pos x="T0" y="T1"/>
                </a:cxn>
                <a:cxn ang="T11">
                  <a:pos x="T2" y="T3"/>
                </a:cxn>
                <a:cxn ang="T12">
                  <a:pos x="T4" y="T5"/>
                </a:cxn>
                <a:cxn ang="T13">
                  <a:pos x="T6" y="T7"/>
                </a:cxn>
                <a:cxn ang="T14">
                  <a:pos x="T8" y="T9"/>
                </a:cxn>
              </a:cxnLst>
              <a:rect l="T15" t="T16" r="T17" b="T18"/>
              <a:pathLst>
                <a:path w="133" h="133">
                  <a:moveTo>
                    <a:pt x="133" y="103"/>
                  </a:moveTo>
                  <a:lnTo>
                    <a:pt x="104" y="133"/>
                  </a:lnTo>
                  <a:lnTo>
                    <a:pt x="0" y="14"/>
                  </a:lnTo>
                  <a:lnTo>
                    <a:pt x="30" y="0"/>
                  </a:lnTo>
                  <a:lnTo>
                    <a:pt x="133" y="103"/>
                  </a:lnTo>
                  <a:close/>
                </a:path>
              </a:pathLst>
            </a:custGeom>
            <a:solidFill>
              <a:srgbClr val="FF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04" name="Freeform 22">
              <a:extLst>
                <a:ext uri="{FF2B5EF4-FFF2-40B4-BE49-F238E27FC236}">
                  <a16:creationId xmlns:a16="http://schemas.microsoft.com/office/drawing/2014/main" id="{C6B3C6DC-517A-409E-8C69-4BDC47816429}"/>
                </a:ext>
              </a:extLst>
            </p:cNvPr>
            <p:cNvSpPr>
              <a:spLocks/>
            </p:cNvSpPr>
            <p:nvPr/>
          </p:nvSpPr>
          <p:spPr bwMode="auto">
            <a:xfrm>
              <a:off x="6267" y="7441"/>
              <a:ext cx="118" cy="118"/>
            </a:xfrm>
            <a:custGeom>
              <a:avLst/>
              <a:gdLst>
                <a:gd name="T0" fmla="*/ 118 w 118"/>
                <a:gd name="T1" fmla="*/ 103 h 118"/>
                <a:gd name="T2" fmla="*/ 104 w 118"/>
                <a:gd name="T3" fmla="*/ 118 h 118"/>
                <a:gd name="T4" fmla="*/ 0 w 118"/>
                <a:gd name="T5" fmla="*/ 14 h 118"/>
                <a:gd name="T6" fmla="*/ 15 w 118"/>
                <a:gd name="T7" fmla="*/ 0 h 118"/>
                <a:gd name="T8" fmla="*/ 118 w 118"/>
                <a:gd name="T9" fmla="*/ 103 h 118"/>
                <a:gd name="T10" fmla="*/ 0 60000 65536"/>
                <a:gd name="T11" fmla="*/ 0 60000 65536"/>
                <a:gd name="T12" fmla="*/ 0 60000 65536"/>
                <a:gd name="T13" fmla="*/ 0 60000 65536"/>
                <a:gd name="T14" fmla="*/ 0 60000 65536"/>
                <a:gd name="T15" fmla="*/ 0 w 118"/>
                <a:gd name="T16" fmla="*/ 0 h 118"/>
                <a:gd name="T17" fmla="*/ 118 w 118"/>
                <a:gd name="T18" fmla="*/ 118 h 118"/>
              </a:gdLst>
              <a:ahLst/>
              <a:cxnLst>
                <a:cxn ang="T10">
                  <a:pos x="T0" y="T1"/>
                </a:cxn>
                <a:cxn ang="T11">
                  <a:pos x="T2" y="T3"/>
                </a:cxn>
                <a:cxn ang="T12">
                  <a:pos x="T4" y="T5"/>
                </a:cxn>
                <a:cxn ang="T13">
                  <a:pos x="T6" y="T7"/>
                </a:cxn>
                <a:cxn ang="T14">
                  <a:pos x="T8" y="T9"/>
                </a:cxn>
              </a:cxnLst>
              <a:rect l="T15" t="T16" r="T17" b="T18"/>
              <a:pathLst>
                <a:path w="118" h="118">
                  <a:moveTo>
                    <a:pt x="118" y="103"/>
                  </a:moveTo>
                  <a:lnTo>
                    <a:pt x="104" y="118"/>
                  </a:lnTo>
                  <a:lnTo>
                    <a:pt x="0" y="14"/>
                  </a:lnTo>
                  <a:lnTo>
                    <a:pt x="15" y="0"/>
                  </a:lnTo>
                  <a:lnTo>
                    <a:pt x="118" y="103"/>
                  </a:lnTo>
                  <a:close/>
                </a:path>
              </a:pathLst>
            </a:custGeom>
            <a:solidFill>
              <a:srgbClr val="FF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05" name="Freeform 23">
              <a:extLst>
                <a:ext uri="{FF2B5EF4-FFF2-40B4-BE49-F238E27FC236}">
                  <a16:creationId xmlns:a16="http://schemas.microsoft.com/office/drawing/2014/main" id="{02F5E423-B64E-419F-A769-EAB0BA55F572}"/>
                </a:ext>
              </a:extLst>
            </p:cNvPr>
            <p:cNvSpPr>
              <a:spLocks/>
            </p:cNvSpPr>
            <p:nvPr/>
          </p:nvSpPr>
          <p:spPr bwMode="auto">
            <a:xfrm>
              <a:off x="6149" y="7322"/>
              <a:ext cx="88" cy="89"/>
            </a:xfrm>
            <a:custGeom>
              <a:avLst/>
              <a:gdLst>
                <a:gd name="T0" fmla="*/ 88 w 88"/>
                <a:gd name="T1" fmla="*/ 74 h 89"/>
                <a:gd name="T2" fmla="*/ 74 w 88"/>
                <a:gd name="T3" fmla="*/ 89 h 89"/>
                <a:gd name="T4" fmla="*/ 0 w 88"/>
                <a:gd name="T5" fmla="*/ 15 h 89"/>
                <a:gd name="T6" fmla="*/ 29 w 88"/>
                <a:gd name="T7" fmla="*/ 0 h 89"/>
                <a:gd name="T8" fmla="*/ 88 w 88"/>
                <a:gd name="T9" fmla="*/ 74 h 89"/>
                <a:gd name="T10" fmla="*/ 0 60000 65536"/>
                <a:gd name="T11" fmla="*/ 0 60000 65536"/>
                <a:gd name="T12" fmla="*/ 0 60000 65536"/>
                <a:gd name="T13" fmla="*/ 0 60000 65536"/>
                <a:gd name="T14" fmla="*/ 0 60000 65536"/>
                <a:gd name="T15" fmla="*/ 0 w 88"/>
                <a:gd name="T16" fmla="*/ 0 h 89"/>
                <a:gd name="T17" fmla="*/ 88 w 88"/>
                <a:gd name="T18" fmla="*/ 89 h 89"/>
              </a:gdLst>
              <a:ahLst/>
              <a:cxnLst>
                <a:cxn ang="T10">
                  <a:pos x="T0" y="T1"/>
                </a:cxn>
                <a:cxn ang="T11">
                  <a:pos x="T2" y="T3"/>
                </a:cxn>
                <a:cxn ang="T12">
                  <a:pos x="T4" y="T5"/>
                </a:cxn>
                <a:cxn ang="T13">
                  <a:pos x="T6" y="T7"/>
                </a:cxn>
                <a:cxn ang="T14">
                  <a:pos x="T8" y="T9"/>
                </a:cxn>
              </a:cxnLst>
              <a:rect l="T15" t="T16" r="T17" b="T18"/>
              <a:pathLst>
                <a:path w="88" h="89">
                  <a:moveTo>
                    <a:pt x="88" y="74"/>
                  </a:moveTo>
                  <a:lnTo>
                    <a:pt x="74" y="89"/>
                  </a:lnTo>
                  <a:lnTo>
                    <a:pt x="0" y="15"/>
                  </a:lnTo>
                  <a:lnTo>
                    <a:pt x="29" y="0"/>
                  </a:lnTo>
                  <a:lnTo>
                    <a:pt x="88" y="74"/>
                  </a:lnTo>
                  <a:close/>
                </a:path>
              </a:pathLst>
            </a:custGeom>
            <a:solidFill>
              <a:srgbClr val="FF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06" name="Rectangle 24">
              <a:extLst>
                <a:ext uri="{FF2B5EF4-FFF2-40B4-BE49-F238E27FC236}">
                  <a16:creationId xmlns:a16="http://schemas.microsoft.com/office/drawing/2014/main" id="{984DE38E-EC62-4018-892D-843DA4B08C66}"/>
                </a:ext>
              </a:extLst>
            </p:cNvPr>
            <p:cNvSpPr>
              <a:spLocks noChangeArrowheads="1"/>
            </p:cNvSpPr>
            <p:nvPr/>
          </p:nvSpPr>
          <p:spPr bwMode="auto">
            <a:xfrm>
              <a:off x="2006" y="8640"/>
              <a:ext cx="5919"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600" b="1">
                  <a:solidFill>
                    <a:srgbClr val="FFCC00"/>
                  </a:solidFill>
                </a:rPr>
                <a:t>            1950      1970     1990     2010      2030</a:t>
              </a:r>
              <a:endParaRPr kumimoji="0" lang="en-US" altLang="zh-CN" sz="2400">
                <a:solidFill>
                  <a:srgbClr val="FFCC00"/>
                </a:solidFill>
              </a:endParaRPr>
            </a:p>
          </p:txBody>
        </p:sp>
        <p:sp>
          <p:nvSpPr>
            <p:cNvPr id="75807" name="Rectangle 25">
              <a:extLst>
                <a:ext uri="{FF2B5EF4-FFF2-40B4-BE49-F238E27FC236}">
                  <a16:creationId xmlns:a16="http://schemas.microsoft.com/office/drawing/2014/main" id="{ED54012D-BB98-4B2F-8C23-DAB1126FF794}"/>
                </a:ext>
              </a:extLst>
            </p:cNvPr>
            <p:cNvSpPr>
              <a:spLocks noChangeArrowheads="1"/>
            </p:cNvSpPr>
            <p:nvPr/>
          </p:nvSpPr>
          <p:spPr bwMode="auto">
            <a:xfrm>
              <a:off x="1583" y="2879"/>
              <a:ext cx="508"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600" b="1">
                  <a:solidFill>
                    <a:srgbClr val="FFCC00"/>
                  </a:solidFill>
                </a:rPr>
                <a:t>1 m</a:t>
              </a:r>
              <a:endParaRPr kumimoji="0" lang="en-US" altLang="zh-CN" sz="2400">
                <a:solidFill>
                  <a:srgbClr val="FFCC00"/>
                </a:solidFill>
              </a:endParaRPr>
            </a:p>
          </p:txBody>
        </p:sp>
        <p:sp>
          <p:nvSpPr>
            <p:cNvPr id="75808" name="Rectangle 26">
              <a:extLst>
                <a:ext uri="{FF2B5EF4-FFF2-40B4-BE49-F238E27FC236}">
                  <a16:creationId xmlns:a16="http://schemas.microsoft.com/office/drawing/2014/main" id="{2161980D-3295-4BB4-A8AA-F07C2056059F}"/>
                </a:ext>
              </a:extLst>
            </p:cNvPr>
            <p:cNvSpPr>
              <a:spLocks noChangeArrowheads="1"/>
            </p:cNvSpPr>
            <p:nvPr/>
          </p:nvSpPr>
          <p:spPr bwMode="auto">
            <a:xfrm>
              <a:off x="1441" y="3887"/>
              <a:ext cx="73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800" b="1">
                  <a:solidFill>
                    <a:srgbClr val="FFCC00"/>
                  </a:solidFill>
                </a:rPr>
                <a:t>1 cm</a:t>
              </a:r>
              <a:endParaRPr kumimoji="0" lang="en-US" altLang="zh-CN" sz="2400">
                <a:solidFill>
                  <a:srgbClr val="FFCC00"/>
                </a:solidFill>
              </a:endParaRPr>
            </a:p>
          </p:txBody>
        </p:sp>
        <p:sp>
          <p:nvSpPr>
            <p:cNvPr id="75809" name="Rectangle 27">
              <a:extLst>
                <a:ext uri="{FF2B5EF4-FFF2-40B4-BE49-F238E27FC236}">
                  <a16:creationId xmlns:a16="http://schemas.microsoft.com/office/drawing/2014/main" id="{20E4F54C-5D0E-47C2-99D3-1393D8E061A8}"/>
                </a:ext>
              </a:extLst>
            </p:cNvPr>
            <p:cNvSpPr>
              <a:spLocks noChangeArrowheads="1"/>
            </p:cNvSpPr>
            <p:nvPr/>
          </p:nvSpPr>
          <p:spPr bwMode="auto">
            <a:xfrm>
              <a:off x="4463" y="9215"/>
              <a:ext cx="760"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800" b="1">
                  <a:solidFill>
                    <a:srgbClr val="FFCC00"/>
                  </a:solidFill>
                  <a:latin typeface="Times" panose="02020603050405020304" pitchFamily="18" charset="0"/>
                </a:rPr>
                <a:t>Year</a:t>
              </a:r>
              <a:endParaRPr kumimoji="0" lang="en-US" altLang="zh-CN" sz="2400">
                <a:solidFill>
                  <a:srgbClr val="FFCC00"/>
                </a:solidFill>
              </a:endParaRPr>
            </a:p>
          </p:txBody>
        </p:sp>
        <p:sp>
          <p:nvSpPr>
            <p:cNvPr id="75810" name="Rectangle 28">
              <a:extLst>
                <a:ext uri="{FF2B5EF4-FFF2-40B4-BE49-F238E27FC236}">
                  <a16:creationId xmlns:a16="http://schemas.microsoft.com/office/drawing/2014/main" id="{46EFC8F2-CC47-4198-9030-43F82A91E104}"/>
                </a:ext>
              </a:extLst>
            </p:cNvPr>
            <p:cNvSpPr>
              <a:spLocks noChangeArrowheads="1"/>
            </p:cNvSpPr>
            <p:nvPr/>
          </p:nvSpPr>
          <p:spPr bwMode="auto">
            <a:xfrm>
              <a:off x="5490" y="6225"/>
              <a:ext cx="74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600" b="1">
                  <a:solidFill>
                    <a:srgbClr val="FFCC00"/>
                  </a:solidFill>
                </a:rPr>
                <a:t>VLSI</a:t>
              </a:r>
              <a:endParaRPr kumimoji="0" lang="en-US" altLang="zh-CN" sz="2400">
                <a:solidFill>
                  <a:srgbClr val="FFCC00"/>
                </a:solidFill>
              </a:endParaRPr>
            </a:p>
          </p:txBody>
        </p:sp>
        <p:sp>
          <p:nvSpPr>
            <p:cNvPr id="75811" name="Rectangle 29">
              <a:extLst>
                <a:ext uri="{FF2B5EF4-FFF2-40B4-BE49-F238E27FC236}">
                  <a16:creationId xmlns:a16="http://schemas.microsoft.com/office/drawing/2014/main" id="{4053C668-CBEE-4E72-9D53-D37CB67751AA}"/>
                </a:ext>
              </a:extLst>
            </p:cNvPr>
            <p:cNvSpPr>
              <a:spLocks noChangeArrowheads="1"/>
            </p:cNvSpPr>
            <p:nvPr/>
          </p:nvSpPr>
          <p:spPr bwMode="auto">
            <a:xfrm>
              <a:off x="4608" y="5040"/>
              <a:ext cx="1442"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a:r>
                <a:rPr kumimoji="0" lang="en-US" altLang="zh-CN" sz="1600" b="1">
                  <a:solidFill>
                    <a:srgbClr val="FFCC00"/>
                  </a:solidFill>
                </a:rPr>
                <a:t>Integrated</a:t>
              </a:r>
            </a:p>
            <a:p>
              <a:pPr algn="ctr"/>
              <a:r>
                <a:rPr kumimoji="0" lang="en-US" altLang="zh-CN" sz="1600" b="1">
                  <a:solidFill>
                    <a:srgbClr val="FFCC00"/>
                  </a:solidFill>
                </a:rPr>
                <a:t>circuits</a:t>
              </a:r>
              <a:endParaRPr kumimoji="0" lang="en-US" altLang="zh-CN" sz="2400">
                <a:solidFill>
                  <a:srgbClr val="FFCC00"/>
                </a:solidFill>
              </a:endParaRPr>
            </a:p>
          </p:txBody>
        </p:sp>
        <p:sp>
          <p:nvSpPr>
            <p:cNvPr id="75812" name="Rectangle 30">
              <a:extLst>
                <a:ext uri="{FF2B5EF4-FFF2-40B4-BE49-F238E27FC236}">
                  <a16:creationId xmlns:a16="http://schemas.microsoft.com/office/drawing/2014/main" id="{787EA711-50AF-4E60-99C4-B67C90973636}"/>
                </a:ext>
              </a:extLst>
            </p:cNvPr>
            <p:cNvSpPr>
              <a:spLocks noChangeArrowheads="1"/>
            </p:cNvSpPr>
            <p:nvPr/>
          </p:nvSpPr>
          <p:spPr bwMode="auto">
            <a:xfrm>
              <a:off x="4033" y="4319"/>
              <a:ext cx="144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600" b="1">
                  <a:solidFill>
                    <a:srgbClr val="FFCC00"/>
                  </a:solidFill>
                </a:rPr>
                <a:t>Transistor</a:t>
              </a:r>
              <a:endParaRPr kumimoji="0" lang="en-US" altLang="zh-CN" sz="2400">
                <a:solidFill>
                  <a:srgbClr val="FFCC00"/>
                </a:solidFill>
              </a:endParaRPr>
            </a:p>
          </p:txBody>
        </p:sp>
        <p:sp>
          <p:nvSpPr>
            <p:cNvPr id="75813" name="Rectangle 31">
              <a:extLst>
                <a:ext uri="{FF2B5EF4-FFF2-40B4-BE49-F238E27FC236}">
                  <a16:creationId xmlns:a16="http://schemas.microsoft.com/office/drawing/2014/main" id="{266B5552-6B64-43D9-8A94-9B62A60AD498}"/>
                </a:ext>
              </a:extLst>
            </p:cNvPr>
            <p:cNvSpPr>
              <a:spLocks noChangeArrowheads="1"/>
            </p:cNvSpPr>
            <p:nvPr/>
          </p:nvSpPr>
          <p:spPr bwMode="auto">
            <a:xfrm>
              <a:off x="2998" y="3372"/>
              <a:ext cx="207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600" b="1">
                  <a:solidFill>
                    <a:srgbClr val="FFCC00"/>
                  </a:solidFill>
                </a:rPr>
                <a:t>Vacuum valves</a:t>
              </a:r>
              <a:endParaRPr kumimoji="0" lang="en-US" altLang="zh-CN" sz="2400">
                <a:solidFill>
                  <a:srgbClr val="FFCC00"/>
                </a:solidFill>
              </a:endParaRPr>
            </a:p>
          </p:txBody>
        </p:sp>
        <p:sp>
          <p:nvSpPr>
            <p:cNvPr id="75814" name="Rectangle 32">
              <a:extLst>
                <a:ext uri="{FF2B5EF4-FFF2-40B4-BE49-F238E27FC236}">
                  <a16:creationId xmlns:a16="http://schemas.microsoft.com/office/drawing/2014/main" id="{0F343A3B-2E4A-4DA7-93E0-FC3BBAA16BFB}"/>
                </a:ext>
              </a:extLst>
            </p:cNvPr>
            <p:cNvSpPr>
              <a:spLocks noChangeArrowheads="1"/>
            </p:cNvSpPr>
            <p:nvPr/>
          </p:nvSpPr>
          <p:spPr bwMode="auto">
            <a:xfrm>
              <a:off x="3168" y="7775"/>
              <a:ext cx="3019"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600" b="1">
                  <a:solidFill>
                    <a:srgbClr val="FFCC00"/>
                  </a:solidFill>
                </a:rPr>
                <a:t>Molecular dimensions</a:t>
              </a:r>
              <a:endParaRPr kumimoji="0" lang="en-US" altLang="zh-CN" sz="2400">
                <a:solidFill>
                  <a:srgbClr val="FFCC00"/>
                </a:solidFill>
              </a:endParaRPr>
            </a:p>
          </p:txBody>
        </p:sp>
        <p:sp>
          <p:nvSpPr>
            <p:cNvPr id="75815" name="Rectangle 33">
              <a:extLst>
                <a:ext uri="{FF2B5EF4-FFF2-40B4-BE49-F238E27FC236}">
                  <a16:creationId xmlns:a16="http://schemas.microsoft.com/office/drawing/2014/main" id="{969890CD-E7E2-4914-BDEA-F5AE7888934C}"/>
                </a:ext>
              </a:extLst>
            </p:cNvPr>
            <p:cNvSpPr>
              <a:spLocks noChangeArrowheads="1"/>
            </p:cNvSpPr>
            <p:nvPr/>
          </p:nvSpPr>
          <p:spPr bwMode="auto">
            <a:xfrm>
              <a:off x="1441" y="6047"/>
              <a:ext cx="777"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800" b="1">
                  <a:solidFill>
                    <a:srgbClr val="FFCC00"/>
                  </a:solidFill>
                </a:rPr>
                <a:t>1 </a:t>
              </a:r>
              <a:r>
                <a:rPr kumimoji="0" lang="en-US" altLang="zh-CN" sz="1800" b="1">
                  <a:solidFill>
                    <a:srgbClr val="FFCC00"/>
                  </a:solidFill>
                  <a:latin typeface="Symbol" panose="05050102010706020507" pitchFamily="18" charset="2"/>
                </a:rPr>
                <a:t>m</a:t>
              </a:r>
              <a:r>
                <a:rPr kumimoji="0" lang="en-US" altLang="zh-CN" sz="1800" b="1">
                  <a:solidFill>
                    <a:srgbClr val="FFCC00"/>
                  </a:solidFill>
                </a:rPr>
                <a:t>m</a:t>
              </a:r>
              <a:endParaRPr kumimoji="0" lang="en-US" altLang="zh-CN" sz="2400">
                <a:solidFill>
                  <a:srgbClr val="FFCC00"/>
                </a:solidFill>
              </a:endParaRPr>
            </a:p>
          </p:txBody>
        </p:sp>
        <p:sp>
          <p:nvSpPr>
            <p:cNvPr id="75816" name="Rectangle 34">
              <a:extLst>
                <a:ext uri="{FF2B5EF4-FFF2-40B4-BE49-F238E27FC236}">
                  <a16:creationId xmlns:a16="http://schemas.microsoft.com/office/drawing/2014/main" id="{C3889ED1-AFFE-4129-A7D2-56669C399757}"/>
                </a:ext>
              </a:extLst>
            </p:cNvPr>
            <p:cNvSpPr>
              <a:spLocks noChangeArrowheads="1"/>
            </p:cNvSpPr>
            <p:nvPr/>
          </p:nvSpPr>
          <p:spPr bwMode="auto">
            <a:xfrm>
              <a:off x="1296" y="7055"/>
              <a:ext cx="950"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800" b="1">
                  <a:solidFill>
                    <a:srgbClr val="FFCC00"/>
                  </a:solidFill>
                </a:rPr>
                <a:t>10 nm</a:t>
              </a:r>
              <a:endParaRPr kumimoji="0" lang="en-US" altLang="zh-CN" sz="2400">
                <a:solidFill>
                  <a:srgbClr val="FFCC00"/>
                </a:solidFill>
              </a:endParaRPr>
            </a:p>
          </p:txBody>
        </p:sp>
        <p:sp>
          <p:nvSpPr>
            <p:cNvPr id="75817" name="Rectangle 35">
              <a:extLst>
                <a:ext uri="{FF2B5EF4-FFF2-40B4-BE49-F238E27FC236}">
                  <a16:creationId xmlns:a16="http://schemas.microsoft.com/office/drawing/2014/main" id="{D47A225F-956E-45CF-8463-98B9978212C9}"/>
                </a:ext>
              </a:extLst>
            </p:cNvPr>
            <p:cNvSpPr>
              <a:spLocks noChangeArrowheads="1"/>
            </p:cNvSpPr>
            <p:nvPr/>
          </p:nvSpPr>
          <p:spPr bwMode="auto">
            <a:xfrm>
              <a:off x="1726" y="8065"/>
              <a:ext cx="47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600" b="1">
                  <a:solidFill>
                    <a:srgbClr val="FFCC00"/>
                  </a:solidFill>
                </a:rPr>
                <a:t>1 </a:t>
              </a:r>
              <a:r>
                <a:rPr kumimoji="0" lang="en-US" altLang="zh-CN" sz="1600" b="1">
                  <a:solidFill>
                    <a:srgbClr val="FFCC00"/>
                  </a:solidFill>
                  <a:latin typeface="Symbol" panose="05050102010706020507" pitchFamily="18" charset="2"/>
                </a:rPr>
                <a:t>A</a:t>
              </a:r>
              <a:endParaRPr kumimoji="0" lang="en-US" altLang="zh-CN" sz="2400">
                <a:solidFill>
                  <a:srgbClr val="FFCC00"/>
                </a:solidFill>
              </a:endParaRPr>
            </a:p>
          </p:txBody>
        </p:sp>
        <p:sp>
          <p:nvSpPr>
            <p:cNvPr id="75818" name="Rectangle 36">
              <a:extLst>
                <a:ext uri="{FF2B5EF4-FFF2-40B4-BE49-F238E27FC236}">
                  <a16:creationId xmlns:a16="http://schemas.microsoft.com/office/drawing/2014/main" id="{057B020A-0C18-4E43-A1EE-E5132D0B687B}"/>
                </a:ext>
              </a:extLst>
            </p:cNvPr>
            <p:cNvSpPr>
              <a:spLocks noChangeArrowheads="1"/>
            </p:cNvSpPr>
            <p:nvPr/>
          </p:nvSpPr>
          <p:spPr bwMode="auto">
            <a:xfrm>
              <a:off x="1296" y="2304"/>
              <a:ext cx="1670"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800" b="1">
                  <a:solidFill>
                    <a:srgbClr val="FFCC00"/>
                  </a:solidFill>
                </a:rPr>
                <a:t>Device size</a:t>
              </a:r>
              <a:endParaRPr kumimoji="0" lang="en-US" altLang="zh-CN" sz="2400">
                <a:solidFill>
                  <a:srgbClr val="FFCC00"/>
                </a:solidFill>
              </a:endParaRPr>
            </a:p>
          </p:txBody>
        </p:sp>
      </p:grpSp>
      <p:grpSp>
        <p:nvGrpSpPr>
          <p:cNvPr id="75780" name="Group 37">
            <a:extLst>
              <a:ext uri="{FF2B5EF4-FFF2-40B4-BE49-F238E27FC236}">
                <a16:creationId xmlns:a16="http://schemas.microsoft.com/office/drawing/2014/main" id="{3E667DB2-84FE-4809-8739-92612A345B04}"/>
              </a:ext>
            </a:extLst>
          </p:cNvPr>
          <p:cNvGrpSpPr>
            <a:grpSpLocks/>
          </p:cNvGrpSpPr>
          <p:nvPr/>
        </p:nvGrpSpPr>
        <p:grpSpPr bwMode="auto">
          <a:xfrm>
            <a:off x="1231901" y="381000"/>
            <a:ext cx="7618413" cy="5241925"/>
            <a:chOff x="776" y="240"/>
            <a:chExt cx="4799" cy="3302"/>
          </a:xfrm>
        </p:grpSpPr>
        <p:pic>
          <p:nvPicPr>
            <p:cNvPr id="75782" name="Picture 38" descr="images">
              <a:extLst>
                <a:ext uri="{FF2B5EF4-FFF2-40B4-BE49-F238E27FC236}">
                  <a16:creationId xmlns:a16="http://schemas.microsoft.com/office/drawing/2014/main" id="{A878967A-5731-4267-94E9-AAA1A1FAD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 y="2529"/>
              <a:ext cx="743"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39" descr="MooresLawgraph2">
              <a:extLst>
                <a:ext uri="{FF2B5EF4-FFF2-40B4-BE49-F238E27FC236}">
                  <a16:creationId xmlns:a16="http://schemas.microsoft.com/office/drawing/2014/main" id="{229DE24E-5528-4B92-9566-0D34DA8B8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240"/>
              <a:ext cx="3415" cy="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41" descr="molecular array">
              <a:extLst>
                <a:ext uri="{FF2B5EF4-FFF2-40B4-BE49-F238E27FC236}">
                  <a16:creationId xmlns:a16="http://schemas.microsoft.com/office/drawing/2014/main" id="{0AD6DF40-0C1B-439D-9BFA-994F7D00F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4" y="3027"/>
              <a:ext cx="659"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781" name="Text Box 42">
            <a:extLst>
              <a:ext uri="{FF2B5EF4-FFF2-40B4-BE49-F238E27FC236}">
                <a16:creationId xmlns:a16="http://schemas.microsoft.com/office/drawing/2014/main" id="{D776379C-3BCF-4DCE-A30E-0EE358FCFD19}"/>
              </a:ext>
            </a:extLst>
          </p:cNvPr>
          <p:cNvSpPr txBox="1">
            <a:spLocks noChangeArrowheads="1"/>
          </p:cNvSpPr>
          <p:nvPr/>
        </p:nvSpPr>
        <p:spPr bwMode="auto">
          <a:xfrm>
            <a:off x="7696200" y="35052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spcBef>
                <a:spcPct val="50000"/>
              </a:spcBef>
            </a:pPr>
            <a:r>
              <a:rPr kumimoji="0" lang="en-US" altLang="zh-CN" sz="1800" dirty="0">
                <a:solidFill>
                  <a:schemeClr val="tx1"/>
                </a:solidFill>
              </a:rPr>
              <a:t>From Intel</a:t>
            </a:r>
          </a:p>
        </p:txBody>
      </p:sp>
      <p:sp>
        <p:nvSpPr>
          <p:cNvPr id="3" name="灯片编号占位符 2">
            <a:extLst>
              <a:ext uri="{FF2B5EF4-FFF2-40B4-BE49-F238E27FC236}">
                <a16:creationId xmlns:a16="http://schemas.microsoft.com/office/drawing/2014/main" id="{F33D932D-1AAA-4B0F-A7AC-601E883BB877}"/>
              </a:ext>
            </a:extLst>
          </p:cNvPr>
          <p:cNvSpPr>
            <a:spLocks noGrp="1"/>
          </p:cNvSpPr>
          <p:nvPr>
            <p:ph type="sldNum" sz="quarter" idx="12"/>
          </p:nvPr>
        </p:nvSpPr>
        <p:spPr/>
        <p:txBody>
          <a:bodyPr/>
          <a:lstStyle/>
          <a:p>
            <a:pPr>
              <a:defRPr/>
            </a:pPr>
            <a:fld id="{CCF249B9-5BE5-44F1-965D-D5627860C185}" type="slidenum">
              <a:rPr lang="en-US" altLang="zh-CN" smtClean="0"/>
              <a:pPr>
                <a:defRPr/>
              </a:pPr>
              <a:t>50</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CAFB0CCC-C60C-40E5-A992-6B76B4FC6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771525"/>
            <a:ext cx="784860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D80CD68B-A709-4A49-83CF-824A9167BA65}"/>
              </a:ext>
            </a:extLst>
          </p:cNvPr>
          <p:cNvSpPr>
            <a:spLocks noGrp="1"/>
          </p:cNvSpPr>
          <p:nvPr>
            <p:ph type="sldNum" sz="quarter" idx="11"/>
          </p:nvPr>
        </p:nvSpPr>
        <p:spPr/>
        <p:txBody>
          <a:bodyPr/>
          <a:lstStyle/>
          <a:p>
            <a:pPr>
              <a:defRPr/>
            </a:pPr>
            <a:fld id="{5827373B-C2CC-41E1-B863-09BB423C47B1}" type="slidenum">
              <a:rPr lang="en-US" altLang="zh-CN" smtClean="0"/>
              <a:pPr>
                <a:defRPr/>
              </a:pPr>
              <a:t>51</a:t>
            </a:fld>
            <a:endParaRPr lang="en-US" altLang="zh-CN"/>
          </a:p>
        </p:txBody>
      </p:sp>
    </p:spTree>
    <p:extLst>
      <p:ext uri="{BB962C8B-B14F-4D97-AF65-F5344CB8AC3E}">
        <p14:creationId xmlns:p14="http://schemas.microsoft.com/office/powerpoint/2010/main" val="36280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8">
            <a:extLst>
              <a:ext uri="{FF2B5EF4-FFF2-40B4-BE49-F238E27FC236}">
                <a16:creationId xmlns:a16="http://schemas.microsoft.com/office/drawing/2014/main" id="{652A3191-D037-4382-936C-01BF6BB3479F}"/>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硅片（晶圆，</a:t>
            </a:r>
            <a:r>
              <a:rPr kumimoji="1" lang="en-US" altLang="zh-CN" sz="4000" b="1" dirty="0">
                <a:solidFill>
                  <a:schemeClr val="accent2"/>
                </a:solidFill>
                <a:latin typeface="微软雅黑" panose="020B0503020204020204" pitchFamily="34" charset="-122"/>
                <a:ea typeface="微软雅黑" panose="020B0503020204020204" pitchFamily="34" charset="-122"/>
              </a:rPr>
              <a:t>Wafer</a:t>
            </a:r>
            <a:r>
              <a:rPr kumimoji="1" lang="zh-CN" altLang="en-US" sz="4000" b="1" dirty="0">
                <a:solidFill>
                  <a:schemeClr val="accent2"/>
                </a:solidFill>
                <a:latin typeface="微软雅黑" panose="020B0503020204020204" pitchFamily="34" charset="-122"/>
                <a:ea typeface="微软雅黑" panose="020B0503020204020204" pitchFamily="34" charset="-122"/>
              </a:rPr>
              <a:t>）</a:t>
            </a:r>
          </a:p>
        </p:txBody>
      </p:sp>
      <p:sp>
        <p:nvSpPr>
          <p:cNvPr id="7" name="灯片编号占位符 6">
            <a:extLst>
              <a:ext uri="{FF2B5EF4-FFF2-40B4-BE49-F238E27FC236}">
                <a16:creationId xmlns:a16="http://schemas.microsoft.com/office/drawing/2014/main" id="{E6A4C487-2F23-4D79-AD65-09FE463D8972}"/>
              </a:ext>
            </a:extLst>
          </p:cNvPr>
          <p:cNvSpPr>
            <a:spLocks noGrp="1"/>
          </p:cNvSpPr>
          <p:nvPr>
            <p:ph type="sldNum" sz="quarter" idx="11"/>
          </p:nvPr>
        </p:nvSpPr>
        <p:spPr/>
        <p:txBody>
          <a:bodyPr/>
          <a:lstStyle/>
          <a:p>
            <a:pPr>
              <a:defRPr/>
            </a:pPr>
            <a:fld id="{5827373B-C2CC-41E1-B863-09BB423C47B1}" type="slidenum">
              <a:rPr lang="en-US" altLang="zh-CN" smtClean="0"/>
              <a:pPr>
                <a:defRPr/>
              </a:pPr>
              <a:t>52</a:t>
            </a:fld>
            <a:endParaRPr lang="en-US" altLang="zh-CN"/>
          </a:p>
        </p:txBody>
      </p:sp>
      <p:pic>
        <p:nvPicPr>
          <p:cNvPr id="91138" name="Picture 2">
            <a:extLst>
              <a:ext uri="{FF2B5EF4-FFF2-40B4-BE49-F238E27FC236}">
                <a16:creationId xmlns:a16="http://schemas.microsoft.com/office/drawing/2014/main" id="{4E6F78F1-3089-4C77-B9A7-1FA79FA68D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417"/>
          <a:stretch/>
        </p:blipFill>
        <p:spPr bwMode="auto">
          <a:xfrm>
            <a:off x="1115616" y="1268760"/>
            <a:ext cx="7067862" cy="30963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E59786DF-751E-46AF-9692-7D7A7237762B}"/>
              </a:ext>
            </a:extLst>
          </p:cNvPr>
          <p:cNvSpPr txBox="1">
            <a:spLocks noChangeArrowheads="1"/>
          </p:cNvSpPr>
          <p:nvPr/>
        </p:nvSpPr>
        <p:spPr bwMode="auto">
          <a:xfrm>
            <a:off x="1259632" y="1260347"/>
            <a:ext cx="63305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dirty="0">
                <a:solidFill>
                  <a:srgbClr val="FF0000"/>
                </a:solidFill>
                <a:latin typeface="微软雅黑" panose="020B0503020204020204" pitchFamily="34" charset="-122"/>
                <a:ea typeface="微软雅黑" panose="020B0503020204020204" pitchFamily="34" charset="-122"/>
              </a:rPr>
              <a:t>4       6         8          12</a:t>
            </a:r>
            <a:r>
              <a:rPr lang="zh-CN" altLang="en-US" sz="2400" b="1" dirty="0">
                <a:solidFill>
                  <a:srgbClr val="FF0000"/>
                </a:solidFill>
                <a:latin typeface="微软雅黑" panose="020B0503020204020204" pitchFamily="34" charset="-122"/>
                <a:ea typeface="微软雅黑" panose="020B0503020204020204" pitchFamily="34" charset="-122"/>
              </a:rPr>
              <a:t>英寸              </a:t>
            </a:r>
            <a:r>
              <a:rPr kumimoji="1" lang="en-US" altLang="zh-CN" sz="2400" b="1" dirty="0">
                <a:solidFill>
                  <a:srgbClr val="FF0000"/>
                </a:solidFill>
                <a:latin typeface="微软雅黑" panose="020B0503020204020204" pitchFamily="34" charset="-122"/>
                <a:ea typeface="微软雅黑" panose="020B0503020204020204" pitchFamily="34" charset="-122"/>
              </a:rPr>
              <a:t>18</a:t>
            </a:r>
            <a:endParaRPr kumimoji="1"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91140" name="Picture 4">
            <a:extLst>
              <a:ext uri="{FF2B5EF4-FFF2-40B4-BE49-F238E27FC236}">
                <a16:creationId xmlns:a16="http://schemas.microsoft.com/office/drawing/2014/main" id="{49549F72-7234-4D9C-A067-2EC035221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998" y="4666252"/>
            <a:ext cx="3168352" cy="203934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ED4CC6B0-5688-41AB-95B5-15D721745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218" y="4647359"/>
            <a:ext cx="3168353" cy="2059430"/>
          </a:xfrm>
          <a:prstGeom prst="rect">
            <a:avLst/>
          </a:prstGeom>
        </p:spPr>
      </p:pic>
    </p:spTree>
    <p:extLst>
      <p:ext uri="{BB962C8B-B14F-4D97-AF65-F5344CB8AC3E}">
        <p14:creationId xmlns:p14="http://schemas.microsoft.com/office/powerpoint/2010/main" val="962374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a:extLst>
              <a:ext uri="{FF2B5EF4-FFF2-40B4-BE49-F238E27FC236}">
                <a16:creationId xmlns:a16="http://schemas.microsoft.com/office/drawing/2014/main" id="{4906FD80-0B84-404C-97A6-37AD2E970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657225"/>
            <a:ext cx="712470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8B387C1E-B290-40D0-8947-1363166F4DB4}"/>
              </a:ext>
            </a:extLst>
          </p:cNvPr>
          <p:cNvSpPr>
            <a:spLocks noGrp="1"/>
          </p:cNvSpPr>
          <p:nvPr>
            <p:ph type="sldNum" sz="quarter" idx="11"/>
          </p:nvPr>
        </p:nvSpPr>
        <p:spPr/>
        <p:txBody>
          <a:bodyPr/>
          <a:lstStyle/>
          <a:p>
            <a:pPr>
              <a:defRPr/>
            </a:pPr>
            <a:fld id="{5827373B-C2CC-41E1-B863-09BB423C47B1}" type="slidenum">
              <a:rPr lang="en-US" altLang="zh-CN" smtClean="0"/>
              <a:pPr>
                <a:defRPr/>
              </a:pPr>
              <a:t>53</a:t>
            </a:fld>
            <a:endParaRPr lang="en-US" altLang="zh-CN"/>
          </a:p>
        </p:txBody>
      </p:sp>
    </p:spTree>
    <p:extLst>
      <p:ext uri="{BB962C8B-B14F-4D97-AF65-F5344CB8AC3E}">
        <p14:creationId xmlns:p14="http://schemas.microsoft.com/office/powerpoint/2010/main" val="4084842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386F8F12-7EC9-4457-A014-ABEDD1B1F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66" r="5460" b="7465"/>
          <a:stretch>
            <a:fillRect/>
          </a:stretch>
        </p:blipFill>
        <p:spPr bwMode="auto">
          <a:xfrm>
            <a:off x="3851275" y="3716338"/>
            <a:ext cx="511810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图片 3">
            <a:extLst>
              <a:ext uri="{FF2B5EF4-FFF2-40B4-BE49-F238E27FC236}">
                <a16:creationId xmlns:a16="http://schemas.microsoft.com/office/drawing/2014/main" id="{F04606B6-2606-477D-8115-15B9DA654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48" t="1134" r="595" b="1938"/>
          <a:stretch>
            <a:fillRect/>
          </a:stretch>
        </p:blipFill>
        <p:spPr bwMode="auto">
          <a:xfrm>
            <a:off x="23263" y="1052737"/>
            <a:ext cx="4955121"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8">
            <a:extLst>
              <a:ext uri="{FF2B5EF4-FFF2-40B4-BE49-F238E27FC236}">
                <a16:creationId xmlns:a16="http://schemas.microsoft.com/office/drawing/2014/main" id="{652A3191-D037-4382-936C-01BF6BB3479F}"/>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集成电路工艺节点</a:t>
            </a:r>
            <a:r>
              <a:rPr kumimoji="1" lang="en-US" altLang="zh-CN" sz="4000" b="1" dirty="0">
                <a:solidFill>
                  <a:schemeClr val="accent2"/>
                </a:solidFill>
                <a:latin typeface="微软雅黑" panose="020B0503020204020204" pitchFamily="34" charset="-122"/>
                <a:ea typeface="微软雅黑" panose="020B0503020204020204" pitchFamily="34" charset="-122"/>
              </a:rPr>
              <a:t>/</a:t>
            </a:r>
            <a:r>
              <a:rPr kumimoji="1" lang="zh-CN" altLang="en-US" sz="4000" b="1" dirty="0">
                <a:solidFill>
                  <a:schemeClr val="accent2"/>
                </a:solidFill>
                <a:latin typeface="微软雅黑" panose="020B0503020204020204" pitchFamily="34" charset="-122"/>
                <a:ea typeface="微软雅黑" panose="020B0503020204020204" pitchFamily="34" charset="-122"/>
              </a:rPr>
              <a:t>器件特征尺寸</a:t>
            </a:r>
          </a:p>
        </p:txBody>
      </p:sp>
      <p:pic>
        <p:nvPicPr>
          <p:cNvPr id="2" name="图片 1">
            <a:extLst>
              <a:ext uri="{FF2B5EF4-FFF2-40B4-BE49-F238E27FC236}">
                <a16:creationId xmlns:a16="http://schemas.microsoft.com/office/drawing/2014/main" id="{DE1AC6B0-B3BE-43A6-9C5B-C1544AF1C8B1}"/>
              </a:ext>
            </a:extLst>
          </p:cNvPr>
          <p:cNvPicPr>
            <a:picLocks noChangeAspect="1"/>
          </p:cNvPicPr>
          <p:nvPr/>
        </p:nvPicPr>
        <p:blipFill rotWithShape="1">
          <a:blip r:embed="rId4"/>
          <a:srcRect l="3065" t="875" b="28686"/>
          <a:stretch/>
        </p:blipFill>
        <p:spPr>
          <a:xfrm>
            <a:off x="5136601" y="1169143"/>
            <a:ext cx="3937074" cy="2232943"/>
          </a:xfrm>
          <a:prstGeom prst="rect">
            <a:avLst/>
          </a:prstGeom>
        </p:spPr>
      </p:pic>
      <p:pic>
        <p:nvPicPr>
          <p:cNvPr id="4" name="图片 3">
            <a:extLst>
              <a:ext uri="{FF2B5EF4-FFF2-40B4-BE49-F238E27FC236}">
                <a16:creationId xmlns:a16="http://schemas.microsoft.com/office/drawing/2014/main" id="{D9037747-E6EC-4E75-8790-832B5540CA55}"/>
              </a:ext>
            </a:extLst>
          </p:cNvPr>
          <p:cNvPicPr>
            <a:picLocks noChangeAspect="1"/>
          </p:cNvPicPr>
          <p:nvPr/>
        </p:nvPicPr>
        <p:blipFill>
          <a:blip r:embed="rId5"/>
          <a:stretch>
            <a:fillRect/>
          </a:stretch>
        </p:blipFill>
        <p:spPr>
          <a:xfrm>
            <a:off x="5136601" y="1169144"/>
            <a:ext cx="2171703" cy="290032"/>
          </a:xfrm>
          <a:prstGeom prst="rect">
            <a:avLst/>
          </a:prstGeom>
        </p:spPr>
      </p:pic>
      <p:sp>
        <p:nvSpPr>
          <p:cNvPr id="6" name="矩形 5">
            <a:extLst>
              <a:ext uri="{FF2B5EF4-FFF2-40B4-BE49-F238E27FC236}">
                <a16:creationId xmlns:a16="http://schemas.microsoft.com/office/drawing/2014/main" id="{3079544F-B85C-4C92-A811-01B7003204C6}"/>
              </a:ext>
            </a:extLst>
          </p:cNvPr>
          <p:cNvSpPr/>
          <p:nvPr/>
        </p:nvSpPr>
        <p:spPr>
          <a:xfrm>
            <a:off x="92052" y="5589240"/>
            <a:ext cx="3690434" cy="523220"/>
          </a:xfrm>
          <a:prstGeom prst="rect">
            <a:avLst/>
          </a:prstGeom>
        </p:spPr>
        <p:txBody>
          <a:bodyPr wrap="none">
            <a:spAutoFit/>
          </a:bodyPr>
          <a:lstStyle/>
          <a:p>
            <a:r>
              <a:rPr lang="zh-CN" altLang="en-US" sz="2800" b="1" dirty="0">
                <a:solidFill>
                  <a:schemeClr val="accent2"/>
                </a:solidFill>
                <a:latin typeface="微软雅黑" panose="020B0503020204020204" pitchFamily="34" charset="-122"/>
                <a:ea typeface="微软雅黑" panose="020B0503020204020204" pitchFamily="34" charset="-122"/>
              </a:rPr>
              <a:t>工艺节点</a:t>
            </a:r>
            <a:r>
              <a:rPr lang="en-US" altLang="zh-CN" sz="2800" b="1" dirty="0">
                <a:solidFill>
                  <a:schemeClr val="accent2"/>
                </a:solidFill>
                <a:latin typeface="微软雅黑" panose="020B0503020204020204" pitchFamily="34" charset="-122"/>
                <a:ea typeface="微软雅黑" panose="020B0503020204020204" pitchFamily="34" charset="-122"/>
              </a:rPr>
              <a:t>~</a:t>
            </a:r>
            <a:r>
              <a:rPr lang="zh-CN" altLang="en-US" sz="2800" b="1" dirty="0">
                <a:solidFill>
                  <a:schemeClr val="accent2"/>
                </a:solidFill>
                <a:latin typeface="微软雅黑" panose="020B0503020204020204" pitchFamily="34" charset="-122"/>
                <a:ea typeface="微软雅黑" panose="020B0503020204020204" pitchFamily="34" charset="-122"/>
              </a:rPr>
              <a:t>晶体管栅长</a:t>
            </a:r>
            <a:endParaRPr lang="zh-CN" altLang="en-US" sz="2800" dirty="0"/>
          </a:p>
        </p:txBody>
      </p:sp>
      <p:sp>
        <p:nvSpPr>
          <p:cNvPr id="7" name="灯片编号占位符 6">
            <a:extLst>
              <a:ext uri="{FF2B5EF4-FFF2-40B4-BE49-F238E27FC236}">
                <a16:creationId xmlns:a16="http://schemas.microsoft.com/office/drawing/2014/main" id="{E6A4C487-2F23-4D79-AD65-09FE463D8972}"/>
              </a:ext>
            </a:extLst>
          </p:cNvPr>
          <p:cNvSpPr>
            <a:spLocks noGrp="1"/>
          </p:cNvSpPr>
          <p:nvPr>
            <p:ph type="sldNum" sz="quarter" idx="11"/>
          </p:nvPr>
        </p:nvSpPr>
        <p:spPr/>
        <p:txBody>
          <a:bodyPr/>
          <a:lstStyle/>
          <a:p>
            <a:pPr>
              <a:defRPr/>
            </a:pPr>
            <a:fld id="{5827373B-C2CC-41E1-B863-09BB423C47B1}" type="slidenum">
              <a:rPr lang="en-US" altLang="zh-CN" smtClean="0"/>
              <a:pPr>
                <a:defRPr/>
              </a:pPr>
              <a:t>54</a:t>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8">
            <a:extLst>
              <a:ext uri="{FF2B5EF4-FFF2-40B4-BE49-F238E27FC236}">
                <a16:creationId xmlns:a16="http://schemas.microsoft.com/office/drawing/2014/main" id="{AB61F8E5-72D7-4087-A750-D2FAF11D5381}"/>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集成电路工艺节点</a:t>
            </a:r>
          </a:p>
        </p:txBody>
      </p:sp>
      <p:pic>
        <p:nvPicPr>
          <p:cNvPr id="50179" name="图片 5">
            <a:extLst>
              <a:ext uri="{FF2B5EF4-FFF2-40B4-BE49-F238E27FC236}">
                <a16:creationId xmlns:a16="http://schemas.microsoft.com/office/drawing/2014/main" id="{165E5318-96A3-4260-B49F-50B394A5F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1484313"/>
            <a:ext cx="6837363"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8884F2AD-B9D6-4503-9E95-1E6EAA5D9D2B}"/>
              </a:ext>
            </a:extLst>
          </p:cNvPr>
          <p:cNvSpPr/>
          <p:nvPr/>
        </p:nvSpPr>
        <p:spPr>
          <a:xfrm>
            <a:off x="827088" y="2420938"/>
            <a:ext cx="7632700" cy="5032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181" name="矩形 11">
            <a:extLst>
              <a:ext uri="{FF2B5EF4-FFF2-40B4-BE49-F238E27FC236}">
                <a16:creationId xmlns:a16="http://schemas.microsoft.com/office/drawing/2014/main" id="{6BE3A2EB-8F95-47D0-83DC-01BA914CC4C7}"/>
              </a:ext>
            </a:extLst>
          </p:cNvPr>
          <p:cNvSpPr>
            <a:spLocks noChangeArrowheads="1"/>
          </p:cNvSpPr>
          <p:nvPr/>
        </p:nvSpPr>
        <p:spPr bwMode="auto">
          <a:xfrm>
            <a:off x="5148064" y="1988840"/>
            <a:ext cx="342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dirty="0">
                <a:solidFill>
                  <a:srgbClr val="FF0000"/>
                </a:solidFill>
                <a:latin typeface="微软雅黑" panose="020B0503020204020204" pitchFamily="34" charset="-122"/>
                <a:ea typeface="微软雅黑" panose="020B0503020204020204" pitchFamily="34" charset="-122"/>
              </a:rPr>
              <a:t>器件特征尺寸缩小</a:t>
            </a:r>
            <a:r>
              <a:rPr kumimoji="1" lang="en-US" altLang="zh-CN" sz="2400" b="1" dirty="0">
                <a:solidFill>
                  <a:srgbClr val="FF0000"/>
                </a:solidFill>
                <a:latin typeface="微软雅黑" panose="020B0503020204020204" pitchFamily="34" charset="-122"/>
                <a:ea typeface="微软雅黑" panose="020B0503020204020204" pitchFamily="34" charset="-122"/>
              </a:rPr>
              <a:t>1.4</a:t>
            </a:r>
            <a:r>
              <a:rPr kumimoji="1" lang="zh-CN" altLang="en-US" sz="2400" b="1" dirty="0">
                <a:solidFill>
                  <a:srgbClr val="FF0000"/>
                </a:solidFill>
                <a:latin typeface="微软雅黑" panose="020B0503020204020204" pitchFamily="34" charset="-122"/>
                <a:ea typeface="微软雅黑" panose="020B0503020204020204" pitchFamily="34" charset="-122"/>
              </a:rPr>
              <a:t>倍</a:t>
            </a:r>
            <a:endParaRPr lang="zh-CN" altLang="en-US" sz="2400" dirty="0">
              <a:solidFill>
                <a:srgbClr val="FF0000"/>
              </a:solidFill>
            </a:endParaRPr>
          </a:p>
        </p:txBody>
      </p:sp>
      <p:sp>
        <p:nvSpPr>
          <p:cNvPr id="2" name="灯片编号占位符 1">
            <a:extLst>
              <a:ext uri="{FF2B5EF4-FFF2-40B4-BE49-F238E27FC236}">
                <a16:creationId xmlns:a16="http://schemas.microsoft.com/office/drawing/2014/main" id="{D5FABE28-A39A-4E1B-896D-352100F633CA}"/>
              </a:ext>
            </a:extLst>
          </p:cNvPr>
          <p:cNvSpPr>
            <a:spLocks noGrp="1"/>
          </p:cNvSpPr>
          <p:nvPr>
            <p:ph type="sldNum" sz="quarter" idx="11"/>
          </p:nvPr>
        </p:nvSpPr>
        <p:spPr/>
        <p:txBody>
          <a:bodyPr/>
          <a:lstStyle/>
          <a:p>
            <a:pPr>
              <a:defRPr/>
            </a:pPr>
            <a:fld id="{5827373B-C2CC-41E1-B863-09BB423C47B1}" type="slidenum">
              <a:rPr lang="en-US" altLang="zh-CN" smtClean="0"/>
              <a:pPr>
                <a:defRPr/>
              </a:pPr>
              <a:t>55</a:t>
            </a:fld>
            <a:endParaRPr lang="en-US" altLang="zh-CN"/>
          </a:p>
        </p:txBody>
      </p:sp>
    </p:spTree>
    <p:extLst>
      <p:ext uri="{BB962C8B-B14F-4D97-AF65-F5344CB8AC3E}">
        <p14:creationId xmlns:p14="http://schemas.microsoft.com/office/powerpoint/2010/main" val="3173705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2">
            <a:extLst>
              <a:ext uri="{FF2B5EF4-FFF2-40B4-BE49-F238E27FC236}">
                <a16:creationId xmlns:a16="http://schemas.microsoft.com/office/drawing/2014/main" id="{76CAC350-CF21-4836-9AE8-35B430A6F938}"/>
              </a:ext>
            </a:extLst>
          </p:cNvPr>
          <p:cNvGrpSpPr>
            <a:grpSpLocks/>
          </p:cNvGrpSpPr>
          <p:nvPr/>
        </p:nvGrpSpPr>
        <p:grpSpPr bwMode="auto">
          <a:xfrm>
            <a:off x="3581400" y="4154313"/>
            <a:ext cx="1295400" cy="1260475"/>
            <a:chOff x="2064" y="2784"/>
            <a:chExt cx="816" cy="794"/>
          </a:xfrm>
        </p:grpSpPr>
        <p:graphicFrame>
          <p:nvGraphicFramePr>
            <p:cNvPr id="79924" name="Object 3">
              <a:extLst>
                <a:ext uri="{FF2B5EF4-FFF2-40B4-BE49-F238E27FC236}">
                  <a16:creationId xmlns:a16="http://schemas.microsoft.com/office/drawing/2014/main" id="{FE4A9597-E31F-4252-B57C-809290B621F0}"/>
                </a:ext>
              </a:extLst>
            </p:cNvPr>
            <p:cNvGraphicFramePr>
              <a:graphicFrameLocks noChangeAspect="1"/>
            </p:cNvGraphicFramePr>
            <p:nvPr/>
          </p:nvGraphicFramePr>
          <p:xfrm>
            <a:off x="2064" y="2784"/>
            <a:ext cx="816" cy="794"/>
          </p:xfrm>
          <a:graphic>
            <a:graphicData uri="http://schemas.openxmlformats.org/presentationml/2006/ole">
              <mc:AlternateContent xmlns:mc="http://schemas.openxmlformats.org/markup-compatibility/2006">
                <mc:Choice xmlns:v="urn:schemas-microsoft-com:vml" Requires="v">
                  <p:oleObj spid="_x0000_s90176" name="Photo Editor Photo" r:id="rId3" imgW="2514286" imgH="2448267" progId="MSPhotoEd.3">
                    <p:embed/>
                  </p:oleObj>
                </mc:Choice>
                <mc:Fallback>
                  <p:oleObj name="Photo Editor Photo" r:id="rId3" imgW="2514286" imgH="2448267" progId="MSPhotoEd.3">
                    <p:embed/>
                    <p:pic>
                      <p:nvPicPr>
                        <p:cNvPr id="79924" name="Object 3">
                          <a:extLst>
                            <a:ext uri="{FF2B5EF4-FFF2-40B4-BE49-F238E27FC236}">
                              <a16:creationId xmlns:a16="http://schemas.microsoft.com/office/drawing/2014/main" id="{FE4A9597-E31F-4252-B57C-809290B62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2784"/>
                          <a:ext cx="816" cy="794"/>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925" name="Line 4">
              <a:extLst>
                <a:ext uri="{FF2B5EF4-FFF2-40B4-BE49-F238E27FC236}">
                  <a16:creationId xmlns:a16="http://schemas.microsoft.com/office/drawing/2014/main" id="{35868580-911F-4108-99A3-2FD31A1783EB}"/>
                </a:ext>
              </a:extLst>
            </p:cNvPr>
            <p:cNvSpPr>
              <a:spLocks noChangeShapeType="1"/>
            </p:cNvSpPr>
            <p:nvPr/>
          </p:nvSpPr>
          <p:spPr bwMode="auto">
            <a:xfrm>
              <a:off x="2064" y="3024"/>
              <a:ext cx="812"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26" name="Line 5">
              <a:extLst>
                <a:ext uri="{FF2B5EF4-FFF2-40B4-BE49-F238E27FC236}">
                  <a16:creationId xmlns:a16="http://schemas.microsoft.com/office/drawing/2014/main" id="{598BF31E-8ECE-4D47-8745-72F3B23014C7}"/>
                </a:ext>
              </a:extLst>
            </p:cNvPr>
            <p:cNvSpPr>
              <a:spLocks noChangeShapeType="1"/>
            </p:cNvSpPr>
            <p:nvPr/>
          </p:nvSpPr>
          <p:spPr bwMode="auto">
            <a:xfrm>
              <a:off x="2064" y="3264"/>
              <a:ext cx="816"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27" name="Text Box 6">
              <a:extLst>
                <a:ext uri="{FF2B5EF4-FFF2-40B4-BE49-F238E27FC236}">
                  <a16:creationId xmlns:a16="http://schemas.microsoft.com/office/drawing/2014/main" id="{680EF369-0F26-4875-B787-BFD4C015A721}"/>
                </a:ext>
              </a:extLst>
            </p:cNvPr>
            <p:cNvSpPr txBox="1">
              <a:spLocks noChangeArrowheads="1"/>
            </p:cNvSpPr>
            <p:nvPr/>
          </p:nvSpPr>
          <p:spPr bwMode="auto">
            <a:xfrm>
              <a:off x="2112" y="3360"/>
              <a:ext cx="768" cy="173"/>
            </a:xfrm>
            <a:prstGeom prst="rect">
              <a:avLst/>
            </a:prstGeom>
            <a:solidFill>
              <a:srgbClr val="C0C0C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1200" b="1">
                  <a:solidFill>
                    <a:schemeClr val="tx1"/>
                  </a:solidFill>
                </a:rPr>
                <a:t>Si Substrate</a:t>
              </a:r>
            </a:p>
          </p:txBody>
        </p:sp>
        <p:sp>
          <p:nvSpPr>
            <p:cNvPr id="79928" name="Text Box 7">
              <a:extLst>
                <a:ext uri="{FF2B5EF4-FFF2-40B4-BE49-F238E27FC236}">
                  <a16:creationId xmlns:a16="http://schemas.microsoft.com/office/drawing/2014/main" id="{9DC7A844-D101-495B-86BD-7EDBDC2075BF}"/>
                </a:ext>
              </a:extLst>
            </p:cNvPr>
            <p:cNvSpPr txBox="1">
              <a:spLocks noChangeArrowheads="1"/>
            </p:cNvSpPr>
            <p:nvPr/>
          </p:nvSpPr>
          <p:spPr bwMode="auto">
            <a:xfrm>
              <a:off x="2112" y="2832"/>
              <a:ext cx="709" cy="173"/>
            </a:xfrm>
            <a:prstGeom prst="rect">
              <a:avLst/>
            </a:prstGeom>
            <a:solidFill>
              <a:srgbClr val="C0C0C0">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1200" b="1">
                  <a:solidFill>
                    <a:schemeClr val="tx1"/>
                  </a:solidFill>
                </a:rPr>
                <a:t>Metal Gate</a:t>
              </a:r>
            </a:p>
          </p:txBody>
        </p:sp>
        <p:sp>
          <p:nvSpPr>
            <p:cNvPr id="79929" name="Text Box 8">
              <a:extLst>
                <a:ext uri="{FF2B5EF4-FFF2-40B4-BE49-F238E27FC236}">
                  <a16:creationId xmlns:a16="http://schemas.microsoft.com/office/drawing/2014/main" id="{F3E92699-47B9-4C83-B344-C00BCBDE40F4}"/>
                </a:ext>
              </a:extLst>
            </p:cNvPr>
            <p:cNvSpPr txBox="1">
              <a:spLocks noChangeArrowheads="1"/>
            </p:cNvSpPr>
            <p:nvPr/>
          </p:nvSpPr>
          <p:spPr bwMode="auto">
            <a:xfrm>
              <a:off x="2256" y="3072"/>
              <a:ext cx="4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200" b="1">
                  <a:solidFill>
                    <a:schemeClr val="tx1"/>
                  </a:solidFill>
                </a:rPr>
                <a:t>High-k</a:t>
              </a:r>
              <a:endParaRPr kumimoji="0" lang="en-US" altLang="zh-CN" sz="1200" b="1" baseline="-25000">
                <a:solidFill>
                  <a:schemeClr val="tx1"/>
                </a:solidFill>
              </a:endParaRPr>
            </a:p>
          </p:txBody>
        </p:sp>
      </p:grpSp>
      <p:grpSp>
        <p:nvGrpSpPr>
          <p:cNvPr id="79875" name="Group 9">
            <a:extLst>
              <a:ext uri="{FF2B5EF4-FFF2-40B4-BE49-F238E27FC236}">
                <a16:creationId xmlns:a16="http://schemas.microsoft.com/office/drawing/2014/main" id="{4A2C45A0-C1D0-4384-8829-793A3919AFFA}"/>
              </a:ext>
            </a:extLst>
          </p:cNvPr>
          <p:cNvGrpSpPr>
            <a:grpSpLocks/>
          </p:cNvGrpSpPr>
          <p:nvPr/>
        </p:nvGrpSpPr>
        <p:grpSpPr bwMode="auto">
          <a:xfrm>
            <a:off x="4800600" y="4382913"/>
            <a:ext cx="1295400" cy="1219200"/>
            <a:chOff x="3024" y="3024"/>
            <a:chExt cx="816" cy="775"/>
          </a:xfrm>
        </p:grpSpPr>
        <p:pic>
          <p:nvPicPr>
            <p:cNvPr id="79922" name="Picture 10">
              <a:extLst>
                <a:ext uri="{FF2B5EF4-FFF2-40B4-BE49-F238E27FC236}">
                  <a16:creationId xmlns:a16="http://schemas.microsoft.com/office/drawing/2014/main" id="{D1E92308-8CB0-4E25-B73E-8628B58EE661}"/>
                </a:ext>
              </a:extLst>
            </p:cNvPr>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a:off x="3024" y="3024"/>
              <a:ext cx="816" cy="7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9923" name="Text Box 11">
              <a:extLst>
                <a:ext uri="{FF2B5EF4-FFF2-40B4-BE49-F238E27FC236}">
                  <a16:creationId xmlns:a16="http://schemas.microsoft.com/office/drawing/2014/main" id="{23533642-07A1-40E4-BC9E-579C9FE9C876}"/>
                </a:ext>
              </a:extLst>
            </p:cNvPr>
            <p:cNvSpPr txBox="1">
              <a:spLocks noChangeArrowheads="1"/>
            </p:cNvSpPr>
            <p:nvPr/>
          </p:nvSpPr>
          <p:spPr bwMode="auto">
            <a:xfrm>
              <a:off x="3072" y="3072"/>
              <a:ext cx="709" cy="175"/>
            </a:xfrm>
            <a:prstGeom prst="rect">
              <a:avLst/>
            </a:prstGeom>
            <a:solidFill>
              <a:srgbClr val="C0C0C0">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1200" b="1">
                  <a:solidFill>
                    <a:schemeClr val="tx1"/>
                  </a:solidFill>
                </a:rPr>
                <a:t>Tri-Gate</a:t>
              </a:r>
            </a:p>
          </p:txBody>
        </p:sp>
      </p:grpSp>
      <p:grpSp>
        <p:nvGrpSpPr>
          <p:cNvPr id="79876" name="Group 12">
            <a:extLst>
              <a:ext uri="{FF2B5EF4-FFF2-40B4-BE49-F238E27FC236}">
                <a16:creationId xmlns:a16="http://schemas.microsoft.com/office/drawing/2014/main" id="{83A810E9-D8DC-4EFB-A547-0E30C58F2F6E}"/>
              </a:ext>
            </a:extLst>
          </p:cNvPr>
          <p:cNvGrpSpPr>
            <a:grpSpLocks/>
          </p:cNvGrpSpPr>
          <p:nvPr/>
        </p:nvGrpSpPr>
        <p:grpSpPr bwMode="auto">
          <a:xfrm>
            <a:off x="6019800" y="4611513"/>
            <a:ext cx="1295400" cy="1217613"/>
            <a:chOff x="4272" y="2496"/>
            <a:chExt cx="816" cy="767"/>
          </a:xfrm>
        </p:grpSpPr>
        <p:pic>
          <p:nvPicPr>
            <p:cNvPr id="79916" name="Picture 13">
              <a:extLst>
                <a:ext uri="{FF2B5EF4-FFF2-40B4-BE49-F238E27FC236}">
                  <a16:creationId xmlns:a16="http://schemas.microsoft.com/office/drawing/2014/main" id="{DAD2B144-8A45-43D3-8E16-3288294DC9CC}"/>
                </a:ext>
              </a:extLst>
            </p:cNvPr>
            <p:cNvPicPr>
              <a:picLocks noChangeAspect="1" noChangeArrowheads="1"/>
            </p:cNvPicPr>
            <p:nvPr/>
          </p:nvPicPr>
          <p:blipFill>
            <a:blip r:embed="rId6">
              <a:lum bright="20000"/>
              <a:extLst>
                <a:ext uri="{28A0092B-C50C-407E-A947-70E740481C1C}">
                  <a14:useLocalDpi xmlns:a14="http://schemas.microsoft.com/office/drawing/2010/main" val="0"/>
                </a:ext>
              </a:extLst>
            </a:blip>
            <a:srcRect/>
            <a:stretch>
              <a:fillRect/>
            </a:stretch>
          </p:blipFill>
          <p:spPr bwMode="auto">
            <a:xfrm>
              <a:off x="4272" y="2496"/>
              <a:ext cx="816" cy="76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9917" name="Text Box 14">
              <a:extLst>
                <a:ext uri="{FF2B5EF4-FFF2-40B4-BE49-F238E27FC236}">
                  <a16:creationId xmlns:a16="http://schemas.microsoft.com/office/drawing/2014/main" id="{B52A62E7-73CE-4055-95BE-774E71B9AAAF}"/>
                </a:ext>
              </a:extLst>
            </p:cNvPr>
            <p:cNvSpPr txBox="1">
              <a:spLocks noChangeArrowheads="1"/>
            </p:cNvSpPr>
            <p:nvPr/>
          </p:nvSpPr>
          <p:spPr bwMode="auto">
            <a:xfrm>
              <a:off x="4349" y="2764"/>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zh-CN" sz="1200" b="1">
                  <a:solidFill>
                    <a:schemeClr val="tx1"/>
                  </a:solidFill>
                </a:rPr>
                <a:t>S</a:t>
              </a:r>
            </a:p>
          </p:txBody>
        </p:sp>
        <p:sp>
          <p:nvSpPr>
            <p:cNvPr id="79918" name="Text Box 15">
              <a:extLst>
                <a:ext uri="{FF2B5EF4-FFF2-40B4-BE49-F238E27FC236}">
                  <a16:creationId xmlns:a16="http://schemas.microsoft.com/office/drawing/2014/main" id="{42E5BA8B-6FF5-4676-A65E-8C5324F4DA48}"/>
                </a:ext>
              </a:extLst>
            </p:cNvPr>
            <p:cNvSpPr txBox="1">
              <a:spLocks noChangeArrowheads="1"/>
            </p:cNvSpPr>
            <p:nvPr/>
          </p:nvSpPr>
          <p:spPr bwMode="auto">
            <a:xfrm>
              <a:off x="4316" y="3089"/>
              <a:ext cx="2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zh-CN" sz="1200" b="1">
                  <a:solidFill>
                    <a:schemeClr val="tx1"/>
                  </a:solidFill>
                </a:rPr>
                <a:t>G</a:t>
              </a:r>
            </a:p>
          </p:txBody>
        </p:sp>
        <p:sp>
          <p:nvSpPr>
            <p:cNvPr id="79919" name="Text Box 16">
              <a:extLst>
                <a:ext uri="{FF2B5EF4-FFF2-40B4-BE49-F238E27FC236}">
                  <a16:creationId xmlns:a16="http://schemas.microsoft.com/office/drawing/2014/main" id="{58003E2F-E577-47E2-A66F-D3EFB10774D6}"/>
                </a:ext>
              </a:extLst>
            </p:cNvPr>
            <p:cNvSpPr txBox="1">
              <a:spLocks noChangeArrowheads="1"/>
            </p:cNvSpPr>
            <p:nvPr/>
          </p:nvSpPr>
          <p:spPr bwMode="auto">
            <a:xfrm>
              <a:off x="4587" y="2797"/>
              <a:ext cx="22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zh-CN" sz="1200" b="1">
                  <a:solidFill>
                    <a:schemeClr val="tx1"/>
                  </a:solidFill>
                </a:rPr>
                <a:t>D</a:t>
              </a:r>
            </a:p>
          </p:txBody>
        </p:sp>
        <p:sp>
          <p:nvSpPr>
            <p:cNvPr id="79920" name="Text Box 17">
              <a:extLst>
                <a:ext uri="{FF2B5EF4-FFF2-40B4-BE49-F238E27FC236}">
                  <a16:creationId xmlns:a16="http://schemas.microsoft.com/office/drawing/2014/main" id="{E656DA62-E10E-4589-9448-066A6884AC5C}"/>
                </a:ext>
              </a:extLst>
            </p:cNvPr>
            <p:cNvSpPr txBox="1">
              <a:spLocks noChangeArrowheads="1"/>
            </p:cNvSpPr>
            <p:nvPr/>
          </p:nvSpPr>
          <p:spPr bwMode="auto">
            <a:xfrm>
              <a:off x="4703" y="3029"/>
              <a:ext cx="3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zh-CN" sz="1200" b="1">
                  <a:solidFill>
                    <a:schemeClr val="tx1"/>
                  </a:solidFill>
                </a:rPr>
                <a:t>III-V</a:t>
              </a:r>
            </a:p>
          </p:txBody>
        </p:sp>
        <p:sp>
          <p:nvSpPr>
            <p:cNvPr id="79921" name="Text Box 18">
              <a:extLst>
                <a:ext uri="{FF2B5EF4-FFF2-40B4-BE49-F238E27FC236}">
                  <a16:creationId xmlns:a16="http://schemas.microsoft.com/office/drawing/2014/main" id="{3B4971F8-7318-44FE-A9F2-1FC8F1C8F71F}"/>
                </a:ext>
              </a:extLst>
            </p:cNvPr>
            <p:cNvSpPr txBox="1">
              <a:spLocks noChangeArrowheads="1"/>
            </p:cNvSpPr>
            <p:nvPr/>
          </p:nvSpPr>
          <p:spPr bwMode="auto">
            <a:xfrm>
              <a:off x="4809" y="2823"/>
              <a:ext cx="1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zh-CN" sz="1200" b="1">
                  <a:solidFill>
                    <a:schemeClr val="tx1"/>
                  </a:solidFill>
                </a:rPr>
                <a:t>S</a:t>
              </a:r>
            </a:p>
          </p:txBody>
        </p:sp>
      </p:grpSp>
      <p:grpSp>
        <p:nvGrpSpPr>
          <p:cNvPr id="79877" name="Group 19">
            <a:extLst>
              <a:ext uri="{FF2B5EF4-FFF2-40B4-BE49-F238E27FC236}">
                <a16:creationId xmlns:a16="http://schemas.microsoft.com/office/drawing/2014/main" id="{8A6B46F4-1F6F-4B90-A81F-F4D738FDF844}"/>
              </a:ext>
            </a:extLst>
          </p:cNvPr>
          <p:cNvGrpSpPr>
            <a:grpSpLocks/>
          </p:cNvGrpSpPr>
          <p:nvPr/>
        </p:nvGrpSpPr>
        <p:grpSpPr bwMode="auto">
          <a:xfrm>
            <a:off x="7239000" y="4840113"/>
            <a:ext cx="1295400" cy="1222375"/>
            <a:chOff x="1584" y="720"/>
            <a:chExt cx="816" cy="770"/>
          </a:xfrm>
        </p:grpSpPr>
        <p:pic>
          <p:nvPicPr>
            <p:cNvPr id="79914" name="Picture 20">
              <a:extLst>
                <a:ext uri="{FF2B5EF4-FFF2-40B4-BE49-F238E27FC236}">
                  <a16:creationId xmlns:a16="http://schemas.microsoft.com/office/drawing/2014/main" id="{E8E59460-7EA5-45F3-B50E-54F41A8E3108}"/>
                </a:ext>
              </a:extLst>
            </p:cNvPr>
            <p:cNvPicPr>
              <a:picLocks noChangeAspect="1" noChangeArrowheads="1"/>
            </p:cNvPicPr>
            <p:nvPr/>
          </p:nvPicPr>
          <p:blipFill>
            <a:blip r:embed="rId7">
              <a:lum bright="-10000" contrast="10000"/>
              <a:extLst>
                <a:ext uri="{28A0092B-C50C-407E-A947-70E740481C1C}">
                  <a14:useLocalDpi xmlns:a14="http://schemas.microsoft.com/office/drawing/2010/main" val="0"/>
                </a:ext>
              </a:extLst>
            </a:blip>
            <a:srcRect/>
            <a:stretch>
              <a:fillRect/>
            </a:stretch>
          </p:blipFill>
          <p:spPr bwMode="auto">
            <a:xfrm>
              <a:off x="1584" y="720"/>
              <a:ext cx="816"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9915" name="Text Box 21">
              <a:extLst>
                <a:ext uri="{FF2B5EF4-FFF2-40B4-BE49-F238E27FC236}">
                  <a16:creationId xmlns:a16="http://schemas.microsoft.com/office/drawing/2014/main" id="{878990EA-8D83-4216-93F0-46A7CF9B0AE0}"/>
                </a:ext>
              </a:extLst>
            </p:cNvPr>
            <p:cNvSpPr txBox="1">
              <a:spLocks noChangeArrowheads="1"/>
            </p:cNvSpPr>
            <p:nvPr/>
          </p:nvSpPr>
          <p:spPr bwMode="auto">
            <a:xfrm>
              <a:off x="1584" y="1236"/>
              <a:ext cx="816" cy="254"/>
            </a:xfrm>
            <a:prstGeom prst="rect">
              <a:avLst/>
            </a:prstGeom>
            <a:solidFill>
              <a:srgbClr val="969696">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570" tIns="18285" rIns="36570" bIns="18285">
              <a:spAutoFit/>
            </a:bodyPr>
            <a:lstStyle>
              <a:lvl1pPr defTabSz="365125">
                <a:defRPr kumimoji="1" sz="4000">
                  <a:solidFill>
                    <a:schemeClr val="tx2"/>
                  </a:solidFill>
                  <a:latin typeface="Times New Roman" panose="02020603050405020304" pitchFamily="18" charset="0"/>
                  <a:ea typeface="宋体" panose="02010600030101010101" pitchFamily="2" charset="-122"/>
                </a:defRPr>
              </a:lvl1pPr>
              <a:lvl2pPr marL="742950" indent="-285750" defTabSz="365125">
                <a:defRPr kumimoji="1" sz="4000">
                  <a:solidFill>
                    <a:schemeClr val="tx2"/>
                  </a:solidFill>
                  <a:latin typeface="Times New Roman" panose="02020603050405020304" pitchFamily="18" charset="0"/>
                  <a:ea typeface="宋体" panose="02010600030101010101" pitchFamily="2" charset="-122"/>
                </a:defRPr>
              </a:lvl2pPr>
              <a:lvl3pPr marL="1143000" indent="-228600" defTabSz="365125">
                <a:defRPr kumimoji="1" sz="4000">
                  <a:solidFill>
                    <a:schemeClr val="tx2"/>
                  </a:solidFill>
                  <a:latin typeface="Times New Roman" panose="02020603050405020304" pitchFamily="18" charset="0"/>
                  <a:ea typeface="宋体" panose="02010600030101010101" pitchFamily="2" charset="-122"/>
                </a:defRPr>
              </a:lvl3pPr>
              <a:lvl4pPr marL="1600200" indent="-228600" defTabSz="365125">
                <a:defRPr kumimoji="1" sz="4000">
                  <a:solidFill>
                    <a:schemeClr val="tx2"/>
                  </a:solidFill>
                  <a:latin typeface="Times New Roman" panose="02020603050405020304" pitchFamily="18" charset="0"/>
                  <a:ea typeface="宋体" panose="02010600030101010101" pitchFamily="2" charset="-122"/>
                </a:defRPr>
              </a:lvl4pPr>
              <a:lvl5pPr marL="2057400" indent="-228600" defTabSz="365125">
                <a:defRPr kumimoji="1" sz="4000">
                  <a:solidFill>
                    <a:schemeClr val="tx2"/>
                  </a:solidFill>
                  <a:latin typeface="Times New Roman" panose="02020603050405020304" pitchFamily="18" charset="0"/>
                  <a:ea typeface="宋体" panose="02010600030101010101" pitchFamily="2" charset="-122"/>
                </a:defRPr>
              </a:lvl5pPr>
              <a:lvl6pPr marL="25146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r>
                <a:rPr kumimoji="0" lang="en-US" altLang="zh-CN" sz="1200" b="1">
                  <a:solidFill>
                    <a:schemeClr val="tx1"/>
                  </a:solidFill>
                  <a:cs typeface="Arial" panose="020B0604020202020204" pitchFamily="34" charset="0"/>
                </a:rPr>
                <a:t>Carbon Nanotube FET</a:t>
              </a:r>
            </a:p>
          </p:txBody>
        </p:sp>
      </p:grpSp>
      <p:grpSp>
        <p:nvGrpSpPr>
          <p:cNvPr id="79878" name="Group 22">
            <a:extLst>
              <a:ext uri="{FF2B5EF4-FFF2-40B4-BE49-F238E27FC236}">
                <a16:creationId xmlns:a16="http://schemas.microsoft.com/office/drawing/2014/main" id="{79967AEA-ED13-4FC9-A411-1ACB1E965207}"/>
              </a:ext>
            </a:extLst>
          </p:cNvPr>
          <p:cNvGrpSpPr>
            <a:grpSpLocks/>
          </p:cNvGrpSpPr>
          <p:nvPr/>
        </p:nvGrpSpPr>
        <p:grpSpPr bwMode="auto">
          <a:xfrm>
            <a:off x="381000" y="2173113"/>
            <a:ext cx="1290638" cy="1235075"/>
            <a:chOff x="288" y="1200"/>
            <a:chExt cx="813" cy="778"/>
          </a:xfrm>
        </p:grpSpPr>
        <p:graphicFrame>
          <p:nvGraphicFramePr>
            <p:cNvPr id="79911" name="Object 23">
              <a:extLst>
                <a:ext uri="{FF2B5EF4-FFF2-40B4-BE49-F238E27FC236}">
                  <a16:creationId xmlns:a16="http://schemas.microsoft.com/office/drawing/2014/main" id="{85A40734-A948-41BD-9249-C163D97B2479}"/>
                </a:ext>
              </a:extLst>
            </p:cNvPr>
            <p:cNvGraphicFramePr>
              <a:graphicFrameLocks noChangeAspect="1"/>
            </p:cNvGraphicFramePr>
            <p:nvPr/>
          </p:nvGraphicFramePr>
          <p:xfrm>
            <a:off x="288" y="1200"/>
            <a:ext cx="813" cy="778"/>
          </p:xfrm>
          <a:graphic>
            <a:graphicData uri="http://schemas.openxmlformats.org/presentationml/2006/ole">
              <mc:AlternateContent xmlns:mc="http://schemas.openxmlformats.org/markup-compatibility/2006">
                <mc:Choice xmlns:v="urn:schemas-microsoft-com:vml" Requires="v">
                  <p:oleObj spid="_x0000_s90177" name="Picture" r:id="rId8" imgW="3284261" imgH="2780945" progId="StaticMetafile">
                    <p:embed/>
                  </p:oleObj>
                </mc:Choice>
                <mc:Fallback>
                  <p:oleObj name="Picture" r:id="rId8" imgW="3284261" imgH="2780945" progId="StaticMetafile">
                    <p:embed/>
                    <p:pic>
                      <p:nvPicPr>
                        <p:cNvPr id="79911" name="Object 23">
                          <a:extLst>
                            <a:ext uri="{FF2B5EF4-FFF2-40B4-BE49-F238E27FC236}">
                              <a16:creationId xmlns:a16="http://schemas.microsoft.com/office/drawing/2014/main" id="{85A40734-A948-41BD-9249-C163D97B2479}"/>
                            </a:ext>
                          </a:extLst>
                        </p:cNvPr>
                        <p:cNvPicPr>
                          <a:picLocks noChangeAspect="1" noChangeArrowheads="1"/>
                        </p:cNvPicPr>
                        <p:nvPr/>
                      </p:nvPicPr>
                      <p:blipFill>
                        <a:blip r:embed="rId9">
                          <a:lum bright="-10000" contrast="20000"/>
                          <a:extLst>
                            <a:ext uri="{28A0092B-C50C-407E-A947-70E740481C1C}">
                              <a14:useLocalDpi xmlns:a14="http://schemas.microsoft.com/office/drawing/2010/main" val="0"/>
                            </a:ext>
                          </a:extLst>
                        </a:blip>
                        <a:srcRect l="30905" t="29593" r="30626" b="26305"/>
                        <a:stretch>
                          <a:fillRect/>
                        </a:stretch>
                      </p:blipFill>
                      <p:spPr bwMode="auto">
                        <a:xfrm>
                          <a:off x="288" y="1200"/>
                          <a:ext cx="813" cy="778"/>
                        </a:xfrm>
                        <a:prstGeom prst="rect">
                          <a:avLst/>
                        </a:prstGeom>
                        <a:noFill/>
                        <a:ln w="12700">
                          <a:solidFill>
                            <a:srgbClr val="FFFF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912" name="Line 24">
              <a:extLst>
                <a:ext uri="{FF2B5EF4-FFF2-40B4-BE49-F238E27FC236}">
                  <a16:creationId xmlns:a16="http://schemas.microsoft.com/office/drawing/2014/main" id="{AA449A19-EDEB-4FF5-8FAC-6E8998989E1B}"/>
                </a:ext>
              </a:extLst>
            </p:cNvPr>
            <p:cNvSpPr>
              <a:spLocks noChangeShapeType="1"/>
            </p:cNvSpPr>
            <p:nvPr/>
          </p:nvSpPr>
          <p:spPr bwMode="auto">
            <a:xfrm flipV="1">
              <a:off x="576" y="1670"/>
              <a:ext cx="240"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3" name="Text Box 25">
              <a:extLst>
                <a:ext uri="{FF2B5EF4-FFF2-40B4-BE49-F238E27FC236}">
                  <a16:creationId xmlns:a16="http://schemas.microsoft.com/office/drawing/2014/main" id="{54B7D4D6-3150-485D-AA65-1B0E41ABC225}"/>
                </a:ext>
              </a:extLst>
            </p:cNvPr>
            <p:cNvSpPr txBox="1">
              <a:spLocks noChangeArrowheads="1"/>
            </p:cNvSpPr>
            <p:nvPr/>
          </p:nvSpPr>
          <p:spPr bwMode="auto">
            <a:xfrm>
              <a:off x="480" y="1776"/>
              <a:ext cx="4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1200" b="1">
                  <a:solidFill>
                    <a:schemeClr val="tx1"/>
                  </a:solidFill>
                </a:rPr>
                <a:t>50 nm</a:t>
              </a:r>
            </a:p>
          </p:txBody>
        </p:sp>
      </p:grpSp>
      <p:grpSp>
        <p:nvGrpSpPr>
          <p:cNvPr id="79879" name="Group 26">
            <a:extLst>
              <a:ext uri="{FF2B5EF4-FFF2-40B4-BE49-F238E27FC236}">
                <a16:creationId xmlns:a16="http://schemas.microsoft.com/office/drawing/2014/main" id="{2D7E0026-8E67-4F50-A46B-FA0D3229E430}"/>
              </a:ext>
            </a:extLst>
          </p:cNvPr>
          <p:cNvGrpSpPr>
            <a:grpSpLocks/>
          </p:cNvGrpSpPr>
          <p:nvPr/>
        </p:nvGrpSpPr>
        <p:grpSpPr bwMode="auto">
          <a:xfrm>
            <a:off x="1828800" y="2477913"/>
            <a:ext cx="1295400" cy="1239838"/>
            <a:chOff x="1152" y="1488"/>
            <a:chExt cx="816" cy="781"/>
          </a:xfrm>
        </p:grpSpPr>
        <p:pic>
          <p:nvPicPr>
            <p:cNvPr id="79908" name="Picture 27" descr="nested NMOS">
              <a:extLst>
                <a:ext uri="{FF2B5EF4-FFF2-40B4-BE49-F238E27FC236}">
                  <a16:creationId xmlns:a16="http://schemas.microsoft.com/office/drawing/2014/main" id="{C882A30E-9263-4EA9-8DA8-1C15205E03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2" y="1488"/>
              <a:ext cx="816" cy="78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9909" name="Line 28">
              <a:extLst>
                <a:ext uri="{FF2B5EF4-FFF2-40B4-BE49-F238E27FC236}">
                  <a16:creationId xmlns:a16="http://schemas.microsoft.com/office/drawing/2014/main" id="{DE8303DF-1EA8-49ED-B230-554142843322}"/>
                </a:ext>
              </a:extLst>
            </p:cNvPr>
            <p:cNvSpPr>
              <a:spLocks noChangeShapeType="1"/>
            </p:cNvSpPr>
            <p:nvPr/>
          </p:nvSpPr>
          <p:spPr bwMode="auto">
            <a:xfrm flipV="1">
              <a:off x="1480" y="1828"/>
              <a:ext cx="192" cy="3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0" name="Text Box 29">
              <a:extLst>
                <a:ext uri="{FF2B5EF4-FFF2-40B4-BE49-F238E27FC236}">
                  <a16:creationId xmlns:a16="http://schemas.microsoft.com/office/drawing/2014/main" id="{07CCC1AD-8987-42B4-A9CE-0E2A2E314768}"/>
                </a:ext>
              </a:extLst>
            </p:cNvPr>
            <p:cNvSpPr txBox="1">
              <a:spLocks noChangeArrowheads="1"/>
            </p:cNvSpPr>
            <p:nvPr/>
          </p:nvSpPr>
          <p:spPr bwMode="auto">
            <a:xfrm>
              <a:off x="1344" y="2016"/>
              <a:ext cx="432" cy="173"/>
            </a:xfrm>
            <a:prstGeom prst="rect">
              <a:avLst/>
            </a:prstGeom>
            <a:solidFill>
              <a:srgbClr val="969696">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1200" b="1">
                  <a:solidFill>
                    <a:schemeClr val="tx1"/>
                  </a:solidFill>
                </a:rPr>
                <a:t>35 nm</a:t>
              </a:r>
            </a:p>
          </p:txBody>
        </p:sp>
      </p:grpSp>
      <p:grpSp>
        <p:nvGrpSpPr>
          <p:cNvPr id="79880" name="Group 30">
            <a:extLst>
              <a:ext uri="{FF2B5EF4-FFF2-40B4-BE49-F238E27FC236}">
                <a16:creationId xmlns:a16="http://schemas.microsoft.com/office/drawing/2014/main" id="{98C4FF7E-BF62-4A50-A4FF-EF1EDC7F1E5E}"/>
              </a:ext>
            </a:extLst>
          </p:cNvPr>
          <p:cNvGrpSpPr>
            <a:grpSpLocks/>
          </p:cNvGrpSpPr>
          <p:nvPr/>
        </p:nvGrpSpPr>
        <p:grpSpPr bwMode="auto">
          <a:xfrm>
            <a:off x="3276600" y="2782713"/>
            <a:ext cx="1295400" cy="1219200"/>
            <a:chOff x="2112" y="1728"/>
            <a:chExt cx="816" cy="768"/>
          </a:xfrm>
        </p:grpSpPr>
        <p:pic>
          <p:nvPicPr>
            <p:cNvPr id="79905" name="Picture 31" descr="30nmgate_unmarked">
              <a:extLst>
                <a:ext uri="{FF2B5EF4-FFF2-40B4-BE49-F238E27FC236}">
                  <a16:creationId xmlns:a16="http://schemas.microsoft.com/office/drawing/2014/main" id="{EE4B0185-38BA-4F37-BFCB-3A1A15F84E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2" y="1728"/>
              <a:ext cx="816"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9906" name="Line 32">
              <a:extLst>
                <a:ext uri="{FF2B5EF4-FFF2-40B4-BE49-F238E27FC236}">
                  <a16:creationId xmlns:a16="http://schemas.microsoft.com/office/drawing/2014/main" id="{44550520-5226-4DE7-B151-B04129C9A45E}"/>
                </a:ext>
              </a:extLst>
            </p:cNvPr>
            <p:cNvSpPr>
              <a:spLocks noChangeShapeType="1"/>
            </p:cNvSpPr>
            <p:nvPr/>
          </p:nvSpPr>
          <p:spPr bwMode="auto">
            <a:xfrm>
              <a:off x="2448" y="2160"/>
              <a:ext cx="144"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7" name="Text Box 33">
              <a:extLst>
                <a:ext uri="{FF2B5EF4-FFF2-40B4-BE49-F238E27FC236}">
                  <a16:creationId xmlns:a16="http://schemas.microsoft.com/office/drawing/2014/main" id="{0C0F3FEF-7290-4E3D-96AF-9C505B638F15}"/>
                </a:ext>
              </a:extLst>
            </p:cNvPr>
            <p:cNvSpPr txBox="1">
              <a:spLocks noChangeArrowheads="1"/>
            </p:cNvSpPr>
            <p:nvPr/>
          </p:nvSpPr>
          <p:spPr bwMode="auto">
            <a:xfrm>
              <a:off x="2304" y="1776"/>
              <a:ext cx="432" cy="173"/>
            </a:xfrm>
            <a:prstGeom prst="rect">
              <a:avLst/>
            </a:prstGeom>
            <a:solidFill>
              <a:srgbClr val="C0C0C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1200" b="1">
                  <a:solidFill>
                    <a:schemeClr val="tx1"/>
                  </a:solidFill>
                </a:rPr>
                <a:t>30 nm</a:t>
              </a:r>
            </a:p>
          </p:txBody>
        </p:sp>
      </p:grpSp>
      <p:sp>
        <p:nvSpPr>
          <p:cNvPr id="79881" name="Text Box 34">
            <a:extLst>
              <a:ext uri="{FF2B5EF4-FFF2-40B4-BE49-F238E27FC236}">
                <a16:creationId xmlns:a16="http://schemas.microsoft.com/office/drawing/2014/main" id="{FE4154FA-ADB1-4D7D-840F-4F2DDCC44B5F}"/>
              </a:ext>
            </a:extLst>
          </p:cNvPr>
          <p:cNvSpPr txBox="1">
            <a:spLocks noChangeArrowheads="1"/>
          </p:cNvSpPr>
          <p:nvPr/>
        </p:nvSpPr>
        <p:spPr bwMode="auto">
          <a:xfrm>
            <a:off x="304800" y="3544713"/>
            <a:ext cx="1447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a:r>
              <a:rPr kumimoji="0" lang="en-US" altLang="zh-CN" sz="1600" b="1">
                <a:solidFill>
                  <a:schemeClr val="tx1"/>
                </a:solidFill>
              </a:rPr>
              <a:t>SiGe S/D</a:t>
            </a:r>
          </a:p>
          <a:p>
            <a:pPr algn="ctr">
              <a:spcBef>
                <a:spcPct val="40000"/>
              </a:spcBef>
            </a:pPr>
            <a:r>
              <a:rPr kumimoji="0" lang="en-US" altLang="zh-CN" sz="1600" b="1">
                <a:solidFill>
                  <a:schemeClr val="tx1"/>
                </a:solidFill>
              </a:rPr>
              <a:t>Strained </a:t>
            </a:r>
          </a:p>
          <a:p>
            <a:pPr algn="ctr"/>
            <a:r>
              <a:rPr kumimoji="0" lang="en-US" altLang="zh-CN" sz="1600" b="1">
                <a:solidFill>
                  <a:schemeClr val="tx1"/>
                </a:solidFill>
              </a:rPr>
              <a:t>Silicon</a:t>
            </a:r>
          </a:p>
        </p:txBody>
      </p:sp>
      <p:sp>
        <p:nvSpPr>
          <p:cNvPr id="79882" name="Text Box 35">
            <a:extLst>
              <a:ext uri="{FF2B5EF4-FFF2-40B4-BE49-F238E27FC236}">
                <a16:creationId xmlns:a16="http://schemas.microsoft.com/office/drawing/2014/main" id="{FB51E85C-7E4B-4F80-A4AD-30A56CCF2A14}"/>
              </a:ext>
            </a:extLst>
          </p:cNvPr>
          <p:cNvSpPr txBox="1">
            <a:spLocks noChangeArrowheads="1"/>
          </p:cNvSpPr>
          <p:nvPr/>
        </p:nvSpPr>
        <p:spPr bwMode="auto">
          <a:xfrm>
            <a:off x="4191000" y="6427613"/>
            <a:ext cx="434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r>
              <a:rPr kumimoji="0" lang="en-US" altLang="zh-CN" sz="1600" i="1">
                <a:solidFill>
                  <a:schemeClr val="tx1"/>
                </a:solidFill>
              </a:rPr>
              <a:t>Future options subject to research &amp; change</a:t>
            </a:r>
          </a:p>
        </p:txBody>
      </p:sp>
      <p:sp>
        <p:nvSpPr>
          <p:cNvPr id="79883" name="Text Box 36">
            <a:extLst>
              <a:ext uri="{FF2B5EF4-FFF2-40B4-BE49-F238E27FC236}">
                <a16:creationId xmlns:a16="http://schemas.microsoft.com/office/drawing/2014/main" id="{FD3F849A-2402-4A7B-B45C-FC442EE681AF}"/>
              </a:ext>
            </a:extLst>
          </p:cNvPr>
          <p:cNvSpPr txBox="1">
            <a:spLocks noChangeArrowheads="1"/>
          </p:cNvSpPr>
          <p:nvPr/>
        </p:nvSpPr>
        <p:spPr bwMode="auto">
          <a:xfrm>
            <a:off x="1752600" y="3849513"/>
            <a:ext cx="1447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a:r>
              <a:rPr kumimoji="0" lang="en-US" altLang="zh-CN" sz="1600" b="1">
                <a:solidFill>
                  <a:schemeClr val="tx1"/>
                </a:solidFill>
              </a:rPr>
              <a:t>SiGe S/D</a:t>
            </a:r>
          </a:p>
          <a:p>
            <a:pPr algn="ctr">
              <a:spcBef>
                <a:spcPct val="40000"/>
              </a:spcBef>
            </a:pPr>
            <a:r>
              <a:rPr kumimoji="0" lang="en-US" altLang="zh-CN" sz="1600" b="1">
                <a:solidFill>
                  <a:schemeClr val="tx1"/>
                </a:solidFill>
              </a:rPr>
              <a:t>Strained </a:t>
            </a:r>
          </a:p>
          <a:p>
            <a:pPr algn="ctr"/>
            <a:r>
              <a:rPr kumimoji="0" lang="en-US" altLang="zh-CN" sz="1600" b="1">
                <a:solidFill>
                  <a:schemeClr val="tx1"/>
                </a:solidFill>
              </a:rPr>
              <a:t>Silicon</a:t>
            </a:r>
          </a:p>
        </p:txBody>
      </p:sp>
      <p:sp>
        <p:nvSpPr>
          <p:cNvPr id="79884" name="Text Box 37">
            <a:extLst>
              <a:ext uri="{FF2B5EF4-FFF2-40B4-BE49-F238E27FC236}">
                <a16:creationId xmlns:a16="http://schemas.microsoft.com/office/drawing/2014/main" id="{EBC52412-11D4-4981-9A9E-294794FCEE94}"/>
              </a:ext>
            </a:extLst>
          </p:cNvPr>
          <p:cNvSpPr txBox="1">
            <a:spLocks noChangeArrowheads="1"/>
          </p:cNvSpPr>
          <p:nvPr/>
        </p:nvSpPr>
        <p:spPr bwMode="auto">
          <a:xfrm rot="674623">
            <a:off x="609600" y="1563513"/>
            <a:ext cx="7696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429" tIns="45714" rIns="91429" bIns="45714">
            <a:spAutoFit/>
          </a:bodyPr>
          <a:lstStyle>
            <a:lvl1pPr>
              <a:tabLst>
                <a:tab pos="465138" algn="ctr"/>
                <a:tab pos="1944688" algn="ctr"/>
                <a:tab pos="3424238" algn="ctr"/>
                <a:tab pos="4919663" algn="ctr"/>
                <a:tab pos="6399213" algn="ctr"/>
                <a:tab pos="8053388" algn="ctr"/>
              </a:tabLst>
              <a:defRPr kumimoji="1" sz="4000">
                <a:solidFill>
                  <a:schemeClr val="tx2"/>
                </a:solidFill>
                <a:latin typeface="Times New Roman" panose="02020603050405020304" pitchFamily="18" charset="0"/>
                <a:ea typeface="宋体" panose="02010600030101010101" pitchFamily="2" charset="-122"/>
              </a:defRPr>
            </a:lvl1pPr>
            <a:lvl2pPr marL="742950" indent="-285750">
              <a:tabLst>
                <a:tab pos="465138" algn="ctr"/>
                <a:tab pos="1944688" algn="ctr"/>
                <a:tab pos="3424238" algn="ctr"/>
                <a:tab pos="4919663" algn="ctr"/>
                <a:tab pos="6399213" algn="ctr"/>
                <a:tab pos="8053388" algn="ctr"/>
              </a:tabLst>
              <a:defRPr kumimoji="1" sz="4000">
                <a:solidFill>
                  <a:schemeClr val="tx2"/>
                </a:solidFill>
                <a:latin typeface="Times New Roman" panose="02020603050405020304" pitchFamily="18" charset="0"/>
                <a:ea typeface="宋体" panose="02010600030101010101" pitchFamily="2" charset="-122"/>
              </a:defRPr>
            </a:lvl2pPr>
            <a:lvl3pPr marL="1143000" indent="-228600">
              <a:tabLst>
                <a:tab pos="465138" algn="ctr"/>
                <a:tab pos="1944688" algn="ctr"/>
                <a:tab pos="3424238" algn="ctr"/>
                <a:tab pos="4919663" algn="ctr"/>
                <a:tab pos="6399213" algn="ctr"/>
                <a:tab pos="8053388" algn="ctr"/>
              </a:tabLst>
              <a:defRPr kumimoji="1" sz="4000">
                <a:solidFill>
                  <a:schemeClr val="tx2"/>
                </a:solidFill>
                <a:latin typeface="Times New Roman" panose="02020603050405020304" pitchFamily="18" charset="0"/>
                <a:ea typeface="宋体" panose="02010600030101010101" pitchFamily="2" charset="-122"/>
              </a:defRPr>
            </a:lvl3pPr>
            <a:lvl4pPr marL="1600200" indent="-228600">
              <a:tabLst>
                <a:tab pos="465138" algn="ctr"/>
                <a:tab pos="1944688" algn="ctr"/>
                <a:tab pos="3424238" algn="ctr"/>
                <a:tab pos="4919663" algn="ctr"/>
                <a:tab pos="6399213" algn="ctr"/>
                <a:tab pos="8053388" algn="ctr"/>
              </a:tabLst>
              <a:defRPr kumimoji="1" sz="4000">
                <a:solidFill>
                  <a:schemeClr val="tx2"/>
                </a:solidFill>
                <a:latin typeface="Times New Roman" panose="02020603050405020304" pitchFamily="18" charset="0"/>
                <a:ea typeface="宋体" panose="02010600030101010101" pitchFamily="2" charset="-122"/>
              </a:defRPr>
            </a:lvl4pPr>
            <a:lvl5pPr marL="2057400" indent="-228600">
              <a:tabLst>
                <a:tab pos="465138" algn="ctr"/>
                <a:tab pos="1944688" algn="ctr"/>
                <a:tab pos="3424238" algn="ctr"/>
                <a:tab pos="4919663" algn="ctr"/>
                <a:tab pos="6399213" algn="ctr"/>
                <a:tab pos="8053388" algn="ctr"/>
              </a:tabLst>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465138" algn="ctr"/>
                <a:tab pos="1944688" algn="ctr"/>
                <a:tab pos="3424238" algn="ctr"/>
                <a:tab pos="4919663" algn="ctr"/>
                <a:tab pos="6399213" algn="ctr"/>
                <a:tab pos="8053388" algn="ctr"/>
              </a:tabLs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465138" algn="ctr"/>
                <a:tab pos="1944688" algn="ctr"/>
                <a:tab pos="3424238" algn="ctr"/>
                <a:tab pos="4919663" algn="ctr"/>
                <a:tab pos="6399213" algn="ctr"/>
                <a:tab pos="8053388" algn="ctr"/>
              </a:tabLs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465138" algn="ctr"/>
                <a:tab pos="1944688" algn="ctr"/>
                <a:tab pos="3424238" algn="ctr"/>
                <a:tab pos="4919663" algn="ctr"/>
                <a:tab pos="6399213" algn="ctr"/>
                <a:tab pos="8053388" algn="ctr"/>
              </a:tabLs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465138" algn="ctr"/>
                <a:tab pos="1944688" algn="ctr"/>
                <a:tab pos="3424238" algn="ctr"/>
                <a:tab pos="4919663" algn="ctr"/>
                <a:tab pos="6399213" algn="ctr"/>
                <a:tab pos="8053388" algn="ctr"/>
              </a:tabLs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800" b="1">
                <a:solidFill>
                  <a:srgbClr val="FFFF99"/>
                </a:solidFill>
              </a:rPr>
              <a:t>	</a:t>
            </a:r>
            <a:r>
              <a:rPr kumimoji="0" lang="en-US" altLang="zh-CN" sz="1800" b="1">
                <a:solidFill>
                  <a:schemeClr val="tx1"/>
                </a:solidFill>
              </a:rPr>
              <a:t>90 nm	65 nm	45 nm	32 nm	</a:t>
            </a:r>
          </a:p>
          <a:p>
            <a:r>
              <a:rPr kumimoji="0" lang="en-US" altLang="zh-CN" sz="1800" b="1">
                <a:solidFill>
                  <a:schemeClr val="tx1"/>
                </a:solidFill>
              </a:rPr>
              <a:t>	2003	2005	2007	2009	2011+	</a:t>
            </a:r>
          </a:p>
        </p:txBody>
      </p:sp>
      <p:sp>
        <p:nvSpPr>
          <p:cNvPr id="79885" name="Text Box 38">
            <a:extLst>
              <a:ext uri="{FF2B5EF4-FFF2-40B4-BE49-F238E27FC236}">
                <a16:creationId xmlns:a16="http://schemas.microsoft.com/office/drawing/2014/main" id="{AD3609BB-BF66-4587-A831-80AF1A6834F2}"/>
              </a:ext>
            </a:extLst>
          </p:cNvPr>
          <p:cNvSpPr txBox="1">
            <a:spLocks noChangeArrowheads="1"/>
          </p:cNvSpPr>
          <p:nvPr/>
        </p:nvSpPr>
        <p:spPr bwMode="auto">
          <a:xfrm rot="691502">
            <a:off x="3352800" y="1258713"/>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2000" b="1">
                <a:solidFill>
                  <a:schemeClr val="tx1"/>
                </a:solidFill>
              </a:rPr>
              <a:t>Technology Generation</a:t>
            </a:r>
          </a:p>
        </p:txBody>
      </p:sp>
      <p:sp>
        <p:nvSpPr>
          <p:cNvPr id="79886" name="Text Box 39">
            <a:extLst>
              <a:ext uri="{FF2B5EF4-FFF2-40B4-BE49-F238E27FC236}">
                <a16:creationId xmlns:a16="http://schemas.microsoft.com/office/drawing/2014/main" id="{2F0689B5-12E9-48CB-A862-739434D3D656}"/>
              </a:ext>
            </a:extLst>
          </p:cNvPr>
          <p:cNvSpPr txBox="1">
            <a:spLocks noChangeArrowheads="1"/>
          </p:cNvSpPr>
          <p:nvPr/>
        </p:nvSpPr>
        <p:spPr bwMode="auto">
          <a:xfrm>
            <a:off x="460375" y="6476826"/>
            <a:ext cx="1309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600" b="1">
                <a:solidFill>
                  <a:schemeClr val="tx1"/>
                </a:solidFill>
              </a:rPr>
              <a:t>Source: Intel</a:t>
            </a:r>
          </a:p>
        </p:txBody>
      </p:sp>
      <p:grpSp>
        <p:nvGrpSpPr>
          <p:cNvPr id="79887" name="Group 40">
            <a:extLst>
              <a:ext uri="{FF2B5EF4-FFF2-40B4-BE49-F238E27FC236}">
                <a16:creationId xmlns:a16="http://schemas.microsoft.com/office/drawing/2014/main" id="{8B66B7E9-033B-4D90-9B5E-3B3EC850AD7E}"/>
              </a:ext>
            </a:extLst>
          </p:cNvPr>
          <p:cNvGrpSpPr>
            <a:grpSpLocks/>
          </p:cNvGrpSpPr>
          <p:nvPr/>
        </p:nvGrpSpPr>
        <p:grpSpPr bwMode="auto">
          <a:xfrm>
            <a:off x="4495800" y="3011313"/>
            <a:ext cx="1295400" cy="1219200"/>
            <a:chOff x="2880" y="1968"/>
            <a:chExt cx="816" cy="768"/>
          </a:xfrm>
        </p:grpSpPr>
        <p:pic>
          <p:nvPicPr>
            <p:cNvPr id="79903" name="Picture 41">
              <a:extLst>
                <a:ext uri="{FF2B5EF4-FFF2-40B4-BE49-F238E27FC236}">
                  <a16:creationId xmlns:a16="http://schemas.microsoft.com/office/drawing/2014/main" id="{C6C779FA-88A3-4E20-9F37-83A85E168A42}"/>
                </a:ext>
              </a:extLst>
            </p:cNvPr>
            <p:cNvPicPr>
              <a:picLocks noChangeAspect="1" noChangeArrowheads="1"/>
            </p:cNvPicPr>
            <p:nvPr/>
          </p:nvPicPr>
          <p:blipFill>
            <a:blip r:embed="rId12">
              <a:lum bright="10000"/>
              <a:extLst>
                <a:ext uri="{28A0092B-C50C-407E-A947-70E740481C1C}">
                  <a14:useLocalDpi xmlns:a14="http://schemas.microsoft.com/office/drawing/2010/main" val="0"/>
                </a:ext>
              </a:extLst>
            </a:blip>
            <a:srcRect/>
            <a:stretch>
              <a:fillRect/>
            </a:stretch>
          </p:blipFill>
          <p:spPr bwMode="auto">
            <a:xfrm>
              <a:off x="2880" y="1968"/>
              <a:ext cx="816" cy="76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79904" name="Text Box 42">
              <a:extLst>
                <a:ext uri="{FF2B5EF4-FFF2-40B4-BE49-F238E27FC236}">
                  <a16:creationId xmlns:a16="http://schemas.microsoft.com/office/drawing/2014/main" id="{60BFC6AE-FEF4-44AC-8CC0-602F54FDB4C7}"/>
                </a:ext>
              </a:extLst>
            </p:cNvPr>
            <p:cNvSpPr txBox="1">
              <a:spLocks noChangeArrowheads="1"/>
            </p:cNvSpPr>
            <p:nvPr/>
          </p:nvSpPr>
          <p:spPr bwMode="auto">
            <a:xfrm>
              <a:off x="3072" y="2064"/>
              <a:ext cx="432" cy="173"/>
            </a:xfrm>
            <a:prstGeom prst="rect">
              <a:avLst/>
            </a:prstGeom>
            <a:solidFill>
              <a:srgbClr val="969696">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1200" b="1">
                  <a:solidFill>
                    <a:schemeClr val="tx1"/>
                  </a:solidFill>
                </a:rPr>
                <a:t>20 nm</a:t>
              </a:r>
            </a:p>
          </p:txBody>
        </p:sp>
      </p:grpSp>
      <p:grpSp>
        <p:nvGrpSpPr>
          <p:cNvPr id="79888" name="Group 43">
            <a:extLst>
              <a:ext uri="{FF2B5EF4-FFF2-40B4-BE49-F238E27FC236}">
                <a16:creationId xmlns:a16="http://schemas.microsoft.com/office/drawing/2014/main" id="{5EBFBC98-663F-4773-A193-6597E16AAC4D}"/>
              </a:ext>
            </a:extLst>
          </p:cNvPr>
          <p:cNvGrpSpPr>
            <a:grpSpLocks/>
          </p:cNvGrpSpPr>
          <p:nvPr/>
        </p:nvGrpSpPr>
        <p:grpSpPr bwMode="auto">
          <a:xfrm>
            <a:off x="5715000" y="3239913"/>
            <a:ext cx="1295400" cy="1219200"/>
            <a:chOff x="3840" y="2160"/>
            <a:chExt cx="816" cy="768"/>
          </a:xfrm>
        </p:grpSpPr>
        <p:pic>
          <p:nvPicPr>
            <p:cNvPr id="79901" name="Picture 44">
              <a:extLst>
                <a:ext uri="{FF2B5EF4-FFF2-40B4-BE49-F238E27FC236}">
                  <a16:creationId xmlns:a16="http://schemas.microsoft.com/office/drawing/2014/main" id="{4466E629-FE48-4F20-BBE6-BFA3CEE8D3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40" y="2160"/>
              <a:ext cx="816"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9902" name="Text Box 45">
              <a:extLst>
                <a:ext uri="{FF2B5EF4-FFF2-40B4-BE49-F238E27FC236}">
                  <a16:creationId xmlns:a16="http://schemas.microsoft.com/office/drawing/2014/main" id="{63CB0CDF-6471-47D5-9A9B-ACF75E0A6D52}"/>
                </a:ext>
              </a:extLst>
            </p:cNvPr>
            <p:cNvSpPr txBox="1">
              <a:spLocks noChangeArrowheads="1"/>
            </p:cNvSpPr>
            <p:nvPr/>
          </p:nvSpPr>
          <p:spPr bwMode="auto">
            <a:xfrm>
              <a:off x="4224" y="2160"/>
              <a:ext cx="432" cy="173"/>
            </a:xfrm>
            <a:prstGeom prst="rect">
              <a:avLst/>
            </a:prstGeom>
            <a:solidFill>
              <a:srgbClr val="969696">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sz="1200" b="1">
                  <a:solidFill>
                    <a:schemeClr val="tx1"/>
                  </a:solidFill>
                </a:rPr>
                <a:t>10 nm</a:t>
              </a:r>
            </a:p>
          </p:txBody>
        </p:sp>
      </p:grpSp>
      <p:grpSp>
        <p:nvGrpSpPr>
          <p:cNvPr id="79889" name="Group 46">
            <a:extLst>
              <a:ext uri="{FF2B5EF4-FFF2-40B4-BE49-F238E27FC236}">
                <a16:creationId xmlns:a16="http://schemas.microsoft.com/office/drawing/2014/main" id="{6C1DA975-4B63-4485-9F91-2A66355263A5}"/>
              </a:ext>
            </a:extLst>
          </p:cNvPr>
          <p:cNvGrpSpPr>
            <a:grpSpLocks/>
          </p:cNvGrpSpPr>
          <p:nvPr/>
        </p:nvGrpSpPr>
        <p:grpSpPr bwMode="auto">
          <a:xfrm>
            <a:off x="6934200" y="3468513"/>
            <a:ext cx="1295400" cy="1219200"/>
            <a:chOff x="576" y="1296"/>
            <a:chExt cx="816" cy="768"/>
          </a:xfrm>
        </p:grpSpPr>
        <p:pic>
          <p:nvPicPr>
            <p:cNvPr id="79897" name="Picture 47">
              <a:extLst>
                <a:ext uri="{FF2B5EF4-FFF2-40B4-BE49-F238E27FC236}">
                  <a16:creationId xmlns:a16="http://schemas.microsoft.com/office/drawing/2014/main" id="{103B84D5-D869-4CF3-9D56-53B8EBEA77B6}"/>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576" y="1296"/>
              <a:ext cx="816"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9898" name="Line 48">
              <a:extLst>
                <a:ext uri="{FF2B5EF4-FFF2-40B4-BE49-F238E27FC236}">
                  <a16:creationId xmlns:a16="http://schemas.microsoft.com/office/drawing/2014/main" id="{7B621C6C-6DD5-4F2E-8583-10B441C5C293}"/>
                </a:ext>
              </a:extLst>
            </p:cNvPr>
            <p:cNvSpPr>
              <a:spLocks noChangeShapeType="1"/>
            </p:cNvSpPr>
            <p:nvPr/>
          </p:nvSpPr>
          <p:spPr bwMode="auto">
            <a:xfrm flipH="1">
              <a:off x="816" y="1440"/>
              <a:ext cx="48" cy="28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899" name="Text Box 49">
              <a:extLst>
                <a:ext uri="{FF2B5EF4-FFF2-40B4-BE49-F238E27FC236}">
                  <a16:creationId xmlns:a16="http://schemas.microsoft.com/office/drawing/2014/main" id="{67209771-8236-498A-8A07-BE18BD108CCF}"/>
                </a:ext>
              </a:extLst>
            </p:cNvPr>
            <p:cNvSpPr txBox="1">
              <a:spLocks noChangeArrowheads="1"/>
            </p:cNvSpPr>
            <p:nvPr/>
          </p:nvSpPr>
          <p:spPr bwMode="auto">
            <a:xfrm>
              <a:off x="864" y="1537"/>
              <a:ext cx="251"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70" tIns="18285" rIns="36570" bIns="18285">
              <a:spAutoFit/>
            </a:bodyPr>
            <a:lstStyle>
              <a:lvl1pPr defTabSz="365125">
                <a:defRPr kumimoji="1" sz="4000">
                  <a:solidFill>
                    <a:schemeClr val="tx2"/>
                  </a:solidFill>
                  <a:latin typeface="Times New Roman" panose="02020603050405020304" pitchFamily="18" charset="0"/>
                  <a:ea typeface="宋体" panose="02010600030101010101" pitchFamily="2" charset="-122"/>
                </a:defRPr>
              </a:lvl1pPr>
              <a:lvl2pPr marL="742950" indent="-285750" defTabSz="365125">
                <a:defRPr kumimoji="1" sz="4000">
                  <a:solidFill>
                    <a:schemeClr val="tx2"/>
                  </a:solidFill>
                  <a:latin typeface="Times New Roman" panose="02020603050405020304" pitchFamily="18" charset="0"/>
                  <a:ea typeface="宋体" panose="02010600030101010101" pitchFamily="2" charset="-122"/>
                </a:defRPr>
              </a:lvl2pPr>
              <a:lvl3pPr marL="1143000" indent="-228600" defTabSz="365125">
                <a:defRPr kumimoji="1" sz="4000">
                  <a:solidFill>
                    <a:schemeClr val="tx2"/>
                  </a:solidFill>
                  <a:latin typeface="Times New Roman" panose="02020603050405020304" pitchFamily="18" charset="0"/>
                  <a:ea typeface="宋体" panose="02010600030101010101" pitchFamily="2" charset="-122"/>
                </a:defRPr>
              </a:lvl3pPr>
              <a:lvl4pPr marL="1600200" indent="-228600" defTabSz="365125">
                <a:defRPr kumimoji="1" sz="4000">
                  <a:solidFill>
                    <a:schemeClr val="tx2"/>
                  </a:solidFill>
                  <a:latin typeface="Times New Roman" panose="02020603050405020304" pitchFamily="18" charset="0"/>
                  <a:ea typeface="宋体" panose="02010600030101010101" pitchFamily="2" charset="-122"/>
                </a:defRPr>
              </a:lvl4pPr>
              <a:lvl5pPr marL="2057400" indent="-228600" defTabSz="365125">
                <a:defRPr kumimoji="1" sz="4000">
                  <a:solidFill>
                    <a:schemeClr val="tx2"/>
                  </a:solidFill>
                  <a:latin typeface="Times New Roman" panose="02020603050405020304" pitchFamily="18" charset="0"/>
                  <a:ea typeface="宋体" panose="02010600030101010101" pitchFamily="2" charset="-122"/>
                </a:defRPr>
              </a:lvl5pPr>
              <a:lvl6pPr marL="25146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zh-CN" sz="1200" b="1">
                  <a:solidFill>
                    <a:schemeClr val="tx1"/>
                  </a:solidFill>
                  <a:cs typeface="Arial" panose="020B0604020202020204" pitchFamily="34" charset="0"/>
                </a:rPr>
                <a:t>5 nm</a:t>
              </a:r>
            </a:p>
          </p:txBody>
        </p:sp>
        <p:sp>
          <p:nvSpPr>
            <p:cNvPr id="79900" name="Text Box 50">
              <a:extLst>
                <a:ext uri="{FF2B5EF4-FFF2-40B4-BE49-F238E27FC236}">
                  <a16:creationId xmlns:a16="http://schemas.microsoft.com/office/drawing/2014/main" id="{6238CA5A-15C9-4952-96EB-75D49C2DF85D}"/>
                </a:ext>
              </a:extLst>
            </p:cNvPr>
            <p:cNvSpPr txBox="1">
              <a:spLocks noChangeArrowheads="1"/>
            </p:cNvSpPr>
            <p:nvPr/>
          </p:nvSpPr>
          <p:spPr bwMode="auto">
            <a:xfrm>
              <a:off x="672" y="1872"/>
              <a:ext cx="576"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0" tIns="18285" rIns="36570" bIns="18285">
              <a:spAutoFit/>
            </a:bodyPr>
            <a:lstStyle>
              <a:lvl1pPr defTabSz="365125">
                <a:defRPr kumimoji="1" sz="4000">
                  <a:solidFill>
                    <a:schemeClr val="tx2"/>
                  </a:solidFill>
                  <a:latin typeface="Times New Roman" panose="02020603050405020304" pitchFamily="18" charset="0"/>
                  <a:ea typeface="宋体" panose="02010600030101010101" pitchFamily="2" charset="-122"/>
                </a:defRPr>
              </a:lvl1pPr>
              <a:lvl2pPr marL="742950" indent="-285750" defTabSz="365125">
                <a:defRPr kumimoji="1" sz="4000">
                  <a:solidFill>
                    <a:schemeClr val="tx2"/>
                  </a:solidFill>
                  <a:latin typeface="Times New Roman" panose="02020603050405020304" pitchFamily="18" charset="0"/>
                  <a:ea typeface="宋体" panose="02010600030101010101" pitchFamily="2" charset="-122"/>
                </a:defRPr>
              </a:lvl2pPr>
              <a:lvl3pPr marL="1143000" indent="-228600" defTabSz="365125">
                <a:defRPr kumimoji="1" sz="4000">
                  <a:solidFill>
                    <a:schemeClr val="tx2"/>
                  </a:solidFill>
                  <a:latin typeface="Times New Roman" panose="02020603050405020304" pitchFamily="18" charset="0"/>
                  <a:ea typeface="宋体" panose="02010600030101010101" pitchFamily="2" charset="-122"/>
                </a:defRPr>
              </a:lvl3pPr>
              <a:lvl4pPr marL="1600200" indent="-228600" defTabSz="365125">
                <a:defRPr kumimoji="1" sz="4000">
                  <a:solidFill>
                    <a:schemeClr val="tx2"/>
                  </a:solidFill>
                  <a:latin typeface="Times New Roman" panose="02020603050405020304" pitchFamily="18" charset="0"/>
                  <a:ea typeface="宋体" panose="02010600030101010101" pitchFamily="2" charset="-122"/>
                </a:defRPr>
              </a:lvl4pPr>
              <a:lvl5pPr marL="2057400" indent="-228600" defTabSz="365125">
                <a:defRPr kumimoji="1" sz="4000">
                  <a:solidFill>
                    <a:schemeClr val="tx2"/>
                  </a:solidFill>
                  <a:latin typeface="Times New Roman" panose="02020603050405020304" pitchFamily="18" charset="0"/>
                  <a:ea typeface="宋体" panose="02010600030101010101" pitchFamily="2" charset="-122"/>
                </a:defRPr>
              </a:lvl5pPr>
              <a:lvl6pPr marL="25146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defTabSz="365125"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r>
                <a:rPr kumimoji="0" lang="en-US" altLang="zh-CN" sz="1200" b="1">
                  <a:solidFill>
                    <a:schemeClr val="tx1"/>
                  </a:solidFill>
                  <a:cs typeface="Arial" panose="020B0604020202020204" pitchFamily="34" charset="0"/>
                </a:rPr>
                <a:t>Nanowire</a:t>
              </a:r>
            </a:p>
          </p:txBody>
        </p:sp>
      </p:grpSp>
      <p:grpSp>
        <p:nvGrpSpPr>
          <p:cNvPr id="79890" name="Group 51">
            <a:extLst>
              <a:ext uri="{FF2B5EF4-FFF2-40B4-BE49-F238E27FC236}">
                <a16:creationId xmlns:a16="http://schemas.microsoft.com/office/drawing/2014/main" id="{26589595-EE13-420A-9B76-62DC45DB55BA}"/>
              </a:ext>
            </a:extLst>
          </p:cNvPr>
          <p:cNvGrpSpPr>
            <a:grpSpLocks/>
          </p:cNvGrpSpPr>
          <p:nvPr/>
        </p:nvGrpSpPr>
        <p:grpSpPr bwMode="auto">
          <a:xfrm rot="672052">
            <a:off x="304800" y="2249313"/>
            <a:ext cx="8610600" cy="381000"/>
            <a:chOff x="144" y="864"/>
            <a:chExt cx="5424" cy="240"/>
          </a:xfrm>
        </p:grpSpPr>
        <p:sp>
          <p:nvSpPr>
            <p:cNvPr id="79893" name="AutoShape 52">
              <a:extLst>
                <a:ext uri="{FF2B5EF4-FFF2-40B4-BE49-F238E27FC236}">
                  <a16:creationId xmlns:a16="http://schemas.microsoft.com/office/drawing/2014/main" id="{AA91D129-BB75-49AC-98ED-A97EFA1238BE}"/>
                </a:ext>
              </a:extLst>
            </p:cNvPr>
            <p:cNvSpPr>
              <a:spLocks noChangeArrowheads="1"/>
            </p:cNvSpPr>
            <p:nvPr/>
          </p:nvSpPr>
          <p:spPr bwMode="auto">
            <a:xfrm>
              <a:off x="144" y="864"/>
              <a:ext cx="5424" cy="240"/>
            </a:xfrm>
            <a:prstGeom prst="homePlate">
              <a:avLst>
                <a:gd name="adj" fmla="val 176615"/>
              </a:avLst>
            </a:prstGeom>
            <a:solidFill>
              <a:srgbClr val="FFCC00"/>
            </a:solidFill>
            <a:ln w="9525">
              <a:solidFill>
                <a:srgbClr val="000000"/>
              </a:solidFill>
              <a:miter lim="800000"/>
              <a:headEnd/>
              <a:tailEnd/>
            </a:ln>
          </p:spPr>
          <p:txBody>
            <a:bodyPr wrap="none" anchor="ct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79894" name="AutoShape 53">
              <a:extLst>
                <a:ext uri="{FF2B5EF4-FFF2-40B4-BE49-F238E27FC236}">
                  <a16:creationId xmlns:a16="http://schemas.microsoft.com/office/drawing/2014/main" id="{315565B7-D998-4C1A-9830-16C862C00EB9}"/>
                </a:ext>
              </a:extLst>
            </p:cNvPr>
            <p:cNvSpPr>
              <a:spLocks noChangeArrowheads="1"/>
            </p:cNvSpPr>
            <p:nvPr/>
          </p:nvSpPr>
          <p:spPr bwMode="auto">
            <a:xfrm>
              <a:off x="144" y="864"/>
              <a:ext cx="2928" cy="240"/>
            </a:xfrm>
            <a:prstGeom prst="homePlate">
              <a:avLst>
                <a:gd name="adj" fmla="val 117933"/>
              </a:avLst>
            </a:prstGeom>
            <a:solidFill>
              <a:srgbClr val="FFCC00"/>
            </a:solidFill>
            <a:ln w="9525">
              <a:solidFill>
                <a:srgbClr val="000000"/>
              </a:solidFill>
              <a:miter lim="800000"/>
              <a:headEnd/>
              <a:tailEnd/>
            </a:ln>
          </p:spPr>
          <p:txBody>
            <a:bodyPr wrap="none" anchor="ct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79895" name="AutoShape 54">
              <a:extLst>
                <a:ext uri="{FF2B5EF4-FFF2-40B4-BE49-F238E27FC236}">
                  <a16:creationId xmlns:a16="http://schemas.microsoft.com/office/drawing/2014/main" id="{7371C51B-6680-4E0D-A8C1-429300F8331A}"/>
                </a:ext>
              </a:extLst>
            </p:cNvPr>
            <p:cNvSpPr>
              <a:spLocks noChangeArrowheads="1"/>
            </p:cNvSpPr>
            <p:nvPr/>
          </p:nvSpPr>
          <p:spPr bwMode="auto">
            <a:xfrm>
              <a:off x="144" y="864"/>
              <a:ext cx="1488" cy="240"/>
            </a:xfrm>
            <a:prstGeom prst="homePlate">
              <a:avLst>
                <a:gd name="adj" fmla="val 102845"/>
              </a:avLst>
            </a:prstGeom>
            <a:solidFill>
              <a:srgbClr val="FFCC00"/>
            </a:solidFill>
            <a:ln w="9525">
              <a:solidFill>
                <a:srgbClr val="000000"/>
              </a:solidFill>
              <a:miter lim="800000"/>
              <a:headEnd/>
              <a:tailEnd/>
            </a:ln>
          </p:spPr>
          <p:txBody>
            <a:bodyPr wrap="none" anchor="ct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79896" name="Text Box 55">
              <a:extLst>
                <a:ext uri="{FF2B5EF4-FFF2-40B4-BE49-F238E27FC236}">
                  <a16:creationId xmlns:a16="http://schemas.microsoft.com/office/drawing/2014/main" id="{3441A702-6520-450B-B0A1-73AC22FFD9C1}"/>
                </a:ext>
              </a:extLst>
            </p:cNvPr>
            <p:cNvSpPr txBox="1">
              <a:spLocks noChangeArrowheads="1"/>
            </p:cNvSpPr>
            <p:nvPr/>
          </p:nvSpPr>
          <p:spPr bwMode="auto">
            <a:xfrm>
              <a:off x="240" y="864"/>
              <a:ext cx="46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429" tIns="45714" rIns="91429" bIns="45714">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800" b="1">
                  <a:solidFill>
                    <a:srgbClr val="000000"/>
                  </a:solidFill>
                  <a:latin typeface="Arial" panose="020B0604020202020204" pitchFamily="34" charset="0"/>
                </a:rPr>
                <a:t>Manufacturing            Development                         Research</a:t>
              </a:r>
            </a:p>
          </p:txBody>
        </p:sp>
      </p:grpSp>
      <p:sp>
        <p:nvSpPr>
          <p:cNvPr id="79891" name="Text Box 56">
            <a:extLst>
              <a:ext uri="{FF2B5EF4-FFF2-40B4-BE49-F238E27FC236}">
                <a16:creationId xmlns:a16="http://schemas.microsoft.com/office/drawing/2014/main" id="{36EA255F-D340-47ED-AD9C-14969D36B852}"/>
              </a:ext>
            </a:extLst>
          </p:cNvPr>
          <p:cNvSpPr txBox="1">
            <a:spLocks noChangeArrowheads="1"/>
          </p:cNvSpPr>
          <p:nvPr/>
        </p:nvSpPr>
        <p:spPr bwMode="auto">
          <a:xfrm>
            <a:off x="0" y="271288"/>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r>
              <a:rPr kumimoji="0" lang="en-US" altLang="zh-CN" b="1" dirty="0">
                <a:solidFill>
                  <a:schemeClr val="accent2"/>
                </a:solidFill>
                <a:ea typeface="微软雅黑" panose="020B0503020204020204" pitchFamily="34" charset="-122"/>
                <a:cs typeface="Times New Roman" panose="02020603050405020304" pitchFamily="18" charset="0"/>
              </a:rPr>
              <a:t>MOS</a:t>
            </a:r>
            <a:r>
              <a:rPr kumimoji="0" lang="zh-CN" altLang="en-US" b="1" dirty="0">
                <a:solidFill>
                  <a:schemeClr val="accent2"/>
                </a:solidFill>
                <a:ea typeface="微软雅黑" panose="020B0503020204020204" pitchFamily="34" charset="-122"/>
                <a:cs typeface="Times New Roman" panose="02020603050405020304" pitchFamily="18" charset="0"/>
              </a:rPr>
              <a:t>晶体管的发展</a:t>
            </a:r>
            <a:endParaRPr kumimoji="0" lang="en-US" altLang="zh-CN" b="1" dirty="0">
              <a:solidFill>
                <a:schemeClr val="accent2"/>
              </a:solidFill>
              <a:ea typeface="微软雅黑" panose="020B0503020204020204" pitchFamily="34" charset="-122"/>
              <a:cs typeface="Times New Roman" panose="02020603050405020304" pitchFamily="18" charset="0"/>
            </a:endParaRPr>
          </a:p>
        </p:txBody>
      </p:sp>
      <p:sp>
        <p:nvSpPr>
          <p:cNvPr id="79892" name="Text Box 57">
            <a:extLst>
              <a:ext uri="{FF2B5EF4-FFF2-40B4-BE49-F238E27FC236}">
                <a16:creationId xmlns:a16="http://schemas.microsoft.com/office/drawing/2014/main" id="{419ECD89-09C3-48FF-8379-A9F037E1B863}"/>
              </a:ext>
            </a:extLst>
          </p:cNvPr>
          <p:cNvSpPr txBox="1">
            <a:spLocks noChangeArrowheads="1"/>
          </p:cNvSpPr>
          <p:nvPr/>
        </p:nvSpPr>
        <p:spPr bwMode="auto">
          <a:xfrm>
            <a:off x="368300" y="4843288"/>
            <a:ext cx="25971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zh-CN" sz="2400" b="1">
                <a:solidFill>
                  <a:schemeClr val="tx1"/>
                </a:solidFill>
              </a:rPr>
              <a:t>Research Options:</a:t>
            </a:r>
          </a:p>
          <a:p>
            <a:pPr eaLnBrk="1" hangingPunct="1"/>
            <a:r>
              <a:rPr kumimoji="0" lang="en-US" altLang="zh-CN" sz="2000">
                <a:solidFill>
                  <a:schemeClr val="tx1"/>
                </a:solidFill>
              </a:rPr>
              <a:t>High-K &amp; Metal Gate</a:t>
            </a:r>
          </a:p>
          <a:p>
            <a:pPr eaLnBrk="1" hangingPunct="1"/>
            <a:r>
              <a:rPr kumimoji="0" lang="en-US" altLang="zh-CN" sz="2000">
                <a:solidFill>
                  <a:schemeClr val="tx1"/>
                </a:solidFill>
              </a:rPr>
              <a:t>Non-planar Trigate</a:t>
            </a:r>
          </a:p>
          <a:p>
            <a:pPr eaLnBrk="1" hangingPunct="1"/>
            <a:r>
              <a:rPr kumimoji="0" lang="en-US" altLang="zh-CN" sz="2000">
                <a:solidFill>
                  <a:schemeClr val="tx1"/>
                </a:solidFill>
              </a:rPr>
              <a:t>III-V, CNT, NW</a:t>
            </a:r>
          </a:p>
        </p:txBody>
      </p:sp>
    </p:spTree>
    <p:extLst>
      <p:ext uri="{BB962C8B-B14F-4D97-AF65-F5344CB8AC3E}">
        <p14:creationId xmlns:p14="http://schemas.microsoft.com/office/powerpoint/2010/main" val="335334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a:extLst>
              <a:ext uri="{FF2B5EF4-FFF2-40B4-BE49-F238E27FC236}">
                <a16:creationId xmlns:a16="http://schemas.microsoft.com/office/drawing/2014/main" id="{D6668167-EFC8-4FAC-9A8A-501F545F0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5" y="1196975"/>
            <a:ext cx="7626350" cy="531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extBox 8">
            <a:extLst>
              <a:ext uri="{FF2B5EF4-FFF2-40B4-BE49-F238E27FC236}">
                <a16:creationId xmlns:a16="http://schemas.microsoft.com/office/drawing/2014/main" id="{061039C5-44C7-4CD3-A2A4-62981C1298B2}"/>
              </a:ext>
            </a:extLst>
          </p:cNvPr>
          <p:cNvSpPr txBox="1">
            <a:spLocks noChangeArrowheads="1"/>
          </p:cNvSpPr>
          <p:nvPr/>
        </p:nvSpPr>
        <p:spPr bwMode="auto">
          <a:xfrm>
            <a:off x="0" y="2603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微电子技术驱动</a:t>
            </a:r>
            <a:r>
              <a:rPr kumimoji="1" lang="en-US" altLang="zh-CN" sz="4000" b="1" dirty="0">
                <a:solidFill>
                  <a:schemeClr val="accent2"/>
                </a:solidFill>
                <a:latin typeface="微软雅黑" panose="020B0503020204020204" pitchFamily="34" charset="-122"/>
                <a:ea typeface="微软雅黑" panose="020B0503020204020204" pitchFamily="34" charset="-122"/>
              </a:rPr>
              <a:t>3</a:t>
            </a:r>
            <a:r>
              <a:rPr kumimoji="1" lang="zh-CN" altLang="en-US" sz="4000" b="1" dirty="0">
                <a:solidFill>
                  <a:schemeClr val="accent2"/>
                </a:solidFill>
                <a:latin typeface="微软雅黑" panose="020B0503020204020204" pitchFamily="34" charset="-122"/>
                <a:ea typeface="微软雅黑" panose="020B0503020204020204" pitchFamily="34" charset="-122"/>
              </a:rPr>
              <a:t>次全球信息化浪潮</a:t>
            </a:r>
          </a:p>
        </p:txBody>
      </p:sp>
      <p:sp>
        <p:nvSpPr>
          <p:cNvPr id="2" name="灯片编号占位符 1">
            <a:extLst>
              <a:ext uri="{FF2B5EF4-FFF2-40B4-BE49-F238E27FC236}">
                <a16:creationId xmlns:a16="http://schemas.microsoft.com/office/drawing/2014/main" id="{8B0078AE-9166-4B36-92E5-C592589F6A38}"/>
              </a:ext>
            </a:extLst>
          </p:cNvPr>
          <p:cNvSpPr>
            <a:spLocks noGrp="1"/>
          </p:cNvSpPr>
          <p:nvPr>
            <p:ph type="sldNum" sz="quarter" idx="11"/>
          </p:nvPr>
        </p:nvSpPr>
        <p:spPr/>
        <p:txBody>
          <a:bodyPr/>
          <a:lstStyle/>
          <a:p>
            <a:pPr>
              <a:defRPr/>
            </a:pPr>
            <a:fld id="{5827373B-C2CC-41E1-B863-09BB423C47B1}" type="slidenum">
              <a:rPr lang="en-US" altLang="zh-CN" smtClean="0"/>
              <a:pPr>
                <a:defRPr/>
              </a:pPr>
              <a:t>57</a:t>
            </a:fld>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组合 34">
            <a:extLst>
              <a:ext uri="{FF2B5EF4-FFF2-40B4-BE49-F238E27FC236}">
                <a16:creationId xmlns:a16="http://schemas.microsoft.com/office/drawing/2014/main" id="{BD2B682F-98AA-4C0C-8E69-DCE3131D7D90}"/>
              </a:ext>
            </a:extLst>
          </p:cNvPr>
          <p:cNvGrpSpPr>
            <a:grpSpLocks/>
          </p:cNvGrpSpPr>
          <p:nvPr/>
        </p:nvGrpSpPr>
        <p:grpSpPr bwMode="auto">
          <a:xfrm>
            <a:off x="1238250" y="1357313"/>
            <a:ext cx="5284788" cy="4385814"/>
            <a:chOff x="1238250" y="1428750"/>
            <a:chExt cx="4756150" cy="3623591"/>
          </a:xfrm>
        </p:grpSpPr>
        <p:pic>
          <p:nvPicPr>
            <p:cNvPr id="80910" name="Picture 2">
              <a:extLst>
                <a:ext uri="{FF2B5EF4-FFF2-40B4-BE49-F238E27FC236}">
                  <a16:creationId xmlns:a16="http://schemas.microsoft.com/office/drawing/2014/main" id="{74266CDA-17C8-4192-9B02-DF9E60D05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428750"/>
              <a:ext cx="4756150" cy="350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5E3D782C-3C10-453F-BF93-72A67A3DBE2A}"/>
                </a:ext>
              </a:extLst>
            </p:cNvPr>
            <p:cNvSpPr txBox="1"/>
            <p:nvPr/>
          </p:nvSpPr>
          <p:spPr bwMode="auto">
            <a:xfrm>
              <a:off x="3994217" y="4925198"/>
              <a:ext cx="667203" cy="127143"/>
            </a:xfrm>
            <a:prstGeom prst="rect">
              <a:avLst/>
            </a:prstGeom>
            <a:noFill/>
            <a:ln w="9525">
              <a:noFill/>
              <a:miter lim="800000"/>
              <a:headEnd/>
              <a:tailEnd/>
            </a:ln>
          </p:spPr>
          <p:txBody>
            <a:bodyPr lIns="0" tIns="0" rIns="0" bIns="0" anchor="ctr">
              <a:spAutoFit/>
            </a:bodyPr>
            <a:lstStyle/>
            <a:p>
              <a:pPr algn="ctr">
                <a:defRPr/>
              </a:pPr>
              <a:r>
                <a:rPr lang="en-US" altLang="zh-CN" sz="1000" b="1" kern="0" dirty="0" err="1">
                  <a:solidFill>
                    <a:schemeClr val="accent2"/>
                  </a:solidFill>
                  <a:ea typeface="黑体" pitchFamily="2" charset="-122"/>
                  <a:cs typeface="Arial" pitchFamily="34" charset="0"/>
                </a:rPr>
                <a:t>PolySi</a:t>
              </a:r>
              <a:r>
                <a:rPr lang="en-US" altLang="zh-CN" sz="1000" b="1" kern="0" dirty="0">
                  <a:solidFill>
                    <a:schemeClr val="accent2"/>
                  </a:solidFill>
                  <a:ea typeface="黑体" pitchFamily="2" charset="-122"/>
                  <a:cs typeface="Arial" pitchFamily="34" charset="0"/>
                </a:rPr>
                <a:t>/ON</a:t>
              </a:r>
              <a:endParaRPr lang="zh-CN" altLang="en-US" sz="1000" b="1" kern="0" dirty="0">
                <a:solidFill>
                  <a:schemeClr val="accent2"/>
                </a:solidFill>
                <a:ea typeface="黑体" pitchFamily="2" charset="-122"/>
                <a:cs typeface="Arial" pitchFamily="34" charset="0"/>
              </a:endParaRPr>
            </a:p>
          </p:txBody>
        </p:sp>
        <p:sp>
          <p:nvSpPr>
            <p:cNvPr id="43" name="TextBox 42">
              <a:extLst>
                <a:ext uri="{FF2B5EF4-FFF2-40B4-BE49-F238E27FC236}">
                  <a16:creationId xmlns:a16="http://schemas.microsoft.com/office/drawing/2014/main" id="{C7068879-B400-42DD-A668-91B2BB76346C}"/>
                </a:ext>
              </a:extLst>
            </p:cNvPr>
            <p:cNvSpPr txBox="1"/>
            <p:nvPr/>
          </p:nvSpPr>
          <p:spPr bwMode="auto">
            <a:xfrm>
              <a:off x="4882870" y="4925198"/>
              <a:ext cx="844363" cy="127143"/>
            </a:xfrm>
            <a:prstGeom prst="rect">
              <a:avLst/>
            </a:prstGeom>
            <a:noFill/>
            <a:ln w="9525">
              <a:noFill/>
              <a:miter lim="800000"/>
              <a:headEnd/>
              <a:tailEnd/>
            </a:ln>
          </p:spPr>
          <p:txBody>
            <a:bodyPr lIns="0" tIns="0" rIns="0" bIns="0" anchor="ctr">
              <a:spAutoFit/>
            </a:bodyPr>
            <a:lstStyle/>
            <a:p>
              <a:pPr algn="ctr">
                <a:defRPr/>
              </a:pPr>
              <a:r>
                <a:rPr lang="en-US" altLang="zh-CN" sz="1000" b="1" kern="0" dirty="0">
                  <a:solidFill>
                    <a:schemeClr val="accent2"/>
                  </a:solidFill>
                  <a:ea typeface="黑体" pitchFamily="2" charset="-122"/>
                  <a:cs typeface="Arial" pitchFamily="34" charset="0"/>
                </a:rPr>
                <a:t>1</a:t>
              </a:r>
              <a:r>
                <a:rPr lang="en-US" altLang="zh-CN" sz="1000" b="1" kern="0" baseline="30000" dirty="0">
                  <a:solidFill>
                    <a:schemeClr val="accent2"/>
                  </a:solidFill>
                  <a:ea typeface="黑体" pitchFamily="2" charset="-122"/>
                  <a:cs typeface="Arial" pitchFamily="34" charset="0"/>
                </a:rPr>
                <a:t>st</a:t>
              </a:r>
              <a:r>
                <a:rPr lang="en-US" altLang="zh-CN" sz="1000" b="1" kern="0" dirty="0">
                  <a:solidFill>
                    <a:schemeClr val="accent2"/>
                  </a:solidFill>
                  <a:ea typeface="黑体" pitchFamily="2" charset="-122"/>
                  <a:cs typeface="Arial" pitchFamily="34" charset="0"/>
                </a:rPr>
                <a:t> Gen. HKMG</a:t>
              </a:r>
              <a:endParaRPr lang="zh-CN" altLang="en-US" sz="1000" b="1" kern="0" dirty="0">
                <a:solidFill>
                  <a:schemeClr val="accent2"/>
                </a:solidFill>
                <a:ea typeface="黑体" pitchFamily="2" charset="-122"/>
                <a:cs typeface="Arial" pitchFamily="34" charset="0"/>
              </a:endParaRPr>
            </a:p>
          </p:txBody>
        </p:sp>
      </p:grpSp>
      <p:sp>
        <p:nvSpPr>
          <p:cNvPr id="80899" name="TextBox 32">
            <a:extLst>
              <a:ext uri="{FF2B5EF4-FFF2-40B4-BE49-F238E27FC236}">
                <a16:creationId xmlns:a16="http://schemas.microsoft.com/office/drawing/2014/main" id="{35125EC6-A5FE-4A4B-B771-4611C08185D9}"/>
              </a:ext>
            </a:extLst>
          </p:cNvPr>
          <p:cNvSpPr txBox="1">
            <a:spLocks noChangeArrowheads="1"/>
          </p:cNvSpPr>
          <p:nvPr/>
        </p:nvSpPr>
        <p:spPr bwMode="auto">
          <a:xfrm>
            <a:off x="119063" y="1398588"/>
            <a:ext cx="12842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u="sng" dirty="0">
                <a:ea typeface="楷体_GB2312" pitchFamily="49" charset="-122"/>
                <a:cs typeface="Arial" panose="020B0604020202020204" pitchFamily="34" charset="0"/>
              </a:rPr>
              <a:t>美国</a:t>
            </a:r>
            <a:r>
              <a:rPr lang="en-US" altLang="zh-CN" sz="2000" b="1" u="sng" dirty="0">
                <a:ea typeface="楷体_GB2312" pitchFamily="49" charset="-122"/>
                <a:cs typeface="Arial" panose="020B0604020202020204" pitchFamily="34" charset="0"/>
              </a:rPr>
              <a:t>Intel</a:t>
            </a:r>
            <a:endParaRPr lang="zh-CN" altLang="en-US" sz="2000" b="1" u="sng" dirty="0">
              <a:ea typeface="楷体_GB2312" pitchFamily="49" charset="-122"/>
              <a:cs typeface="Arial" panose="020B0604020202020204" pitchFamily="34" charset="0"/>
            </a:endParaRPr>
          </a:p>
        </p:txBody>
      </p:sp>
      <p:sp>
        <p:nvSpPr>
          <p:cNvPr id="80900" name="TextBox 33">
            <a:extLst>
              <a:ext uri="{FF2B5EF4-FFF2-40B4-BE49-F238E27FC236}">
                <a16:creationId xmlns:a16="http://schemas.microsoft.com/office/drawing/2014/main" id="{148DA47B-FF8A-41F9-846C-542443C71C2A}"/>
              </a:ext>
            </a:extLst>
          </p:cNvPr>
          <p:cNvSpPr txBox="1">
            <a:spLocks noChangeArrowheads="1"/>
          </p:cNvSpPr>
          <p:nvPr/>
        </p:nvSpPr>
        <p:spPr bwMode="auto">
          <a:xfrm>
            <a:off x="1403350" y="3563938"/>
            <a:ext cx="15843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u="sng">
                <a:ea typeface="楷体_GB2312" pitchFamily="49" charset="-122"/>
                <a:cs typeface="Arial" panose="020B0604020202020204" pitchFamily="34" charset="0"/>
              </a:rPr>
              <a:t>台湾</a:t>
            </a:r>
            <a:r>
              <a:rPr lang="en-US" altLang="zh-CN" sz="2000" b="1" u="sng">
                <a:ea typeface="楷体_GB2312" pitchFamily="49" charset="-122"/>
                <a:cs typeface="Arial" panose="020B0604020202020204" pitchFamily="34" charset="0"/>
              </a:rPr>
              <a:t>TSMC</a:t>
            </a:r>
            <a:endParaRPr lang="zh-CN" altLang="en-US" sz="2000" b="1" u="sng">
              <a:ea typeface="楷体_GB2312" pitchFamily="49" charset="-122"/>
              <a:cs typeface="Arial" panose="020B0604020202020204" pitchFamily="34" charset="0"/>
            </a:endParaRPr>
          </a:p>
        </p:txBody>
      </p:sp>
      <p:sp>
        <p:nvSpPr>
          <p:cNvPr id="80901" name="TextBox 33">
            <a:extLst>
              <a:ext uri="{FF2B5EF4-FFF2-40B4-BE49-F238E27FC236}">
                <a16:creationId xmlns:a16="http://schemas.microsoft.com/office/drawing/2014/main" id="{CF229F1B-6560-4434-B46D-82A39FD2A2FB}"/>
              </a:ext>
            </a:extLst>
          </p:cNvPr>
          <p:cNvSpPr txBox="1">
            <a:spLocks noChangeArrowheads="1"/>
          </p:cNvSpPr>
          <p:nvPr/>
        </p:nvSpPr>
        <p:spPr bwMode="auto">
          <a:xfrm>
            <a:off x="2555875" y="4999038"/>
            <a:ext cx="1495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u="sng">
                <a:ea typeface="楷体_GB2312" pitchFamily="49" charset="-122"/>
                <a:cs typeface="Arial" panose="020B0604020202020204" pitchFamily="34" charset="0"/>
              </a:rPr>
              <a:t>大陆</a:t>
            </a:r>
            <a:r>
              <a:rPr lang="en-US" altLang="zh-CN" sz="2000" b="1" u="sng">
                <a:ea typeface="楷体_GB2312" pitchFamily="49" charset="-122"/>
                <a:cs typeface="Arial" panose="020B0604020202020204" pitchFamily="34" charset="0"/>
              </a:rPr>
              <a:t>SMIC</a:t>
            </a:r>
            <a:endParaRPr lang="zh-CN" altLang="en-US" sz="2000" b="1" u="sng">
              <a:ea typeface="楷体_GB2312" pitchFamily="49" charset="-122"/>
              <a:cs typeface="Arial" panose="020B0604020202020204" pitchFamily="34" charset="0"/>
            </a:endParaRPr>
          </a:p>
        </p:txBody>
      </p:sp>
      <p:sp>
        <p:nvSpPr>
          <p:cNvPr id="80902" name="矩形 46">
            <a:extLst>
              <a:ext uri="{FF2B5EF4-FFF2-40B4-BE49-F238E27FC236}">
                <a16:creationId xmlns:a16="http://schemas.microsoft.com/office/drawing/2014/main" id="{76C9536A-757E-49AF-B6E1-B08B1A62A352}"/>
              </a:ext>
            </a:extLst>
          </p:cNvPr>
          <p:cNvSpPr>
            <a:spLocks noChangeArrowheads="1"/>
          </p:cNvSpPr>
          <p:nvPr/>
        </p:nvSpPr>
        <p:spPr bwMode="auto">
          <a:xfrm>
            <a:off x="4448175" y="4581525"/>
            <a:ext cx="444500" cy="311150"/>
          </a:xfrm>
          <a:prstGeom prst="rect">
            <a:avLst/>
          </a:prstGeom>
          <a:noFill/>
          <a:ln w="1905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4" name="TextBox 53">
            <a:extLst>
              <a:ext uri="{FF2B5EF4-FFF2-40B4-BE49-F238E27FC236}">
                <a16:creationId xmlns:a16="http://schemas.microsoft.com/office/drawing/2014/main" id="{663983F9-CF64-4878-90D5-E2160C8AB85E}"/>
              </a:ext>
            </a:extLst>
          </p:cNvPr>
          <p:cNvSpPr txBox="1"/>
          <p:nvPr/>
        </p:nvSpPr>
        <p:spPr bwMode="auto">
          <a:xfrm>
            <a:off x="7092950" y="4783208"/>
            <a:ext cx="1079450" cy="707886"/>
          </a:xfrm>
          <a:prstGeom prst="rect">
            <a:avLst/>
          </a:prstGeom>
          <a:noFill/>
          <a:ln w="9525">
            <a:noFill/>
            <a:miter lim="800000"/>
            <a:headEnd/>
            <a:tailEnd/>
          </a:ln>
        </p:spPr>
        <p:txBody>
          <a:bodyPr wrap="square" anchor="ctr">
            <a:spAutoFit/>
          </a:bodyPr>
          <a:lstStyle/>
          <a:p>
            <a:pPr>
              <a:defRPr/>
            </a:pPr>
            <a:r>
              <a:rPr lang="en-US" altLang="zh-CN" sz="2000" b="1" kern="0" dirty="0">
                <a:solidFill>
                  <a:schemeClr val="accent2"/>
                </a:solidFill>
                <a:cs typeface="Times New Roman" panose="02020603050405020304" pitchFamily="18" charset="0"/>
              </a:rPr>
              <a:t>2020</a:t>
            </a:r>
          </a:p>
          <a:p>
            <a:pPr>
              <a:defRPr/>
            </a:pPr>
            <a:r>
              <a:rPr lang="en-US" altLang="zh-CN" sz="2000" b="1" kern="0" dirty="0">
                <a:solidFill>
                  <a:schemeClr val="accent2"/>
                </a:solidFill>
                <a:cs typeface="Times New Roman" panose="02020603050405020304" pitchFamily="18" charset="0"/>
              </a:rPr>
              <a:t>14nm</a:t>
            </a:r>
            <a:r>
              <a:rPr lang="zh-CN" altLang="en-US" sz="2000" b="1" kern="0" dirty="0">
                <a:solidFill>
                  <a:schemeClr val="accent2"/>
                </a:solidFill>
                <a:cs typeface="Times New Roman" panose="02020603050405020304" pitchFamily="18" charset="0"/>
              </a:rPr>
              <a:t>？</a:t>
            </a:r>
          </a:p>
        </p:txBody>
      </p:sp>
      <p:cxnSp>
        <p:nvCxnSpPr>
          <p:cNvPr id="80904" name="直接箭头连接符 66">
            <a:extLst>
              <a:ext uri="{FF2B5EF4-FFF2-40B4-BE49-F238E27FC236}">
                <a16:creationId xmlns:a16="http://schemas.microsoft.com/office/drawing/2014/main" id="{372BEE0A-B4F1-4AFF-B12B-49C1A54D6296}"/>
              </a:ext>
            </a:extLst>
          </p:cNvPr>
          <p:cNvCxnSpPr>
            <a:cxnSpLocks noChangeShapeType="1"/>
          </p:cNvCxnSpPr>
          <p:nvPr/>
        </p:nvCxnSpPr>
        <p:spPr bwMode="auto">
          <a:xfrm>
            <a:off x="6600825" y="5162550"/>
            <a:ext cx="425450" cy="0"/>
          </a:xfrm>
          <a:prstGeom prst="straightConnector1">
            <a:avLst/>
          </a:prstGeom>
          <a:noFill/>
          <a:ln w="63500" algn="ctr">
            <a:solidFill>
              <a:srgbClr val="FF0000"/>
            </a:solidFill>
            <a:round/>
            <a:headEnd/>
            <a:tailEnd type="triangle" w="sm" len="med"/>
          </a:ln>
          <a:extLst>
            <a:ext uri="{909E8E84-426E-40DD-AFC4-6F175D3DCCD1}">
              <a14:hiddenFill xmlns:a14="http://schemas.microsoft.com/office/drawing/2010/main">
                <a:noFill/>
              </a14:hiddenFill>
            </a:ext>
          </a:extLst>
        </p:spPr>
      </p:cxnSp>
      <p:sp>
        <p:nvSpPr>
          <p:cNvPr id="70" name="TextBox 69">
            <a:extLst>
              <a:ext uri="{FF2B5EF4-FFF2-40B4-BE49-F238E27FC236}">
                <a16:creationId xmlns:a16="http://schemas.microsoft.com/office/drawing/2014/main" id="{4EB4194C-8B0F-492D-82FC-0FA249C72E56}"/>
              </a:ext>
            </a:extLst>
          </p:cNvPr>
          <p:cNvSpPr txBox="1"/>
          <p:nvPr/>
        </p:nvSpPr>
        <p:spPr bwMode="auto">
          <a:xfrm>
            <a:off x="7100888" y="3471933"/>
            <a:ext cx="785812" cy="707886"/>
          </a:xfrm>
          <a:prstGeom prst="rect">
            <a:avLst/>
          </a:prstGeom>
          <a:noFill/>
          <a:ln w="9525">
            <a:noFill/>
            <a:miter lim="800000"/>
            <a:headEnd/>
            <a:tailEnd/>
          </a:ln>
        </p:spPr>
        <p:txBody>
          <a:bodyPr anchor="ctr">
            <a:spAutoFit/>
          </a:bodyPr>
          <a:lstStyle/>
          <a:p>
            <a:pPr>
              <a:defRPr/>
            </a:pPr>
            <a:r>
              <a:rPr lang="en-US" altLang="zh-CN" sz="2000" b="1" kern="0" dirty="0">
                <a:solidFill>
                  <a:schemeClr val="accent2"/>
                </a:solidFill>
                <a:cs typeface="Times New Roman" panose="02020603050405020304" pitchFamily="18" charset="0"/>
              </a:rPr>
              <a:t>2020</a:t>
            </a:r>
          </a:p>
          <a:p>
            <a:pPr>
              <a:defRPr/>
            </a:pPr>
            <a:r>
              <a:rPr lang="en-US" altLang="zh-CN" sz="2000" b="1" kern="0" dirty="0">
                <a:solidFill>
                  <a:schemeClr val="accent2"/>
                </a:solidFill>
                <a:cs typeface="Times New Roman" panose="02020603050405020304" pitchFamily="18" charset="0"/>
              </a:rPr>
              <a:t>7nm</a:t>
            </a:r>
            <a:endParaRPr lang="zh-CN" altLang="en-US" sz="2000" b="1" kern="0" dirty="0">
              <a:solidFill>
                <a:schemeClr val="accent2"/>
              </a:solidFill>
              <a:cs typeface="Times New Roman" panose="02020603050405020304" pitchFamily="18" charset="0"/>
            </a:endParaRPr>
          </a:p>
        </p:txBody>
      </p:sp>
      <p:cxnSp>
        <p:nvCxnSpPr>
          <p:cNvPr id="80906" name="直接箭头连接符 70">
            <a:extLst>
              <a:ext uri="{FF2B5EF4-FFF2-40B4-BE49-F238E27FC236}">
                <a16:creationId xmlns:a16="http://schemas.microsoft.com/office/drawing/2014/main" id="{37FEFC05-2EF4-470B-B0D3-4DEECEBFBF8C}"/>
              </a:ext>
            </a:extLst>
          </p:cNvPr>
          <p:cNvCxnSpPr>
            <a:cxnSpLocks noChangeShapeType="1"/>
          </p:cNvCxnSpPr>
          <p:nvPr/>
        </p:nvCxnSpPr>
        <p:spPr bwMode="auto">
          <a:xfrm>
            <a:off x="6600825" y="3849688"/>
            <a:ext cx="400050" cy="1587"/>
          </a:xfrm>
          <a:prstGeom prst="straightConnector1">
            <a:avLst/>
          </a:prstGeom>
          <a:noFill/>
          <a:ln w="63500" algn="ctr">
            <a:solidFill>
              <a:srgbClr val="FF0000"/>
            </a:solidFill>
            <a:round/>
            <a:headEnd/>
            <a:tailEnd type="triangle" w="sm" len="med"/>
          </a:ln>
          <a:extLst>
            <a:ext uri="{909E8E84-426E-40DD-AFC4-6F175D3DCCD1}">
              <a14:hiddenFill xmlns:a14="http://schemas.microsoft.com/office/drawing/2010/main">
                <a:noFill/>
              </a14:hiddenFill>
            </a:ext>
          </a:extLst>
        </p:spPr>
      </p:cxnSp>
      <p:sp>
        <p:nvSpPr>
          <p:cNvPr id="74" name="TextBox 73">
            <a:extLst>
              <a:ext uri="{FF2B5EF4-FFF2-40B4-BE49-F238E27FC236}">
                <a16:creationId xmlns:a16="http://schemas.microsoft.com/office/drawing/2014/main" id="{184932A6-FF0A-4676-8EE7-B29F177C2AC4}"/>
              </a:ext>
            </a:extLst>
          </p:cNvPr>
          <p:cNvSpPr txBox="1"/>
          <p:nvPr/>
        </p:nvSpPr>
        <p:spPr bwMode="auto">
          <a:xfrm>
            <a:off x="7026275" y="1800295"/>
            <a:ext cx="785813" cy="707886"/>
          </a:xfrm>
          <a:prstGeom prst="rect">
            <a:avLst/>
          </a:prstGeom>
          <a:noFill/>
          <a:ln w="9525">
            <a:noFill/>
            <a:miter lim="800000"/>
            <a:headEnd/>
            <a:tailEnd/>
          </a:ln>
        </p:spPr>
        <p:txBody>
          <a:bodyPr anchor="ctr">
            <a:spAutoFit/>
          </a:bodyPr>
          <a:lstStyle/>
          <a:p>
            <a:pPr>
              <a:defRPr/>
            </a:pPr>
            <a:r>
              <a:rPr lang="en-US" altLang="zh-CN" sz="2000" b="1" kern="0" dirty="0">
                <a:solidFill>
                  <a:schemeClr val="accent2"/>
                </a:solidFill>
                <a:cs typeface="Times New Roman" panose="02020603050405020304" pitchFamily="18" charset="0"/>
              </a:rPr>
              <a:t>2020</a:t>
            </a:r>
          </a:p>
          <a:p>
            <a:pPr>
              <a:defRPr/>
            </a:pPr>
            <a:r>
              <a:rPr lang="en-US" altLang="zh-CN" sz="2000" b="1" kern="0" dirty="0">
                <a:solidFill>
                  <a:schemeClr val="accent2"/>
                </a:solidFill>
                <a:cs typeface="Times New Roman" panose="02020603050405020304" pitchFamily="18" charset="0"/>
              </a:rPr>
              <a:t>7nm</a:t>
            </a:r>
            <a:endParaRPr lang="zh-CN" altLang="en-US" sz="2000" b="1" kern="0" dirty="0">
              <a:solidFill>
                <a:schemeClr val="accent2"/>
              </a:solidFill>
              <a:cs typeface="Times New Roman" panose="02020603050405020304" pitchFamily="18" charset="0"/>
            </a:endParaRPr>
          </a:p>
        </p:txBody>
      </p:sp>
      <p:cxnSp>
        <p:nvCxnSpPr>
          <p:cNvPr id="80908" name="直接箭头连接符 74">
            <a:extLst>
              <a:ext uri="{FF2B5EF4-FFF2-40B4-BE49-F238E27FC236}">
                <a16:creationId xmlns:a16="http://schemas.microsoft.com/office/drawing/2014/main" id="{3BD97DFE-7A6C-440B-AD82-7DBD8EDA105E}"/>
              </a:ext>
            </a:extLst>
          </p:cNvPr>
          <p:cNvCxnSpPr>
            <a:cxnSpLocks noChangeShapeType="1"/>
          </p:cNvCxnSpPr>
          <p:nvPr/>
        </p:nvCxnSpPr>
        <p:spPr bwMode="auto">
          <a:xfrm>
            <a:off x="6526213" y="2178050"/>
            <a:ext cx="400050" cy="1588"/>
          </a:xfrm>
          <a:prstGeom prst="straightConnector1">
            <a:avLst/>
          </a:prstGeom>
          <a:noFill/>
          <a:ln w="63500" algn="ctr">
            <a:solidFill>
              <a:srgbClr val="FF0000"/>
            </a:solidFill>
            <a:round/>
            <a:headEnd/>
            <a:tailEnd type="triangle" w="sm" len="med"/>
          </a:ln>
          <a:extLst>
            <a:ext uri="{909E8E84-426E-40DD-AFC4-6F175D3DCCD1}">
              <a14:hiddenFill xmlns:a14="http://schemas.microsoft.com/office/drawing/2010/main">
                <a:noFill/>
              </a14:hiddenFill>
            </a:ext>
          </a:extLst>
        </p:spPr>
      </p:cxnSp>
      <p:sp>
        <p:nvSpPr>
          <p:cNvPr id="80909" name="TextBox 8">
            <a:extLst>
              <a:ext uri="{FF2B5EF4-FFF2-40B4-BE49-F238E27FC236}">
                <a16:creationId xmlns:a16="http://schemas.microsoft.com/office/drawing/2014/main" id="{BACE07D4-C01A-416D-953E-751A5323565A}"/>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先进工艺水平的比较</a:t>
            </a:r>
          </a:p>
        </p:txBody>
      </p:sp>
      <p:sp>
        <p:nvSpPr>
          <p:cNvPr id="2" name="灯片编号占位符 1">
            <a:extLst>
              <a:ext uri="{FF2B5EF4-FFF2-40B4-BE49-F238E27FC236}">
                <a16:creationId xmlns:a16="http://schemas.microsoft.com/office/drawing/2014/main" id="{72857E1D-5695-4585-891D-14B4682C5DB6}"/>
              </a:ext>
            </a:extLst>
          </p:cNvPr>
          <p:cNvSpPr>
            <a:spLocks noGrp="1"/>
          </p:cNvSpPr>
          <p:nvPr>
            <p:ph type="sldNum" sz="quarter" idx="11"/>
          </p:nvPr>
        </p:nvSpPr>
        <p:spPr/>
        <p:txBody>
          <a:bodyPr/>
          <a:lstStyle/>
          <a:p>
            <a:pPr>
              <a:defRPr/>
            </a:pPr>
            <a:fld id="{5827373B-C2CC-41E1-B863-09BB423C47B1}" type="slidenum">
              <a:rPr lang="en-US" altLang="zh-CN" smtClean="0"/>
              <a:pPr>
                <a:defRPr/>
              </a:pPr>
              <a:t>58</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7">
            <a:extLst>
              <a:ext uri="{FF2B5EF4-FFF2-40B4-BE49-F238E27FC236}">
                <a16:creationId xmlns:a16="http://schemas.microsoft.com/office/drawing/2014/main" id="{C08254F3-1910-4B81-B1DC-A6E107A75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188" y="4762500"/>
            <a:ext cx="1214437"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13">
            <a:extLst>
              <a:ext uri="{FF2B5EF4-FFF2-40B4-BE49-F238E27FC236}">
                <a16:creationId xmlns:a16="http://schemas.microsoft.com/office/drawing/2014/main" id="{82C356A1-C780-4E0C-8149-4C1D8BEC62F5}"/>
              </a:ext>
            </a:extLst>
          </p:cNvPr>
          <p:cNvSpPr txBox="1">
            <a:spLocks noChangeArrowheads="1"/>
          </p:cNvSpPr>
          <p:nvPr/>
        </p:nvSpPr>
        <p:spPr bwMode="auto">
          <a:xfrm>
            <a:off x="241300" y="1106488"/>
            <a:ext cx="8858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rgbClr val="FF0000"/>
              </a:buClr>
            </a:pP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中国大陆</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IC</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制造公司的技术水平较低，</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IC</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设计公司产品依赖于境外先进技术。</a:t>
            </a:r>
          </a:p>
        </p:txBody>
      </p:sp>
      <p:grpSp>
        <p:nvGrpSpPr>
          <p:cNvPr id="81924" name="组合 18">
            <a:extLst>
              <a:ext uri="{FF2B5EF4-FFF2-40B4-BE49-F238E27FC236}">
                <a16:creationId xmlns:a16="http://schemas.microsoft.com/office/drawing/2014/main" id="{10EC1FA9-E318-4F2A-BF64-C9DB4B45979D}"/>
              </a:ext>
            </a:extLst>
          </p:cNvPr>
          <p:cNvGrpSpPr>
            <a:grpSpLocks/>
          </p:cNvGrpSpPr>
          <p:nvPr/>
        </p:nvGrpSpPr>
        <p:grpSpPr bwMode="auto">
          <a:xfrm>
            <a:off x="214313" y="1928813"/>
            <a:ext cx="4786312" cy="3071812"/>
            <a:chOff x="142844" y="1500174"/>
            <a:chExt cx="9420742" cy="5159391"/>
          </a:xfrm>
        </p:grpSpPr>
        <p:grpSp>
          <p:nvGrpSpPr>
            <p:cNvPr id="81935" name="组合 12">
              <a:extLst>
                <a:ext uri="{FF2B5EF4-FFF2-40B4-BE49-F238E27FC236}">
                  <a16:creationId xmlns:a16="http://schemas.microsoft.com/office/drawing/2014/main" id="{4DA8279E-854D-49BE-9066-FE2892617D95}"/>
                </a:ext>
              </a:extLst>
            </p:cNvPr>
            <p:cNvGrpSpPr>
              <a:grpSpLocks/>
            </p:cNvGrpSpPr>
            <p:nvPr/>
          </p:nvGrpSpPr>
          <p:grpSpPr bwMode="auto">
            <a:xfrm>
              <a:off x="142844" y="1500174"/>
              <a:ext cx="9420742" cy="5159391"/>
              <a:chOff x="285720" y="1196975"/>
              <a:chExt cx="10076445" cy="5105400"/>
            </a:xfrm>
          </p:grpSpPr>
          <p:pic>
            <p:nvPicPr>
              <p:cNvPr id="81937" name="Picture 6">
                <a:extLst>
                  <a:ext uri="{FF2B5EF4-FFF2-40B4-BE49-F238E27FC236}">
                    <a16:creationId xmlns:a16="http://schemas.microsoft.com/office/drawing/2014/main" id="{8B254514-1269-49C2-B384-13AE07485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0" y="1196975"/>
                <a:ext cx="7696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8" name="Picture 6">
                <a:extLst>
                  <a:ext uri="{FF2B5EF4-FFF2-40B4-BE49-F238E27FC236}">
                    <a16:creationId xmlns:a16="http://schemas.microsoft.com/office/drawing/2014/main" id="{5ECCAF77-72DA-427B-8575-1AB48E5D9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6516" y="2214554"/>
                <a:ext cx="1327250" cy="713544"/>
              </a:xfrm>
              <a:prstGeom prst="rect">
                <a:avLst/>
              </a:prstGeom>
              <a:noFill/>
              <a:ln w="12700">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81939" name="Picture 7">
                <a:extLst>
                  <a:ext uri="{FF2B5EF4-FFF2-40B4-BE49-F238E27FC236}">
                    <a16:creationId xmlns:a16="http://schemas.microsoft.com/office/drawing/2014/main" id="{61C3EBF9-2203-4C42-9CFB-DC561CB72E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001" y="4214819"/>
                <a:ext cx="1317613" cy="561508"/>
              </a:xfrm>
              <a:prstGeom prst="rect">
                <a:avLst/>
              </a:prstGeom>
              <a:noFill/>
              <a:ln w="12700">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81940" name="Picture 6">
                <a:extLst>
                  <a:ext uri="{FF2B5EF4-FFF2-40B4-BE49-F238E27FC236}">
                    <a16:creationId xmlns:a16="http://schemas.microsoft.com/office/drawing/2014/main" id="{A0267998-4434-42ED-A9E3-C0339C8E2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152" y="3714752"/>
                <a:ext cx="1327250" cy="713544"/>
              </a:xfrm>
              <a:prstGeom prst="rect">
                <a:avLst/>
              </a:prstGeom>
              <a:noFill/>
              <a:ln w="12700">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81941" name="Picture 2">
                <a:extLst>
                  <a:ext uri="{FF2B5EF4-FFF2-40B4-BE49-F238E27FC236}">
                    <a16:creationId xmlns:a16="http://schemas.microsoft.com/office/drawing/2014/main" id="{474DBD4B-B04D-49C5-BEB0-5D183B3621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152" y="4412084"/>
                <a:ext cx="1344232" cy="672864"/>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81942" name="TextBox 8">
                <a:extLst>
                  <a:ext uri="{FF2B5EF4-FFF2-40B4-BE49-F238E27FC236}">
                    <a16:creationId xmlns:a16="http://schemas.microsoft.com/office/drawing/2014/main" id="{81ADA2BC-0A2B-4AC0-9FAD-28829C5A3EBC}"/>
                  </a:ext>
                </a:extLst>
              </p:cNvPr>
              <p:cNvSpPr txBox="1">
                <a:spLocks noChangeArrowheads="1"/>
              </p:cNvSpPr>
              <p:nvPr/>
            </p:nvSpPr>
            <p:spPr bwMode="auto">
              <a:xfrm>
                <a:off x="4911924" y="1296741"/>
                <a:ext cx="1955132" cy="1176518"/>
              </a:xfrm>
              <a:prstGeom prst="rect">
                <a:avLst/>
              </a:prstGeom>
              <a:solidFill>
                <a:srgbClr val="0000CC">
                  <a:alpha val="5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solidFill>
                      <a:srgbClr val="FFFF00"/>
                    </a:solidFill>
                    <a:cs typeface="Arial" panose="020B0604020202020204" pitchFamily="34" charset="0"/>
                  </a:rPr>
                  <a:t>28nm40nm</a:t>
                </a:r>
                <a:endParaRPr lang="zh-CN" altLang="en-US" sz="2000" b="1" dirty="0">
                  <a:solidFill>
                    <a:srgbClr val="FFFF00"/>
                  </a:solidFill>
                  <a:cs typeface="Arial" panose="020B0604020202020204" pitchFamily="34" charset="0"/>
                </a:endParaRPr>
              </a:p>
            </p:txBody>
          </p:sp>
          <p:sp>
            <p:nvSpPr>
              <p:cNvPr id="81943" name="TextBox 9">
                <a:extLst>
                  <a:ext uri="{FF2B5EF4-FFF2-40B4-BE49-F238E27FC236}">
                    <a16:creationId xmlns:a16="http://schemas.microsoft.com/office/drawing/2014/main" id="{85912722-908F-4A35-B406-904C0ACC11BC}"/>
                  </a:ext>
                </a:extLst>
              </p:cNvPr>
              <p:cNvSpPr txBox="1">
                <a:spLocks noChangeArrowheads="1"/>
              </p:cNvSpPr>
              <p:nvPr/>
            </p:nvSpPr>
            <p:spPr bwMode="auto">
              <a:xfrm>
                <a:off x="8174033" y="3863074"/>
                <a:ext cx="2188130" cy="664984"/>
              </a:xfrm>
              <a:prstGeom prst="rect">
                <a:avLst/>
              </a:prstGeom>
              <a:solidFill>
                <a:srgbClr val="0000CC">
                  <a:alpha val="5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solidFill>
                      <a:srgbClr val="FFFF00"/>
                    </a:solidFill>
                    <a:cs typeface="Arial" panose="020B0604020202020204" pitchFamily="34" charset="0"/>
                  </a:rPr>
                  <a:t>65nm</a:t>
                </a:r>
                <a:endParaRPr lang="zh-CN" altLang="en-US" sz="2000" b="1" dirty="0">
                  <a:solidFill>
                    <a:srgbClr val="FFFF00"/>
                  </a:solidFill>
                  <a:cs typeface="Arial" panose="020B0604020202020204" pitchFamily="34" charset="0"/>
                </a:endParaRPr>
              </a:p>
            </p:txBody>
          </p:sp>
          <p:sp>
            <p:nvSpPr>
              <p:cNvPr id="81944" name="TextBox 10">
                <a:extLst>
                  <a:ext uri="{FF2B5EF4-FFF2-40B4-BE49-F238E27FC236}">
                    <a16:creationId xmlns:a16="http://schemas.microsoft.com/office/drawing/2014/main" id="{01334D85-D9D4-4608-8D40-26733AF44A05}"/>
                  </a:ext>
                </a:extLst>
              </p:cNvPr>
              <p:cNvSpPr txBox="1">
                <a:spLocks noChangeArrowheads="1"/>
              </p:cNvSpPr>
              <p:nvPr/>
            </p:nvSpPr>
            <p:spPr bwMode="auto">
              <a:xfrm>
                <a:off x="8174033" y="4528058"/>
                <a:ext cx="2188132" cy="664984"/>
              </a:xfrm>
              <a:prstGeom prst="rect">
                <a:avLst/>
              </a:prstGeom>
              <a:solidFill>
                <a:srgbClr val="0000CC">
                  <a:alpha val="5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solidFill>
                      <a:srgbClr val="FFFF00"/>
                    </a:solidFill>
                    <a:cs typeface="Arial" panose="020B0604020202020204" pitchFamily="34" charset="0"/>
                  </a:rPr>
                  <a:t>90nm</a:t>
                </a:r>
                <a:endParaRPr lang="zh-CN" altLang="en-US" sz="2000" b="1" dirty="0">
                  <a:solidFill>
                    <a:srgbClr val="FFFF00"/>
                  </a:solidFill>
                  <a:cs typeface="Arial" panose="020B0604020202020204" pitchFamily="34" charset="0"/>
                </a:endParaRPr>
              </a:p>
            </p:txBody>
          </p:sp>
          <p:sp>
            <p:nvSpPr>
              <p:cNvPr id="81945" name="TextBox 11">
                <a:extLst>
                  <a:ext uri="{FF2B5EF4-FFF2-40B4-BE49-F238E27FC236}">
                    <a16:creationId xmlns:a16="http://schemas.microsoft.com/office/drawing/2014/main" id="{BD3452B2-D820-4B80-929E-197764169045}"/>
                  </a:ext>
                </a:extLst>
              </p:cNvPr>
              <p:cNvSpPr txBox="1">
                <a:spLocks noChangeArrowheads="1"/>
              </p:cNvSpPr>
              <p:nvPr/>
            </p:nvSpPr>
            <p:spPr bwMode="auto">
              <a:xfrm>
                <a:off x="3594402" y="4758880"/>
                <a:ext cx="1871978" cy="664984"/>
              </a:xfrm>
              <a:prstGeom prst="rect">
                <a:avLst/>
              </a:prstGeom>
              <a:solidFill>
                <a:srgbClr val="0000CC">
                  <a:alpha val="5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a:solidFill>
                      <a:srgbClr val="FFFF00"/>
                    </a:solidFill>
                    <a:cs typeface="Arial" panose="020B0604020202020204" pitchFamily="34" charset="0"/>
                  </a:rPr>
                  <a:t>55nm</a:t>
                </a:r>
                <a:endParaRPr lang="zh-CN" altLang="en-US" sz="2000" b="1">
                  <a:solidFill>
                    <a:srgbClr val="FFFF00"/>
                  </a:solidFill>
                  <a:cs typeface="Arial" panose="020B0604020202020204" pitchFamily="34" charset="0"/>
                </a:endParaRPr>
              </a:p>
            </p:txBody>
          </p:sp>
          <p:sp>
            <p:nvSpPr>
              <p:cNvPr id="81946" name="TextBox 15">
                <a:extLst>
                  <a:ext uri="{FF2B5EF4-FFF2-40B4-BE49-F238E27FC236}">
                    <a16:creationId xmlns:a16="http://schemas.microsoft.com/office/drawing/2014/main" id="{B09340AC-7999-4FC6-B8AD-010EE977ABC2}"/>
                  </a:ext>
                </a:extLst>
              </p:cNvPr>
              <p:cNvSpPr txBox="1">
                <a:spLocks noChangeArrowheads="1"/>
              </p:cNvSpPr>
              <p:nvPr/>
            </p:nvSpPr>
            <p:spPr bwMode="auto">
              <a:xfrm>
                <a:off x="8174033" y="5162468"/>
                <a:ext cx="2188130" cy="664984"/>
              </a:xfrm>
              <a:prstGeom prst="rect">
                <a:avLst/>
              </a:prstGeom>
              <a:solidFill>
                <a:srgbClr val="0000CC">
                  <a:alpha val="5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a:solidFill>
                      <a:srgbClr val="FFFF00"/>
                    </a:solidFill>
                    <a:cs typeface="Arial" panose="020B0604020202020204" pitchFamily="34" charset="0"/>
                  </a:rPr>
                  <a:t>130nm</a:t>
                </a:r>
                <a:endParaRPr lang="zh-CN" altLang="en-US" sz="2000" b="1">
                  <a:solidFill>
                    <a:srgbClr val="FFFF00"/>
                  </a:solidFill>
                  <a:cs typeface="Arial" panose="020B0604020202020204" pitchFamily="34" charset="0"/>
                </a:endParaRPr>
              </a:p>
            </p:txBody>
          </p:sp>
        </p:grpSp>
        <p:pic>
          <p:nvPicPr>
            <p:cNvPr id="81936" name="Picture 3">
              <a:extLst>
                <a:ext uri="{FF2B5EF4-FFF2-40B4-BE49-F238E27FC236}">
                  <a16:creationId xmlns:a16="http://schemas.microsoft.com/office/drawing/2014/main" id="{4479B983-FEE2-42EC-87D3-7BC6FF599B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512" y="5429264"/>
              <a:ext cx="1285884" cy="48577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grpSp>
      <p:sp>
        <p:nvSpPr>
          <p:cNvPr id="81925" name="Rectangle 2">
            <a:extLst>
              <a:ext uri="{FF2B5EF4-FFF2-40B4-BE49-F238E27FC236}">
                <a16:creationId xmlns:a16="http://schemas.microsoft.com/office/drawing/2014/main" id="{5675D975-D5E9-462C-9170-504EF8FCEEA8}"/>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81926" name="Picture 4">
            <a:extLst>
              <a:ext uri="{FF2B5EF4-FFF2-40B4-BE49-F238E27FC236}">
                <a16:creationId xmlns:a16="http://schemas.microsoft.com/office/drawing/2014/main" id="{07615D55-EC9F-4631-AEFC-C71C56C934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2575" y="1928813"/>
            <a:ext cx="378142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矩形 23">
            <a:extLst>
              <a:ext uri="{FF2B5EF4-FFF2-40B4-BE49-F238E27FC236}">
                <a16:creationId xmlns:a16="http://schemas.microsoft.com/office/drawing/2014/main" id="{3365A214-76A4-43DF-8AAE-831D145EB41D}"/>
              </a:ext>
            </a:extLst>
          </p:cNvPr>
          <p:cNvSpPr>
            <a:spLocks noChangeArrowheads="1"/>
          </p:cNvSpPr>
          <p:nvPr/>
        </p:nvSpPr>
        <p:spPr bwMode="auto">
          <a:xfrm>
            <a:off x="0" y="260350"/>
            <a:ext cx="9144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4000" b="1" dirty="0">
                <a:solidFill>
                  <a:schemeClr val="accent2"/>
                </a:solidFill>
                <a:latin typeface="微软雅黑" panose="020B0503020204020204" pitchFamily="34" charset="-122"/>
                <a:ea typeface="微软雅黑" panose="020B0503020204020204" pitchFamily="34" charset="-122"/>
              </a:rPr>
              <a:t>中国集成电路技术水平</a:t>
            </a:r>
            <a:endParaRPr lang="en-US" altLang="zh-CN" sz="4000" b="1" dirty="0">
              <a:solidFill>
                <a:schemeClr val="accent2"/>
              </a:solidFill>
              <a:latin typeface="微软雅黑" panose="020B0503020204020204" pitchFamily="34" charset="-122"/>
              <a:ea typeface="微软雅黑" panose="020B0503020204020204" pitchFamily="34" charset="-122"/>
            </a:endParaRPr>
          </a:p>
        </p:txBody>
      </p:sp>
      <p:pic>
        <p:nvPicPr>
          <p:cNvPr id="81928" name="Picture 5">
            <a:hlinkClick r:id="rId9" action="ppaction://hlinkfile"/>
            <a:extLst>
              <a:ext uri="{FF2B5EF4-FFF2-40B4-BE49-F238E27FC236}">
                <a16:creationId xmlns:a16="http://schemas.microsoft.com/office/drawing/2014/main" id="{CE261DF5-6702-409E-8DA5-E63F3301F6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3375" y="5214938"/>
            <a:ext cx="126682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9" name="Picture 5">
            <a:extLst>
              <a:ext uri="{FF2B5EF4-FFF2-40B4-BE49-F238E27FC236}">
                <a16:creationId xmlns:a16="http://schemas.microsoft.com/office/drawing/2014/main" id="{BC12FD6B-D9D3-44C4-9E9B-7EC3E756BE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0750" y="2214563"/>
            <a:ext cx="11588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任意多边形 30">
            <a:extLst>
              <a:ext uri="{FF2B5EF4-FFF2-40B4-BE49-F238E27FC236}">
                <a16:creationId xmlns:a16="http://schemas.microsoft.com/office/drawing/2014/main" id="{D72B6A02-DB1B-42B5-9251-C7D888939FB2}"/>
              </a:ext>
            </a:extLst>
          </p:cNvPr>
          <p:cNvSpPr/>
          <p:nvPr/>
        </p:nvSpPr>
        <p:spPr>
          <a:xfrm>
            <a:off x="4789488" y="3106738"/>
            <a:ext cx="1204912" cy="2117725"/>
          </a:xfrm>
          <a:custGeom>
            <a:avLst/>
            <a:gdLst>
              <a:gd name="connsiteX0" fmla="*/ 1204686 w 1204686"/>
              <a:gd name="connsiteY0" fmla="*/ 0 h 2119086"/>
              <a:gd name="connsiteX1" fmla="*/ 624115 w 1204686"/>
              <a:gd name="connsiteY1" fmla="*/ 348343 h 2119086"/>
              <a:gd name="connsiteX2" fmla="*/ 319315 w 1204686"/>
              <a:gd name="connsiteY2" fmla="*/ 885372 h 2119086"/>
              <a:gd name="connsiteX3" fmla="*/ 0 w 1204686"/>
              <a:gd name="connsiteY3" fmla="*/ 2119086 h 2119086"/>
            </a:gdLst>
            <a:ahLst/>
            <a:cxnLst>
              <a:cxn ang="0">
                <a:pos x="connsiteX0" y="connsiteY0"/>
              </a:cxn>
              <a:cxn ang="0">
                <a:pos x="connsiteX1" y="connsiteY1"/>
              </a:cxn>
              <a:cxn ang="0">
                <a:pos x="connsiteX2" y="connsiteY2"/>
              </a:cxn>
              <a:cxn ang="0">
                <a:pos x="connsiteX3" y="connsiteY3"/>
              </a:cxn>
            </a:cxnLst>
            <a:rect l="l" t="t" r="r" b="b"/>
            <a:pathLst>
              <a:path w="1204686" h="2119086">
                <a:moveTo>
                  <a:pt x="1204686" y="0"/>
                </a:moveTo>
                <a:cubicBezTo>
                  <a:pt x="988181" y="100390"/>
                  <a:pt x="771677" y="200781"/>
                  <a:pt x="624115" y="348343"/>
                </a:cubicBezTo>
                <a:cubicBezTo>
                  <a:pt x="476553" y="495905"/>
                  <a:pt x="423334" y="590248"/>
                  <a:pt x="319315" y="885372"/>
                </a:cubicBezTo>
                <a:cubicBezTo>
                  <a:pt x="215296" y="1180496"/>
                  <a:pt x="107648" y="1649791"/>
                  <a:pt x="0" y="2119086"/>
                </a:cubicBezTo>
              </a:path>
            </a:pathLst>
          </a:custGeom>
          <a:ln w="38100">
            <a:solidFill>
              <a:srgbClr val="FF0000"/>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任意多边形 31">
            <a:extLst>
              <a:ext uri="{FF2B5EF4-FFF2-40B4-BE49-F238E27FC236}">
                <a16:creationId xmlns:a16="http://schemas.microsoft.com/office/drawing/2014/main" id="{21BEC163-D9B8-47D4-8A18-9E0D5C9E1C78}"/>
              </a:ext>
            </a:extLst>
          </p:cNvPr>
          <p:cNvSpPr/>
          <p:nvPr/>
        </p:nvSpPr>
        <p:spPr>
          <a:xfrm rot="1576329">
            <a:off x="5335588" y="3514725"/>
            <a:ext cx="1204912" cy="2119313"/>
          </a:xfrm>
          <a:custGeom>
            <a:avLst/>
            <a:gdLst>
              <a:gd name="connsiteX0" fmla="*/ 1204686 w 1204686"/>
              <a:gd name="connsiteY0" fmla="*/ 0 h 2119086"/>
              <a:gd name="connsiteX1" fmla="*/ 624115 w 1204686"/>
              <a:gd name="connsiteY1" fmla="*/ 348343 h 2119086"/>
              <a:gd name="connsiteX2" fmla="*/ 319315 w 1204686"/>
              <a:gd name="connsiteY2" fmla="*/ 885372 h 2119086"/>
              <a:gd name="connsiteX3" fmla="*/ 0 w 1204686"/>
              <a:gd name="connsiteY3" fmla="*/ 2119086 h 2119086"/>
            </a:gdLst>
            <a:ahLst/>
            <a:cxnLst>
              <a:cxn ang="0">
                <a:pos x="connsiteX0" y="connsiteY0"/>
              </a:cxn>
              <a:cxn ang="0">
                <a:pos x="connsiteX1" y="connsiteY1"/>
              </a:cxn>
              <a:cxn ang="0">
                <a:pos x="connsiteX2" y="connsiteY2"/>
              </a:cxn>
              <a:cxn ang="0">
                <a:pos x="connsiteX3" y="connsiteY3"/>
              </a:cxn>
            </a:cxnLst>
            <a:rect l="l" t="t" r="r" b="b"/>
            <a:pathLst>
              <a:path w="1204686" h="2119086">
                <a:moveTo>
                  <a:pt x="1204686" y="0"/>
                </a:moveTo>
                <a:cubicBezTo>
                  <a:pt x="988181" y="100390"/>
                  <a:pt x="771677" y="200781"/>
                  <a:pt x="624115" y="348343"/>
                </a:cubicBezTo>
                <a:cubicBezTo>
                  <a:pt x="476553" y="495905"/>
                  <a:pt x="423334" y="590248"/>
                  <a:pt x="319315" y="885372"/>
                </a:cubicBezTo>
                <a:cubicBezTo>
                  <a:pt x="215296" y="1180496"/>
                  <a:pt x="107648" y="1649791"/>
                  <a:pt x="0" y="2119086"/>
                </a:cubicBezTo>
              </a:path>
            </a:pathLst>
          </a:custGeom>
          <a:ln w="38100">
            <a:solidFill>
              <a:srgbClr val="FF0000"/>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81932" name="Picture 6">
            <a:extLst>
              <a:ext uri="{FF2B5EF4-FFF2-40B4-BE49-F238E27FC236}">
                <a16:creationId xmlns:a16="http://schemas.microsoft.com/office/drawing/2014/main" id="{19AA1FCE-DA6B-4082-B858-B254BFB0A6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5125" y="3714750"/>
            <a:ext cx="202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3" name="TextBox 32">
            <a:extLst>
              <a:ext uri="{FF2B5EF4-FFF2-40B4-BE49-F238E27FC236}">
                <a16:creationId xmlns:a16="http://schemas.microsoft.com/office/drawing/2014/main" id="{2E48D779-6014-48C0-99BD-0783BE72DF00}"/>
              </a:ext>
            </a:extLst>
          </p:cNvPr>
          <p:cNvSpPr txBox="1">
            <a:spLocks noChangeArrowheads="1"/>
          </p:cNvSpPr>
          <p:nvPr/>
        </p:nvSpPr>
        <p:spPr bwMode="auto">
          <a:xfrm>
            <a:off x="5214938" y="5157788"/>
            <a:ext cx="1039812" cy="1323439"/>
          </a:xfrm>
          <a:prstGeom prst="rect">
            <a:avLst/>
          </a:prstGeom>
          <a:solidFill>
            <a:srgbClr val="0000CC">
              <a:alpha val="5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solidFill>
                  <a:srgbClr val="FFFF00"/>
                </a:solidFill>
                <a:cs typeface="Arial" panose="020B0604020202020204" pitchFamily="34" charset="0"/>
              </a:rPr>
              <a:t>28nm</a:t>
            </a:r>
          </a:p>
          <a:p>
            <a:pPr algn="ctr"/>
            <a:r>
              <a:rPr lang="en-US" altLang="zh-CN" sz="2000" b="1" dirty="0">
                <a:solidFill>
                  <a:srgbClr val="FFFF00"/>
                </a:solidFill>
                <a:cs typeface="Arial" panose="020B0604020202020204" pitchFamily="34" charset="0"/>
              </a:rPr>
              <a:t>22nm</a:t>
            </a:r>
          </a:p>
          <a:p>
            <a:pPr algn="ctr"/>
            <a:r>
              <a:rPr lang="en-US" altLang="zh-CN" sz="2000" b="1" dirty="0">
                <a:solidFill>
                  <a:srgbClr val="FFFF00"/>
                </a:solidFill>
                <a:cs typeface="Arial" panose="020B0604020202020204" pitchFamily="34" charset="0"/>
              </a:rPr>
              <a:t>14nm</a:t>
            </a:r>
          </a:p>
          <a:p>
            <a:pPr algn="ctr"/>
            <a:r>
              <a:rPr lang="en-US" altLang="zh-CN" sz="2000" b="1" dirty="0">
                <a:solidFill>
                  <a:srgbClr val="FFFF00"/>
                </a:solidFill>
                <a:cs typeface="Arial" panose="020B0604020202020204" pitchFamily="34" charset="0"/>
              </a:rPr>
              <a:t>7nm</a:t>
            </a:r>
            <a:endParaRPr lang="zh-CN" altLang="en-US" sz="2000" b="1" dirty="0">
              <a:solidFill>
                <a:srgbClr val="FFFF00"/>
              </a:solidFill>
              <a:cs typeface="Arial" panose="020B0604020202020204" pitchFamily="34" charset="0"/>
            </a:endParaRPr>
          </a:p>
        </p:txBody>
      </p:sp>
      <p:sp>
        <p:nvSpPr>
          <p:cNvPr id="81934" name="TextBox 9">
            <a:extLst>
              <a:ext uri="{FF2B5EF4-FFF2-40B4-BE49-F238E27FC236}">
                <a16:creationId xmlns:a16="http://schemas.microsoft.com/office/drawing/2014/main" id="{054A80FC-7154-4D9C-9A86-E0ADA7CD60BB}"/>
              </a:ext>
            </a:extLst>
          </p:cNvPr>
          <p:cNvSpPr txBox="1">
            <a:spLocks noChangeArrowheads="1"/>
          </p:cNvSpPr>
          <p:nvPr/>
        </p:nvSpPr>
        <p:spPr bwMode="auto">
          <a:xfrm>
            <a:off x="3959225" y="3173413"/>
            <a:ext cx="1039813" cy="400050"/>
          </a:xfrm>
          <a:prstGeom prst="rect">
            <a:avLst/>
          </a:prstGeom>
          <a:solidFill>
            <a:srgbClr val="0000CC">
              <a:alpha val="5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solidFill>
                  <a:srgbClr val="FFFF00"/>
                </a:solidFill>
                <a:cs typeface="Arial" panose="020B0604020202020204" pitchFamily="34" charset="0"/>
              </a:rPr>
              <a:t>40nm</a:t>
            </a:r>
            <a:endParaRPr lang="zh-CN" altLang="en-US" sz="2000" b="1" dirty="0">
              <a:solidFill>
                <a:srgbClr val="FFFF00"/>
              </a:solidFill>
              <a:cs typeface="Arial" panose="020B0604020202020204" pitchFamily="34" charset="0"/>
            </a:endParaRPr>
          </a:p>
        </p:txBody>
      </p:sp>
      <p:sp>
        <p:nvSpPr>
          <p:cNvPr id="2" name="灯片编号占位符 1">
            <a:extLst>
              <a:ext uri="{FF2B5EF4-FFF2-40B4-BE49-F238E27FC236}">
                <a16:creationId xmlns:a16="http://schemas.microsoft.com/office/drawing/2014/main" id="{95706FB1-D0DC-49E9-8BC9-2C3A96072DC4}"/>
              </a:ext>
            </a:extLst>
          </p:cNvPr>
          <p:cNvSpPr>
            <a:spLocks noGrp="1"/>
          </p:cNvSpPr>
          <p:nvPr>
            <p:ph type="sldNum" sz="quarter" idx="11"/>
          </p:nvPr>
        </p:nvSpPr>
        <p:spPr/>
        <p:txBody>
          <a:bodyPr/>
          <a:lstStyle/>
          <a:p>
            <a:pPr>
              <a:defRPr/>
            </a:pPr>
            <a:fld id="{5827373B-C2CC-41E1-B863-09BB423C47B1}" type="slidenum">
              <a:rPr lang="en-US" altLang="zh-CN" smtClean="0"/>
              <a:pPr>
                <a:defRPr/>
              </a:pPr>
              <a:t>59</a:t>
            </a:fld>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195" name="Rectangle 3">
            <a:extLst>
              <a:ext uri="{FF2B5EF4-FFF2-40B4-BE49-F238E27FC236}">
                <a16:creationId xmlns:a16="http://schemas.microsoft.com/office/drawing/2014/main" id="{82320797-0671-406B-9327-8E8293959A7E}"/>
              </a:ext>
            </a:extLst>
          </p:cNvPr>
          <p:cNvSpPr>
            <a:spLocks noGrp="1" noChangeArrowheads="1"/>
          </p:cNvSpPr>
          <p:nvPr>
            <p:ph type="body" idx="1"/>
          </p:nvPr>
        </p:nvSpPr>
        <p:spPr>
          <a:xfrm>
            <a:off x="179512" y="980728"/>
            <a:ext cx="8856984" cy="5544914"/>
          </a:xfrm>
        </p:spPr>
        <p:txBody>
          <a:bodyPr/>
          <a:lstStyle/>
          <a:p>
            <a:pPr marL="0" indent="0" eaLnBrk="1" hangingPunct="1">
              <a:buNone/>
              <a:defRPr/>
            </a:pPr>
            <a:r>
              <a:rPr lang="en-US" altLang="zh-CN" b="1" dirty="0">
                <a:solidFill>
                  <a:schemeClr val="accent2"/>
                </a:solidFill>
                <a:latin typeface="+mn-lt"/>
                <a:ea typeface="微软雅黑" panose="020B0503020204020204" pitchFamily="34" charset="-122"/>
              </a:rPr>
              <a:t>♦ </a:t>
            </a:r>
            <a:r>
              <a:rPr lang="zh-CN" altLang="en-US" sz="3600" b="1" dirty="0">
                <a:solidFill>
                  <a:schemeClr val="accent2"/>
                </a:solidFill>
                <a:latin typeface="+mn-lt"/>
                <a:ea typeface="微软雅黑" panose="020B0503020204020204" pitchFamily="34" charset="-122"/>
              </a:rPr>
              <a:t>物理 </a:t>
            </a:r>
            <a:endParaRPr lang="en-US" altLang="zh-CN" b="1" dirty="0">
              <a:latin typeface="+mn-lt"/>
              <a:ea typeface="微软雅黑" panose="020B0503020204020204" pitchFamily="34" charset="-122"/>
            </a:endParaRPr>
          </a:p>
          <a:p>
            <a:pPr lvl="1" eaLnBrk="1" hangingPunct="1">
              <a:buFont typeface="Wingdings" panose="05000000000000000000" pitchFamily="2" charset="2"/>
              <a:buChar char="Ø"/>
              <a:defRPr/>
            </a:pPr>
            <a:r>
              <a:rPr lang="zh-CN" altLang="en-US" sz="2400" b="1" dirty="0">
                <a:ea typeface="微软雅黑" panose="020B0503020204020204" pitchFamily="34" charset="-122"/>
              </a:rPr>
              <a:t>对物理问题更深入更专门的讨论</a:t>
            </a:r>
            <a:endParaRPr lang="en-US" altLang="zh-CN" sz="2400" b="1" dirty="0">
              <a:ea typeface="微软雅黑" panose="020B0503020204020204" pitchFamily="34" charset="-122"/>
            </a:endParaRPr>
          </a:p>
          <a:p>
            <a:pPr lvl="1" eaLnBrk="1" hangingPunct="1">
              <a:buFont typeface="Wingdings" panose="05000000000000000000" pitchFamily="2" charset="2"/>
              <a:buChar char="Ø"/>
              <a:defRPr/>
            </a:pPr>
            <a:r>
              <a:rPr lang="zh-CN" altLang="en-US" sz="2400" b="1" dirty="0">
                <a:latin typeface="+mn-lt"/>
                <a:ea typeface="微软雅黑" panose="020B0503020204020204" pitchFamily="34" charset="-122"/>
              </a:rPr>
              <a:t>高等半导体物理</a:t>
            </a:r>
            <a:r>
              <a:rPr lang="en-US" altLang="zh-CN" sz="2400" b="1" dirty="0">
                <a:latin typeface="+mn-lt"/>
                <a:ea typeface="微软雅黑" panose="020B0503020204020204" pitchFamily="34" charset="-122"/>
              </a:rPr>
              <a:t>;</a:t>
            </a:r>
            <a:r>
              <a:rPr lang="en-US" altLang="zh-CN" sz="2400" b="1" dirty="0">
                <a:solidFill>
                  <a:srgbClr val="000066"/>
                </a:solidFill>
                <a:latin typeface="+mn-lt"/>
                <a:ea typeface="微软雅黑" panose="020B0503020204020204" pitchFamily="34" charset="-122"/>
              </a:rPr>
              <a:t> </a:t>
            </a:r>
            <a:r>
              <a:rPr lang="zh-CN" altLang="en-US" sz="2400" b="1" dirty="0">
                <a:latin typeface="+mn-lt"/>
                <a:ea typeface="微软雅黑" panose="020B0503020204020204" pitchFamily="34" charset="-122"/>
              </a:rPr>
              <a:t>半导体理论</a:t>
            </a:r>
            <a:r>
              <a:rPr lang="en-US" altLang="zh-CN" sz="2400" b="1" dirty="0">
                <a:latin typeface="+mn-lt"/>
                <a:ea typeface="微软雅黑" panose="020B0503020204020204" pitchFamily="34" charset="-122"/>
              </a:rPr>
              <a:t>; </a:t>
            </a:r>
            <a:r>
              <a:rPr lang="zh-CN" altLang="en-US" sz="2400" b="1" dirty="0">
                <a:latin typeface="+mn-lt"/>
                <a:ea typeface="微软雅黑" panose="020B0503020204020204" pitchFamily="34" charset="-122"/>
              </a:rPr>
              <a:t>半导体表面物理</a:t>
            </a:r>
            <a:r>
              <a:rPr lang="en-US" altLang="zh-CN" sz="2400" b="1" dirty="0">
                <a:latin typeface="+mn-lt"/>
                <a:ea typeface="微软雅黑" panose="020B0503020204020204" pitchFamily="34" charset="-122"/>
              </a:rPr>
              <a:t>; </a:t>
            </a:r>
            <a:r>
              <a:rPr lang="zh-CN" altLang="en-US" sz="2400" b="1" dirty="0">
                <a:latin typeface="+mn-lt"/>
                <a:ea typeface="微软雅黑" panose="020B0503020204020204" pitchFamily="34" charset="-122"/>
              </a:rPr>
              <a:t>非晶态半导体物理</a:t>
            </a:r>
            <a:r>
              <a:rPr lang="en-US" altLang="zh-CN" sz="2400" b="1" dirty="0">
                <a:latin typeface="+mn-lt"/>
                <a:ea typeface="微软雅黑" panose="020B0503020204020204" pitchFamily="34" charset="-122"/>
              </a:rPr>
              <a:t>; </a:t>
            </a:r>
            <a:r>
              <a:rPr lang="zh-CN" altLang="en-US" sz="2400" b="1" dirty="0">
                <a:latin typeface="+mn-lt"/>
                <a:ea typeface="微软雅黑" panose="020B0503020204020204" pitchFamily="34" charset="-122"/>
              </a:rPr>
              <a:t>半导体光学 </a:t>
            </a:r>
            <a:r>
              <a:rPr lang="en-US" altLang="zh-CN" sz="2400" b="1" dirty="0">
                <a:latin typeface="+mn-lt"/>
                <a:ea typeface="微软雅黑" panose="020B0503020204020204" pitchFamily="34" charset="-122"/>
              </a:rPr>
              <a:t>……</a:t>
            </a:r>
          </a:p>
          <a:p>
            <a:pPr eaLnBrk="1" hangingPunct="1">
              <a:buFont typeface="Wingdings" panose="05000000000000000000" pitchFamily="2" charset="2"/>
              <a:buNone/>
              <a:defRPr/>
            </a:pPr>
            <a:r>
              <a:rPr lang="en-US" altLang="zh-CN" b="1" dirty="0">
                <a:solidFill>
                  <a:schemeClr val="accent2"/>
                </a:solidFill>
                <a:latin typeface="+mn-lt"/>
                <a:ea typeface="微软雅黑" panose="020B0503020204020204" pitchFamily="34" charset="-122"/>
              </a:rPr>
              <a:t>♦ </a:t>
            </a:r>
            <a:r>
              <a:rPr lang="zh-CN" altLang="en-US" sz="3600" b="1" dirty="0">
                <a:solidFill>
                  <a:schemeClr val="accent2"/>
                </a:solidFill>
                <a:latin typeface="+mn-lt"/>
                <a:ea typeface="微软雅黑" panose="020B0503020204020204" pitchFamily="34" charset="-122"/>
              </a:rPr>
              <a:t>材料 </a:t>
            </a:r>
            <a:endParaRPr lang="en-US" altLang="zh-CN" sz="2800" b="1" dirty="0">
              <a:latin typeface="+mn-lt"/>
              <a:ea typeface="微软雅黑" panose="020B0503020204020204" pitchFamily="34" charset="-122"/>
            </a:endParaRPr>
          </a:p>
          <a:p>
            <a:pPr lvl="1" eaLnBrk="1" hangingPunct="1">
              <a:buFont typeface="Wingdings" panose="05000000000000000000" pitchFamily="2" charset="2"/>
              <a:buChar char="Ø"/>
              <a:defRPr/>
            </a:pPr>
            <a:r>
              <a:rPr lang="zh-CN" altLang="en-US" sz="2400" b="1" dirty="0">
                <a:ea typeface="微软雅黑" panose="020B0503020204020204" pitchFamily="34" charset="-122"/>
              </a:rPr>
              <a:t>材料性质</a:t>
            </a:r>
            <a:r>
              <a:rPr lang="en-US" altLang="zh-CN" sz="2400" b="1" dirty="0">
                <a:ea typeface="微软雅黑" panose="020B0503020204020204" pitchFamily="34" charset="-122"/>
              </a:rPr>
              <a:t>, </a:t>
            </a:r>
            <a:r>
              <a:rPr lang="zh-CN" altLang="en-US" sz="2400" b="1" dirty="0">
                <a:ea typeface="微软雅黑" panose="020B0503020204020204" pitchFamily="34" charset="-122"/>
              </a:rPr>
              <a:t>应用的物理模型</a:t>
            </a:r>
            <a:r>
              <a:rPr lang="en-US" altLang="zh-CN" sz="2400" b="1" dirty="0">
                <a:ea typeface="微软雅黑" panose="020B0503020204020204" pitchFamily="34" charset="-122"/>
              </a:rPr>
              <a:t>, </a:t>
            </a:r>
            <a:r>
              <a:rPr lang="zh-CN" altLang="en-US" sz="2400" b="1" dirty="0">
                <a:ea typeface="微软雅黑" panose="020B0503020204020204" pitchFamily="34" charset="-122"/>
              </a:rPr>
              <a:t>材料制备</a:t>
            </a:r>
            <a:r>
              <a:rPr lang="en-US" altLang="zh-CN" sz="2400" b="1" dirty="0">
                <a:ea typeface="微软雅黑" panose="020B0503020204020204" pitchFamily="34" charset="-122"/>
              </a:rPr>
              <a:t>, </a:t>
            </a:r>
            <a:r>
              <a:rPr lang="zh-CN" altLang="en-US" sz="2400" b="1" dirty="0">
                <a:ea typeface="微软雅黑" panose="020B0503020204020204" pitchFamily="34" charset="-122"/>
              </a:rPr>
              <a:t>新材料的研制</a:t>
            </a:r>
            <a:endParaRPr lang="en-US" altLang="zh-CN" sz="2400" b="1" dirty="0">
              <a:ea typeface="微软雅黑" panose="020B0503020204020204" pitchFamily="34" charset="-122"/>
            </a:endParaRPr>
          </a:p>
          <a:p>
            <a:pPr lvl="1" eaLnBrk="1" hangingPunct="1">
              <a:buFont typeface="Wingdings" panose="05000000000000000000" pitchFamily="2" charset="2"/>
              <a:buChar char="Ø"/>
              <a:defRPr/>
            </a:pPr>
            <a:r>
              <a:rPr lang="zh-CN" altLang="en-US" sz="2400" b="1" dirty="0">
                <a:ea typeface="微软雅黑" panose="020B0503020204020204" pitchFamily="34" charset="-122"/>
              </a:rPr>
              <a:t>体材料</a:t>
            </a:r>
            <a:r>
              <a:rPr lang="en-US" altLang="zh-CN" sz="2400" b="1" dirty="0">
                <a:ea typeface="微软雅黑" panose="020B0503020204020204" pitchFamily="34" charset="-122"/>
              </a:rPr>
              <a:t>; </a:t>
            </a:r>
            <a:r>
              <a:rPr lang="zh-CN" altLang="en-US" sz="2400" b="1" dirty="0">
                <a:ea typeface="微软雅黑" panose="020B0503020204020204" pitchFamily="34" charset="-122"/>
              </a:rPr>
              <a:t>薄膜材料</a:t>
            </a:r>
            <a:r>
              <a:rPr lang="en-US" altLang="zh-CN" sz="2400" b="1" dirty="0">
                <a:ea typeface="微软雅黑" panose="020B0503020204020204" pitchFamily="34" charset="-122"/>
              </a:rPr>
              <a:t>; </a:t>
            </a:r>
            <a:r>
              <a:rPr lang="zh-CN" altLang="en-US" sz="2400" b="1" dirty="0">
                <a:ea typeface="微软雅黑" panose="020B0503020204020204" pitchFamily="34" charset="-122"/>
              </a:rPr>
              <a:t>微结构材料</a:t>
            </a:r>
            <a:r>
              <a:rPr lang="en-US" altLang="zh-CN" sz="2400" b="1" dirty="0">
                <a:ea typeface="微软雅黑" panose="020B0503020204020204" pitchFamily="34" charset="-122"/>
              </a:rPr>
              <a:t>; </a:t>
            </a:r>
            <a:r>
              <a:rPr lang="zh-CN" altLang="en-US" sz="2400" b="1" dirty="0">
                <a:ea typeface="微软雅黑" panose="020B0503020204020204" pitchFamily="34" charset="-122"/>
              </a:rPr>
              <a:t>人工设计材料</a:t>
            </a:r>
            <a:r>
              <a:rPr lang="en-US" altLang="zh-CN" sz="2400" b="1" dirty="0">
                <a:ea typeface="微软雅黑" panose="020B0503020204020204" pitchFamily="34" charset="-122"/>
              </a:rPr>
              <a:t>;……</a:t>
            </a:r>
          </a:p>
          <a:p>
            <a:pPr eaLnBrk="1" hangingPunct="1">
              <a:buNone/>
              <a:defRPr/>
            </a:pPr>
            <a:r>
              <a:rPr lang="en-US" altLang="zh-CN" b="1" dirty="0">
                <a:solidFill>
                  <a:schemeClr val="accent2"/>
                </a:solidFill>
                <a:latin typeface="+mn-lt"/>
                <a:ea typeface="微软雅黑" panose="020B0503020204020204" pitchFamily="34" charset="-122"/>
              </a:rPr>
              <a:t>♦ </a:t>
            </a:r>
            <a:r>
              <a:rPr lang="zh-CN" altLang="en-US" sz="3600" b="1" dirty="0">
                <a:solidFill>
                  <a:schemeClr val="accent2"/>
                </a:solidFill>
                <a:latin typeface="+mn-lt"/>
                <a:ea typeface="微软雅黑" panose="020B0503020204020204" pitchFamily="34" charset="-122"/>
              </a:rPr>
              <a:t>集成电路</a:t>
            </a:r>
            <a:endParaRPr lang="en-US" altLang="zh-CN" sz="3600" b="1" dirty="0">
              <a:latin typeface="+mn-lt"/>
              <a:ea typeface="微软雅黑" panose="020B0503020204020204" pitchFamily="34" charset="-122"/>
            </a:endParaRPr>
          </a:p>
          <a:p>
            <a:pPr lvl="1" eaLnBrk="1" hangingPunct="1">
              <a:buFont typeface="Wingdings" panose="05000000000000000000" pitchFamily="2" charset="2"/>
              <a:buChar char="Ø"/>
              <a:defRPr/>
            </a:pPr>
            <a:r>
              <a:rPr lang="zh-CN" altLang="en-US" sz="2400" b="1" dirty="0">
                <a:ea typeface="微软雅黑" panose="020B0503020204020204" pitchFamily="34" charset="-122"/>
              </a:rPr>
              <a:t>集成电路原理及其设计</a:t>
            </a:r>
            <a:r>
              <a:rPr lang="en-US" altLang="zh-CN" sz="2400" b="1" dirty="0">
                <a:ea typeface="微软雅黑" panose="020B0503020204020204" pitchFamily="34" charset="-122"/>
              </a:rPr>
              <a:t>(</a:t>
            </a:r>
            <a:r>
              <a:rPr lang="zh-CN" altLang="en-US" sz="2400" b="1" dirty="0">
                <a:ea typeface="微软雅黑" panose="020B0503020204020204" pitchFamily="34" charset="-122"/>
              </a:rPr>
              <a:t>电路设计、版图设计、工艺设计</a:t>
            </a:r>
            <a:r>
              <a:rPr lang="en-US" altLang="zh-CN" sz="2400" b="1" dirty="0">
                <a:ea typeface="微软雅黑" panose="020B0503020204020204" pitchFamily="34" charset="-122"/>
              </a:rPr>
              <a:t>)</a:t>
            </a:r>
          </a:p>
          <a:p>
            <a:pPr lvl="1" eaLnBrk="1" hangingPunct="1">
              <a:buFont typeface="Wingdings" panose="05000000000000000000" pitchFamily="2" charset="2"/>
              <a:buChar char="Ø"/>
              <a:defRPr/>
            </a:pPr>
            <a:r>
              <a:rPr lang="zh-CN" altLang="en-US" sz="2400" b="1" dirty="0">
                <a:ea typeface="微软雅黑" panose="020B0503020204020204" pitchFamily="34" charset="-122"/>
              </a:rPr>
              <a:t>集成电路中的物理问题、材料问题</a:t>
            </a:r>
            <a:r>
              <a:rPr lang="en-US" altLang="zh-CN" sz="2400" b="1" dirty="0">
                <a:ea typeface="微软雅黑" panose="020B0503020204020204" pitchFamily="34" charset="-122"/>
              </a:rPr>
              <a:t>……</a:t>
            </a:r>
          </a:p>
          <a:p>
            <a:pPr eaLnBrk="1" hangingPunct="1">
              <a:buFont typeface="Wingdings" panose="05000000000000000000" pitchFamily="2" charset="2"/>
              <a:buNone/>
              <a:defRPr/>
            </a:pPr>
            <a:endParaRPr lang="en-US" altLang="zh-CN" b="1" dirty="0">
              <a:latin typeface="+mn-lt"/>
              <a:ea typeface="微软雅黑" panose="020B0503020204020204" pitchFamily="34" charset="-122"/>
            </a:endParaRPr>
          </a:p>
        </p:txBody>
      </p:sp>
      <p:sp>
        <p:nvSpPr>
          <p:cNvPr id="3" name="TextBox 8">
            <a:extLst>
              <a:ext uri="{FF2B5EF4-FFF2-40B4-BE49-F238E27FC236}">
                <a16:creationId xmlns:a16="http://schemas.microsoft.com/office/drawing/2014/main" id="{7857D1A7-8FAA-4E50-B8CF-C6027B66E0A0}"/>
              </a:ext>
            </a:extLst>
          </p:cNvPr>
          <p:cNvSpPr txBox="1">
            <a:spLocks noChangeArrowheads="1"/>
          </p:cNvSpPr>
          <p:nvPr/>
        </p:nvSpPr>
        <p:spPr bwMode="auto">
          <a:xfrm>
            <a:off x="0" y="2603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chemeClr val="accent2"/>
                </a:solidFill>
                <a:latin typeface="微软雅黑" panose="020B0503020204020204" pitchFamily="34" charset="-122"/>
                <a:ea typeface="微软雅黑" panose="020B0503020204020204" pitchFamily="34" charset="-122"/>
              </a:rPr>
              <a:t>相关领域</a:t>
            </a:r>
          </a:p>
        </p:txBody>
      </p:sp>
      <p:sp>
        <p:nvSpPr>
          <p:cNvPr id="2" name="灯片编号占位符 1">
            <a:extLst>
              <a:ext uri="{FF2B5EF4-FFF2-40B4-BE49-F238E27FC236}">
                <a16:creationId xmlns:a16="http://schemas.microsoft.com/office/drawing/2014/main" id="{4508BE74-6111-4151-A1DE-F6A52C437B67}"/>
              </a:ext>
            </a:extLst>
          </p:cNvPr>
          <p:cNvSpPr>
            <a:spLocks noGrp="1"/>
          </p:cNvSpPr>
          <p:nvPr>
            <p:ph type="sldNum" sz="quarter" idx="11"/>
          </p:nvPr>
        </p:nvSpPr>
        <p:spPr/>
        <p:txBody>
          <a:bodyPr/>
          <a:lstStyle/>
          <a:p>
            <a:pPr>
              <a:defRPr/>
            </a:pPr>
            <a:fld id="{E8D22988-341F-4126-9EF2-CADB82D8BC2A}" type="slidenum">
              <a:rPr lang="en-US" altLang="zh-CN" smtClean="0"/>
              <a:pPr>
                <a:defRPr/>
              </a:pPr>
              <a:t>6</a:t>
            </a:fld>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Box 8">
            <a:extLst>
              <a:ext uri="{FF2B5EF4-FFF2-40B4-BE49-F238E27FC236}">
                <a16:creationId xmlns:a16="http://schemas.microsoft.com/office/drawing/2014/main" id="{F0504D55-2703-4D03-9A07-2AC130F35D71}"/>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中国企业进入世界前十</a:t>
            </a:r>
            <a:endParaRPr kumimoji="1" lang="zh-CN" altLang="en-US" sz="3200" b="1" dirty="0">
              <a:solidFill>
                <a:schemeClr val="accent2"/>
              </a:solidFill>
              <a:latin typeface="微软雅黑" panose="020B0503020204020204" pitchFamily="34" charset="-122"/>
              <a:ea typeface="微软雅黑" panose="020B0503020204020204" pitchFamily="34" charset="-122"/>
            </a:endParaRPr>
          </a:p>
        </p:txBody>
      </p:sp>
      <p:pic>
        <p:nvPicPr>
          <p:cNvPr id="82947" name="图片 2">
            <a:extLst>
              <a:ext uri="{FF2B5EF4-FFF2-40B4-BE49-F238E27FC236}">
                <a16:creationId xmlns:a16="http://schemas.microsoft.com/office/drawing/2014/main" id="{21A3FB80-2CDE-4198-AD34-D51BE369E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350"/>
          <a:stretch>
            <a:fillRect/>
          </a:stretch>
        </p:blipFill>
        <p:spPr bwMode="auto">
          <a:xfrm>
            <a:off x="19050" y="1052513"/>
            <a:ext cx="910590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888979F0-33AB-46D5-A609-0F74E94E2B98}"/>
              </a:ext>
            </a:extLst>
          </p:cNvPr>
          <p:cNvSpPr>
            <a:spLocks noGrp="1"/>
          </p:cNvSpPr>
          <p:nvPr>
            <p:ph type="sldNum" sz="quarter" idx="11"/>
          </p:nvPr>
        </p:nvSpPr>
        <p:spPr/>
        <p:txBody>
          <a:bodyPr/>
          <a:lstStyle/>
          <a:p>
            <a:pPr>
              <a:defRPr/>
            </a:pPr>
            <a:fld id="{5827373B-C2CC-41E1-B863-09BB423C47B1}" type="slidenum">
              <a:rPr lang="en-US" altLang="zh-CN" smtClean="0"/>
              <a:pPr>
                <a:defRPr/>
              </a:pPr>
              <a:t>60</a:t>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a:extLst>
              <a:ext uri="{FF2B5EF4-FFF2-40B4-BE49-F238E27FC236}">
                <a16:creationId xmlns:a16="http://schemas.microsoft.com/office/drawing/2014/main" id="{CC729E3A-D70B-45B1-9853-AD3C45C593C5}"/>
              </a:ext>
            </a:extLst>
          </p:cNvPr>
          <p:cNvSpPr>
            <a:spLocks noChangeArrowheads="1"/>
          </p:cNvSpPr>
          <p:nvPr/>
        </p:nvSpPr>
        <p:spPr bwMode="auto">
          <a:xfrm>
            <a:off x="688975" y="1828800"/>
            <a:ext cx="1152525" cy="4359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pic>
        <p:nvPicPr>
          <p:cNvPr id="83971" name="Picture 4" descr="ditu2">
            <a:extLst>
              <a:ext uri="{FF2B5EF4-FFF2-40B4-BE49-F238E27FC236}">
                <a16:creationId xmlns:a16="http://schemas.microsoft.com/office/drawing/2014/main" id="{F1A82637-7FEB-4E9E-9108-C7C647E073FA}"/>
              </a:ext>
            </a:extLst>
          </p:cNvPr>
          <p:cNvPicPr>
            <a:picLocks noChangeAspect="1" noChangeArrowheads="1"/>
          </p:cNvPicPr>
          <p:nvPr/>
        </p:nvPicPr>
        <p:blipFill>
          <a:blip r:embed="rId3">
            <a:lum contrast="18000"/>
            <a:extLst>
              <a:ext uri="{28A0092B-C50C-407E-A947-70E740481C1C}">
                <a14:useLocalDpi xmlns:a14="http://schemas.microsoft.com/office/drawing/2010/main" val="0"/>
              </a:ext>
            </a:extLst>
          </a:blip>
          <a:srcRect/>
          <a:stretch>
            <a:fillRect/>
          </a:stretch>
        </p:blipFill>
        <p:spPr bwMode="auto">
          <a:xfrm>
            <a:off x="971550" y="1139825"/>
            <a:ext cx="6696075" cy="504666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3972" name="Oval 5">
            <a:extLst>
              <a:ext uri="{FF2B5EF4-FFF2-40B4-BE49-F238E27FC236}">
                <a16:creationId xmlns:a16="http://schemas.microsoft.com/office/drawing/2014/main" id="{209C05D6-BD7A-4600-997C-536F0CABB268}"/>
              </a:ext>
            </a:extLst>
          </p:cNvPr>
          <p:cNvSpPr>
            <a:spLocks noChangeArrowheads="1"/>
          </p:cNvSpPr>
          <p:nvPr/>
        </p:nvSpPr>
        <p:spPr bwMode="auto">
          <a:xfrm>
            <a:off x="5580063" y="2636838"/>
            <a:ext cx="1295400" cy="865187"/>
          </a:xfrm>
          <a:prstGeom prst="ellipse">
            <a:avLst/>
          </a:prstGeom>
          <a:noFill/>
          <a:ln w="28575">
            <a:solidFill>
              <a:srgbClr val="0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sp>
        <p:nvSpPr>
          <p:cNvPr id="83973" name="Oval 7">
            <a:extLst>
              <a:ext uri="{FF2B5EF4-FFF2-40B4-BE49-F238E27FC236}">
                <a16:creationId xmlns:a16="http://schemas.microsoft.com/office/drawing/2014/main" id="{69F36BA6-F621-4FC3-ABCE-73B1B7E9BDCC}"/>
              </a:ext>
            </a:extLst>
          </p:cNvPr>
          <p:cNvSpPr>
            <a:spLocks noChangeArrowheads="1"/>
          </p:cNvSpPr>
          <p:nvPr/>
        </p:nvSpPr>
        <p:spPr bwMode="auto">
          <a:xfrm>
            <a:off x="5292725" y="5157788"/>
            <a:ext cx="925513" cy="1008062"/>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sp>
        <p:nvSpPr>
          <p:cNvPr id="83974" name="Oval 8">
            <a:extLst>
              <a:ext uri="{FF2B5EF4-FFF2-40B4-BE49-F238E27FC236}">
                <a16:creationId xmlns:a16="http://schemas.microsoft.com/office/drawing/2014/main" id="{01C16813-8875-4E97-BC48-C19C9528BA1E}"/>
              </a:ext>
            </a:extLst>
          </p:cNvPr>
          <p:cNvSpPr>
            <a:spLocks noChangeArrowheads="1"/>
          </p:cNvSpPr>
          <p:nvPr/>
        </p:nvSpPr>
        <p:spPr bwMode="auto">
          <a:xfrm>
            <a:off x="5795963" y="3860800"/>
            <a:ext cx="1085850" cy="8001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sp>
        <p:nvSpPr>
          <p:cNvPr id="404490" name="Text Box 10">
            <a:extLst>
              <a:ext uri="{FF2B5EF4-FFF2-40B4-BE49-F238E27FC236}">
                <a16:creationId xmlns:a16="http://schemas.microsoft.com/office/drawing/2014/main" id="{603CDCA9-11FD-4AA1-AEC1-3F65BCDE7C70}"/>
              </a:ext>
            </a:extLst>
          </p:cNvPr>
          <p:cNvSpPr txBox="1">
            <a:spLocks noChangeArrowheads="1"/>
          </p:cNvSpPr>
          <p:nvPr/>
        </p:nvSpPr>
        <p:spPr bwMode="auto">
          <a:xfrm>
            <a:off x="5568072" y="5589588"/>
            <a:ext cx="19543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400" b="1">
                <a:solidFill>
                  <a:srgbClr val="FF0000"/>
                </a:solidFill>
                <a:effectLst>
                  <a:outerShdw blurRad="38100" dist="38100" dir="2700000" algn="tl">
                    <a:srgbClr val="C0C0C0"/>
                  </a:outerShdw>
                </a:effectLst>
                <a:ea typeface="方正书宋简体" pitchFamily="2" charset="-122"/>
              </a:rPr>
              <a:t>珠江三角洲</a:t>
            </a:r>
            <a:r>
              <a:rPr lang="zh-CN" altLang="en-US" sz="2400" b="1">
                <a:solidFill>
                  <a:srgbClr val="FF0000"/>
                </a:solidFill>
                <a:effectLst>
                  <a:outerShdw blurRad="38100" dist="38100" dir="2700000" algn="tl">
                    <a:srgbClr val="C0C0C0"/>
                  </a:outerShdw>
                </a:effectLst>
                <a:ea typeface="仿宋_GB2312" pitchFamily="49" charset="-122"/>
              </a:rPr>
              <a:t>   </a:t>
            </a:r>
          </a:p>
          <a:p>
            <a:pPr algn="ctr" eaLnBrk="1" hangingPunct="1">
              <a:defRPr/>
            </a:pPr>
            <a:endParaRPr lang="en-US" altLang="zh-CN" sz="2400" b="1">
              <a:solidFill>
                <a:srgbClr val="FF0000"/>
              </a:solidFill>
              <a:effectLst>
                <a:outerShdw blurRad="38100" dist="38100" dir="2700000" algn="tl">
                  <a:srgbClr val="C0C0C0"/>
                </a:outerShdw>
              </a:effectLst>
              <a:ea typeface="仿宋_GB2312" pitchFamily="49" charset="-122"/>
            </a:endParaRPr>
          </a:p>
        </p:txBody>
      </p:sp>
      <p:sp>
        <p:nvSpPr>
          <p:cNvPr id="404491" name="Text Box 11">
            <a:extLst>
              <a:ext uri="{FF2B5EF4-FFF2-40B4-BE49-F238E27FC236}">
                <a16:creationId xmlns:a16="http://schemas.microsoft.com/office/drawing/2014/main" id="{2DC1ECD4-6D1E-4696-A93D-BB5D6148F16D}"/>
              </a:ext>
            </a:extLst>
          </p:cNvPr>
          <p:cNvSpPr txBox="1">
            <a:spLocks noChangeArrowheads="1"/>
          </p:cNvSpPr>
          <p:nvPr/>
        </p:nvSpPr>
        <p:spPr bwMode="auto">
          <a:xfrm>
            <a:off x="6538356" y="4221163"/>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400" b="1" dirty="0">
                <a:solidFill>
                  <a:srgbClr val="FF0000"/>
                </a:solidFill>
                <a:effectLst>
                  <a:outerShdw blurRad="38100" dist="38100" dir="2700000" algn="tl">
                    <a:srgbClr val="C0C0C0"/>
                  </a:outerShdw>
                </a:effectLst>
                <a:ea typeface="仿宋_GB2312" pitchFamily="49" charset="-122"/>
              </a:rPr>
              <a:t>长江三角洲</a:t>
            </a:r>
          </a:p>
        </p:txBody>
      </p:sp>
      <p:sp>
        <p:nvSpPr>
          <p:cNvPr id="404492" name="Text Box 12">
            <a:extLst>
              <a:ext uri="{FF2B5EF4-FFF2-40B4-BE49-F238E27FC236}">
                <a16:creationId xmlns:a16="http://schemas.microsoft.com/office/drawing/2014/main" id="{C37851BB-8FE2-4AFD-935A-74F5B55ECAD7}"/>
              </a:ext>
            </a:extLst>
          </p:cNvPr>
          <p:cNvSpPr txBox="1">
            <a:spLocks noChangeArrowheads="1"/>
          </p:cNvSpPr>
          <p:nvPr/>
        </p:nvSpPr>
        <p:spPr bwMode="auto">
          <a:xfrm>
            <a:off x="6465331" y="3068638"/>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400" b="1" dirty="0">
                <a:solidFill>
                  <a:srgbClr val="FF0000"/>
                </a:solidFill>
                <a:effectLst>
                  <a:outerShdw blurRad="38100" dist="38100" dir="2700000" algn="tl">
                    <a:srgbClr val="C0C0C0"/>
                  </a:outerShdw>
                </a:effectLst>
                <a:ea typeface="仿宋_GB2312" pitchFamily="49" charset="-122"/>
              </a:rPr>
              <a:t>环渤海地区</a:t>
            </a:r>
          </a:p>
        </p:txBody>
      </p:sp>
      <p:sp>
        <p:nvSpPr>
          <p:cNvPr id="83978" name="Oval 17">
            <a:extLst>
              <a:ext uri="{FF2B5EF4-FFF2-40B4-BE49-F238E27FC236}">
                <a16:creationId xmlns:a16="http://schemas.microsoft.com/office/drawing/2014/main" id="{7BA6EF52-487E-4D50-BF1D-CAB7F54BFC7C}"/>
              </a:ext>
            </a:extLst>
          </p:cNvPr>
          <p:cNvSpPr>
            <a:spLocks noChangeArrowheads="1"/>
          </p:cNvSpPr>
          <p:nvPr/>
        </p:nvSpPr>
        <p:spPr bwMode="auto">
          <a:xfrm>
            <a:off x="4171950" y="3789363"/>
            <a:ext cx="976313" cy="938212"/>
          </a:xfrm>
          <a:prstGeom prst="ellipse">
            <a:avLst/>
          </a:prstGeom>
          <a:noFill/>
          <a:ln w="28575">
            <a:solidFill>
              <a:srgbClr val="0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sp>
        <p:nvSpPr>
          <p:cNvPr id="404498" name="Text Box 18">
            <a:extLst>
              <a:ext uri="{FF2B5EF4-FFF2-40B4-BE49-F238E27FC236}">
                <a16:creationId xmlns:a16="http://schemas.microsoft.com/office/drawing/2014/main" id="{C3ABB69C-445F-46CF-ADDC-8F6DAE06D5C5}"/>
              </a:ext>
            </a:extLst>
          </p:cNvPr>
          <p:cNvSpPr txBox="1">
            <a:spLocks noChangeArrowheads="1"/>
          </p:cNvSpPr>
          <p:nvPr/>
        </p:nvSpPr>
        <p:spPr bwMode="auto">
          <a:xfrm>
            <a:off x="4416564" y="4365625"/>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eaLnBrk="1" hangingPunct="1">
              <a:defRPr sz="2400" b="1">
                <a:solidFill>
                  <a:srgbClr val="FF0000"/>
                </a:solidFill>
                <a:effectLst>
                  <a:outerShdw blurRad="38100" dist="38100" dir="2700000" algn="tl">
                    <a:srgbClr val="C0C0C0"/>
                  </a:outerShdw>
                </a:effectLst>
                <a:ea typeface="仿宋_GB2312" pitchFamily="49" charset="-122"/>
              </a:defRPr>
            </a:lvl1pPr>
          </a:lstStyle>
          <a:p>
            <a:r>
              <a:rPr lang="zh-CN" altLang="en-US" dirty="0"/>
              <a:t>西部地区</a:t>
            </a:r>
          </a:p>
        </p:txBody>
      </p:sp>
      <p:sp>
        <p:nvSpPr>
          <p:cNvPr id="83980" name="TextBox 8">
            <a:extLst>
              <a:ext uri="{FF2B5EF4-FFF2-40B4-BE49-F238E27FC236}">
                <a16:creationId xmlns:a16="http://schemas.microsoft.com/office/drawing/2014/main" id="{FF429FBA-5530-4830-8642-B109E5F6EC3B}"/>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中国集成电路产业区域分布</a:t>
            </a:r>
            <a:endParaRPr kumimoji="1" lang="zh-CN" altLang="en-US" sz="3200" b="1" dirty="0">
              <a:solidFill>
                <a:schemeClr val="accent2"/>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D779DF56-146B-488C-9366-E4FA2BED3366}"/>
              </a:ext>
            </a:extLst>
          </p:cNvPr>
          <p:cNvSpPr>
            <a:spLocks noGrp="1"/>
          </p:cNvSpPr>
          <p:nvPr>
            <p:ph type="sldNum" sz="quarter" idx="11"/>
          </p:nvPr>
        </p:nvSpPr>
        <p:spPr/>
        <p:txBody>
          <a:bodyPr/>
          <a:lstStyle/>
          <a:p>
            <a:pPr>
              <a:defRPr/>
            </a:pPr>
            <a:fld id="{5827373B-C2CC-41E1-B863-09BB423C47B1}" type="slidenum">
              <a:rPr lang="en-US" altLang="zh-CN" smtClean="0"/>
              <a:pPr>
                <a:defRPr/>
              </a:pPr>
              <a:t>61</a:t>
            </a:fld>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0E7B5-6BFB-4D07-9622-A42779772915}"/>
              </a:ext>
            </a:extLst>
          </p:cNvPr>
          <p:cNvSpPr txBox="1">
            <a:spLocks/>
          </p:cNvSpPr>
          <p:nvPr/>
        </p:nvSpPr>
        <p:spPr bwMode="auto">
          <a:xfrm>
            <a:off x="457200" y="260350"/>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Rockwell" pitchFamily="18" charset="0"/>
                <a:ea typeface="方正姚体" pitchFamily="2" charset="-122"/>
              </a:defRPr>
            </a:lvl2pPr>
            <a:lvl3pPr algn="ctr" rtl="0" eaLnBrk="0" fontAlgn="base" hangingPunct="0">
              <a:spcBef>
                <a:spcPct val="0"/>
              </a:spcBef>
              <a:spcAft>
                <a:spcPct val="0"/>
              </a:spcAft>
              <a:defRPr sz="4400">
                <a:solidFill>
                  <a:schemeClr val="tx1"/>
                </a:solidFill>
                <a:latin typeface="Rockwell" pitchFamily="18" charset="0"/>
                <a:ea typeface="方正姚体" pitchFamily="2" charset="-122"/>
              </a:defRPr>
            </a:lvl3pPr>
            <a:lvl4pPr algn="ctr" rtl="0" eaLnBrk="0" fontAlgn="base" hangingPunct="0">
              <a:spcBef>
                <a:spcPct val="0"/>
              </a:spcBef>
              <a:spcAft>
                <a:spcPct val="0"/>
              </a:spcAft>
              <a:defRPr sz="4400">
                <a:solidFill>
                  <a:schemeClr val="tx1"/>
                </a:solidFill>
                <a:latin typeface="Rockwell" pitchFamily="18" charset="0"/>
                <a:ea typeface="方正姚体" pitchFamily="2" charset="-122"/>
              </a:defRPr>
            </a:lvl4pPr>
            <a:lvl5pPr algn="ctr" rtl="0" eaLnBrk="0" fontAlgn="base" hangingPunct="0">
              <a:spcBef>
                <a:spcPct val="0"/>
              </a:spcBef>
              <a:spcAft>
                <a:spcPct val="0"/>
              </a:spcAft>
              <a:defRPr sz="4400">
                <a:solidFill>
                  <a:schemeClr val="tx1"/>
                </a:solidFill>
                <a:latin typeface="Rockwell" pitchFamily="18" charset="0"/>
                <a:ea typeface="方正姚体" pitchFamily="2" charset="-122"/>
              </a:defRPr>
            </a:lvl5pPr>
            <a:lvl6pPr marL="457200" algn="ctr" rtl="0" fontAlgn="base">
              <a:spcBef>
                <a:spcPct val="0"/>
              </a:spcBef>
              <a:spcAft>
                <a:spcPct val="0"/>
              </a:spcAft>
              <a:defRPr sz="4400">
                <a:solidFill>
                  <a:schemeClr val="tx1"/>
                </a:solidFill>
                <a:latin typeface="Rockwell" pitchFamily="18" charset="0"/>
                <a:ea typeface="方正姚体" pitchFamily="2" charset="-122"/>
              </a:defRPr>
            </a:lvl6pPr>
            <a:lvl7pPr marL="914400" algn="ctr" rtl="0" fontAlgn="base">
              <a:spcBef>
                <a:spcPct val="0"/>
              </a:spcBef>
              <a:spcAft>
                <a:spcPct val="0"/>
              </a:spcAft>
              <a:defRPr sz="4400">
                <a:solidFill>
                  <a:schemeClr val="tx1"/>
                </a:solidFill>
                <a:latin typeface="Rockwell" pitchFamily="18" charset="0"/>
                <a:ea typeface="方正姚体" pitchFamily="2" charset="-122"/>
              </a:defRPr>
            </a:lvl7pPr>
            <a:lvl8pPr marL="1371600" algn="ctr" rtl="0" fontAlgn="base">
              <a:spcBef>
                <a:spcPct val="0"/>
              </a:spcBef>
              <a:spcAft>
                <a:spcPct val="0"/>
              </a:spcAft>
              <a:defRPr sz="4400">
                <a:solidFill>
                  <a:schemeClr val="tx1"/>
                </a:solidFill>
                <a:latin typeface="Rockwell" pitchFamily="18" charset="0"/>
                <a:ea typeface="方正姚体" pitchFamily="2" charset="-122"/>
              </a:defRPr>
            </a:lvl8pPr>
            <a:lvl9pPr marL="1828800" algn="ctr" rtl="0" fontAlgn="base">
              <a:spcBef>
                <a:spcPct val="0"/>
              </a:spcBef>
              <a:spcAft>
                <a:spcPct val="0"/>
              </a:spcAft>
              <a:defRPr sz="4400">
                <a:solidFill>
                  <a:schemeClr val="tx1"/>
                </a:solidFill>
                <a:latin typeface="Rockwell" pitchFamily="18" charset="0"/>
                <a:ea typeface="方正姚体" pitchFamily="2" charset="-122"/>
              </a:defRPr>
            </a:lvl9pPr>
          </a:lstStyle>
          <a:p>
            <a:pPr eaLnBrk="1" hangingPunct="1">
              <a:defRPr/>
            </a:pPr>
            <a:r>
              <a:rPr kumimoji="1" lang="zh-CN" altLang="en-US" sz="4000" b="1" dirty="0">
                <a:solidFill>
                  <a:schemeClr val="accent2"/>
                </a:solidFill>
                <a:latin typeface="微软雅黑" panose="020B0503020204020204" pitchFamily="34" charset="-122"/>
                <a:ea typeface="微软雅黑" panose="020B0503020204020204" pitchFamily="34" charset="-122"/>
                <a:cs typeface="+mn-cs"/>
              </a:rPr>
              <a:t>中国在微电子领域学术影响力</a:t>
            </a:r>
          </a:p>
        </p:txBody>
      </p:sp>
      <p:sp>
        <p:nvSpPr>
          <p:cNvPr id="86019" name="文本框 2">
            <a:extLst>
              <a:ext uri="{FF2B5EF4-FFF2-40B4-BE49-F238E27FC236}">
                <a16:creationId xmlns:a16="http://schemas.microsoft.com/office/drawing/2014/main" id="{A808310A-E4DC-464F-A7E7-915E1C3357F6}"/>
              </a:ext>
            </a:extLst>
          </p:cNvPr>
          <p:cNvSpPr txBox="1">
            <a:spLocks noChangeArrowheads="1"/>
          </p:cNvSpPr>
          <p:nvPr/>
        </p:nvSpPr>
        <p:spPr bwMode="auto">
          <a:xfrm>
            <a:off x="1331913" y="6505575"/>
            <a:ext cx="2663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数据来源：</a:t>
            </a:r>
            <a:r>
              <a:rPr lang="en-US" altLang="zh-CN" sz="1400" b="1" i="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 of Science</a:t>
            </a:r>
            <a:endParaRPr lang="zh-CN" altLang="en-US" sz="1400" b="1" i="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标题 1">
            <a:extLst>
              <a:ext uri="{FF2B5EF4-FFF2-40B4-BE49-F238E27FC236}">
                <a16:creationId xmlns:a16="http://schemas.microsoft.com/office/drawing/2014/main" id="{0B59CBB4-9627-484A-8476-4BA3DA7EC7AB}"/>
              </a:ext>
            </a:extLst>
          </p:cNvPr>
          <p:cNvSpPr txBox="1">
            <a:spLocks/>
          </p:cNvSpPr>
          <p:nvPr/>
        </p:nvSpPr>
        <p:spPr bwMode="auto">
          <a:xfrm>
            <a:off x="4283968" y="3783013"/>
            <a:ext cx="4537075" cy="284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Rockwell" pitchFamily="18" charset="0"/>
                <a:ea typeface="方正姚体" pitchFamily="2" charset="-122"/>
              </a:defRPr>
            </a:lvl2pPr>
            <a:lvl3pPr algn="ctr" rtl="0" eaLnBrk="0" fontAlgn="base" hangingPunct="0">
              <a:spcBef>
                <a:spcPct val="0"/>
              </a:spcBef>
              <a:spcAft>
                <a:spcPct val="0"/>
              </a:spcAft>
              <a:defRPr sz="4400">
                <a:solidFill>
                  <a:schemeClr val="tx1"/>
                </a:solidFill>
                <a:latin typeface="Rockwell" pitchFamily="18" charset="0"/>
                <a:ea typeface="方正姚体" pitchFamily="2" charset="-122"/>
              </a:defRPr>
            </a:lvl3pPr>
            <a:lvl4pPr algn="ctr" rtl="0" eaLnBrk="0" fontAlgn="base" hangingPunct="0">
              <a:spcBef>
                <a:spcPct val="0"/>
              </a:spcBef>
              <a:spcAft>
                <a:spcPct val="0"/>
              </a:spcAft>
              <a:defRPr sz="4400">
                <a:solidFill>
                  <a:schemeClr val="tx1"/>
                </a:solidFill>
                <a:latin typeface="Rockwell" pitchFamily="18" charset="0"/>
                <a:ea typeface="方正姚体" pitchFamily="2" charset="-122"/>
              </a:defRPr>
            </a:lvl4pPr>
            <a:lvl5pPr algn="ctr" rtl="0" eaLnBrk="0" fontAlgn="base" hangingPunct="0">
              <a:spcBef>
                <a:spcPct val="0"/>
              </a:spcBef>
              <a:spcAft>
                <a:spcPct val="0"/>
              </a:spcAft>
              <a:defRPr sz="4400">
                <a:solidFill>
                  <a:schemeClr val="tx1"/>
                </a:solidFill>
                <a:latin typeface="Rockwell" pitchFamily="18" charset="0"/>
                <a:ea typeface="方正姚体" pitchFamily="2" charset="-122"/>
              </a:defRPr>
            </a:lvl5pPr>
            <a:lvl6pPr marL="457200" algn="ctr" rtl="0" fontAlgn="base">
              <a:spcBef>
                <a:spcPct val="0"/>
              </a:spcBef>
              <a:spcAft>
                <a:spcPct val="0"/>
              </a:spcAft>
              <a:defRPr sz="4400">
                <a:solidFill>
                  <a:schemeClr val="tx1"/>
                </a:solidFill>
                <a:latin typeface="Rockwell" pitchFamily="18" charset="0"/>
                <a:ea typeface="方正姚体" pitchFamily="2" charset="-122"/>
              </a:defRPr>
            </a:lvl6pPr>
            <a:lvl7pPr marL="914400" algn="ctr" rtl="0" fontAlgn="base">
              <a:spcBef>
                <a:spcPct val="0"/>
              </a:spcBef>
              <a:spcAft>
                <a:spcPct val="0"/>
              </a:spcAft>
              <a:defRPr sz="4400">
                <a:solidFill>
                  <a:schemeClr val="tx1"/>
                </a:solidFill>
                <a:latin typeface="Rockwell" pitchFamily="18" charset="0"/>
                <a:ea typeface="方正姚体" pitchFamily="2" charset="-122"/>
              </a:defRPr>
            </a:lvl7pPr>
            <a:lvl8pPr marL="1371600" algn="ctr" rtl="0" fontAlgn="base">
              <a:spcBef>
                <a:spcPct val="0"/>
              </a:spcBef>
              <a:spcAft>
                <a:spcPct val="0"/>
              </a:spcAft>
              <a:defRPr sz="4400">
                <a:solidFill>
                  <a:schemeClr val="tx1"/>
                </a:solidFill>
                <a:latin typeface="Rockwell" pitchFamily="18" charset="0"/>
                <a:ea typeface="方正姚体" pitchFamily="2" charset="-122"/>
              </a:defRPr>
            </a:lvl8pPr>
            <a:lvl9pPr marL="1828800" algn="ctr" rtl="0" fontAlgn="base">
              <a:spcBef>
                <a:spcPct val="0"/>
              </a:spcBef>
              <a:spcAft>
                <a:spcPct val="0"/>
              </a:spcAft>
              <a:defRPr sz="4400">
                <a:solidFill>
                  <a:schemeClr val="tx1"/>
                </a:solidFill>
                <a:latin typeface="Rockwell" pitchFamily="18" charset="0"/>
                <a:ea typeface="方正姚体" pitchFamily="2" charset="-122"/>
              </a:defRPr>
            </a:lvl9pPr>
          </a:lstStyle>
          <a:p>
            <a:pPr algn="just" eaLnBrk="1" hangingPunct="1">
              <a:spcBef>
                <a:spcPts val="600"/>
              </a:spcBef>
              <a:defRPr/>
            </a:pPr>
            <a:r>
              <a:rPr lang="zh-CN" altLang="en-US" sz="2200" b="1"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中国大陆学者在微电子领域的学术影响力逐年上升（数量和占比）：</a:t>
            </a:r>
            <a:endParaRPr lang="en-US" altLang="zh-CN" sz="2200" b="1"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spcBef>
                <a:spcPts val="600"/>
              </a:spcBef>
              <a:buFont typeface="Wingdings" panose="05000000000000000000" pitchFamily="2" charset="2"/>
              <a:buChar char="ü"/>
              <a:defRPr/>
            </a:pPr>
            <a:r>
              <a:rPr lang="zh-CN" altLang="en-US"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顶级学术期刊</a:t>
            </a:r>
            <a:r>
              <a:rPr lang="en-US" altLang="zh-CN"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IEEE Electron Device Lett.; IEEE Trans. Electron Devices</a:t>
            </a:r>
            <a:r>
              <a:rPr lang="zh-CN" altLang="en-US"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spcBef>
                <a:spcPts val="600"/>
              </a:spcBef>
              <a:buFont typeface="Wingdings" panose="05000000000000000000" pitchFamily="2" charset="2"/>
              <a:buChar char="ü"/>
              <a:defRPr/>
            </a:pPr>
            <a:r>
              <a:rPr lang="zh-CN" altLang="en-US"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电子器件领域的顶级国际会议</a:t>
            </a:r>
            <a:r>
              <a:rPr lang="en-US" altLang="zh-CN"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IEEE Electron Devices Meeting</a:t>
            </a:r>
            <a:r>
              <a:rPr lang="zh-CN" altLang="en-US"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eaLnBrk="1" hangingPunct="1">
              <a:spcBef>
                <a:spcPts val="600"/>
              </a:spcBef>
              <a:buFont typeface="Wingdings" panose="05000000000000000000" pitchFamily="2" charset="2"/>
              <a:buChar char="ü"/>
              <a:defRPr/>
            </a:pPr>
            <a:r>
              <a:rPr lang="zh-CN" altLang="en-US"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电子工程领域的国际顶级人才</a:t>
            </a:r>
            <a:r>
              <a:rPr lang="en-US" altLang="zh-CN"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IEEE Fellow</a:t>
            </a:r>
            <a:r>
              <a:rPr lang="zh-CN" altLang="en-US"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B62DDD34-50F1-4EA3-8230-9079B15ADD2B}"/>
              </a:ext>
            </a:extLst>
          </p:cNvPr>
          <p:cNvPicPr>
            <a:picLocks noChangeAspect="1"/>
          </p:cNvPicPr>
          <p:nvPr/>
        </p:nvPicPr>
        <p:blipFill>
          <a:blip r:embed="rId2"/>
          <a:stretch>
            <a:fillRect/>
          </a:stretch>
        </p:blipFill>
        <p:spPr>
          <a:xfrm>
            <a:off x="674209" y="3755164"/>
            <a:ext cx="3563551" cy="2771651"/>
          </a:xfrm>
          <a:prstGeom prst="rect">
            <a:avLst/>
          </a:prstGeom>
        </p:spPr>
      </p:pic>
      <p:pic>
        <p:nvPicPr>
          <p:cNvPr id="4" name="图片 3">
            <a:extLst>
              <a:ext uri="{FF2B5EF4-FFF2-40B4-BE49-F238E27FC236}">
                <a16:creationId xmlns:a16="http://schemas.microsoft.com/office/drawing/2014/main" id="{813C5BC6-1E11-4F17-8733-675303D5D1A8}"/>
              </a:ext>
            </a:extLst>
          </p:cNvPr>
          <p:cNvPicPr>
            <a:picLocks noChangeAspect="1"/>
          </p:cNvPicPr>
          <p:nvPr/>
        </p:nvPicPr>
        <p:blipFill>
          <a:blip r:embed="rId3"/>
          <a:stretch>
            <a:fillRect/>
          </a:stretch>
        </p:blipFill>
        <p:spPr>
          <a:xfrm>
            <a:off x="674208" y="1035739"/>
            <a:ext cx="3563552" cy="2697642"/>
          </a:xfrm>
          <a:prstGeom prst="rect">
            <a:avLst/>
          </a:prstGeom>
        </p:spPr>
      </p:pic>
      <p:pic>
        <p:nvPicPr>
          <p:cNvPr id="5" name="图片 4">
            <a:extLst>
              <a:ext uri="{FF2B5EF4-FFF2-40B4-BE49-F238E27FC236}">
                <a16:creationId xmlns:a16="http://schemas.microsoft.com/office/drawing/2014/main" id="{C9640C7B-26EC-4169-8FF1-9D9161079945}"/>
              </a:ext>
            </a:extLst>
          </p:cNvPr>
          <p:cNvPicPr>
            <a:picLocks noChangeAspect="1"/>
          </p:cNvPicPr>
          <p:nvPr/>
        </p:nvPicPr>
        <p:blipFill>
          <a:blip r:embed="rId4"/>
          <a:stretch>
            <a:fillRect/>
          </a:stretch>
        </p:blipFill>
        <p:spPr>
          <a:xfrm>
            <a:off x="4644008" y="1035739"/>
            <a:ext cx="3527167" cy="2697642"/>
          </a:xfrm>
          <a:prstGeom prst="rect">
            <a:avLst/>
          </a:prstGeom>
        </p:spPr>
      </p:pic>
      <p:sp>
        <p:nvSpPr>
          <p:cNvPr id="6" name="灯片编号占位符 5">
            <a:extLst>
              <a:ext uri="{FF2B5EF4-FFF2-40B4-BE49-F238E27FC236}">
                <a16:creationId xmlns:a16="http://schemas.microsoft.com/office/drawing/2014/main" id="{495CB298-CAE8-4D64-B16B-D94E635CB233}"/>
              </a:ext>
            </a:extLst>
          </p:cNvPr>
          <p:cNvSpPr>
            <a:spLocks noGrp="1"/>
          </p:cNvSpPr>
          <p:nvPr>
            <p:ph type="sldNum" sz="quarter" idx="11"/>
          </p:nvPr>
        </p:nvSpPr>
        <p:spPr/>
        <p:txBody>
          <a:bodyPr/>
          <a:lstStyle/>
          <a:p>
            <a:pPr>
              <a:defRPr/>
            </a:pPr>
            <a:fld id="{5827373B-C2CC-41E1-B863-09BB423C47B1}" type="slidenum">
              <a:rPr lang="en-US" altLang="zh-CN" smtClean="0"/>
              <a:pPr>
                <a:defRPr/>
              </a:pPr>
              <a:t>62</a:t>
            </a:fld>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C0CA9-B2DB-4AD6-A133-8976B78812CD}"/>
              </a:ext>
            </a:extLst>
          </p:cNvPr>
          <p:cNvSpPr txBox="1">
            <a:spLocks/>
          </p:cNvSpPr>
          <p:nvPr/>
        </p:nvSpPr>
        <p:spPr bwMode="auto">
          <a:xfrm>
            <a:off x="457200" y="260350"/>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Rockwell" pitchFamily="18" charset="0"/>
                <a:ea typeface="方正姚体" pitchFamily="2" charset="-122"/>
              </a:defRPr>
            </a:lvl2pPr>
            <a:lvl3pPr algn="ctr" rtl="0" eaLnBrk="0" fontAlgn="base" hangingPunct="0">
              <a:spcBef>
                <a:spcPct val="0"/>
              </a:spcBef>
              <a:spcAft>
                <a:spcPct val="0"/>
              </a:spcAft>
              <a:defRPr sz="4400">
                <a:solidFill>
                  <a:schemeClr val="tx1"/>
                </a:solidFill>
                <a:latin typeface="Rockwell" pitchFamily="18" charset="0"/>
                <a:ea typeface="方正姚体" pitchFamily="2" charset="-122"/>
              </a:defRPr>
            </a:lvl3pPr>
            <a:lvl4pPr algn="ctr" rtl="0" eaLnBrk="0" fontAlgn="base" hangingPunct="0">
              <a:spcBef>
                <a:spcPct val="0"/>
              </a:spcBef>
              <a:spcAft>
                <a:spcPct val="0"/>
              </a:spcAft>
              <a:defRPr sz="4400">
                <a:solidFill>
                  <a:schemeClr val="tx1"/>
                </a:solidFill>
                <a:latin typeface="Rockwell" pitchFamily="18" charset="0"/>
                <a:ea typeface="方正姚体" pitchFamily="2" charset="-122"/>
              </a:defRPr>
            </a:lvl4pPr>
            <a:lvl5pPr algn="ctr" rtl="0" eaLnBrk="0" fontAlgn="base" hangingPunct="0">
              <a:spcBef>
                <a:spcPct val="0"/>
              </a:spcBef>
              <a:spcAft>
                <a:spcPct val="0"/>
              </a:spcAft>
              <a:defRPr sz="4400">
                <a:solidFill>
                  <a:schemeClr val="tx1"/>
                </a:solidFill>
                <a:latin typeface="Rockwell" pitchFamily="18" charset="0"/>
                <a:ea typeface="方正姚体" pitchFamily="2" charset="-122"/>
              </a:defRPr>
            </a:lvl5pPr>
            <a:lvl6pPr marL="457200" algn="ctr" rtl="0" fontAlgn="base">
              <a:spcBef>
                <a:spcPct val="0"/>
              </a:spcBef>
              <a:spcAft>
                <a:spcPct val="0"/>
              </a:spcAft>
              <a:defRPr sz="4400">
                <a:solidFill>
                  <a:schemeClr val="tx1"/>
                </a:solidFill>
                <a:latin typeface="Rockwell" pitchFamily="18" charset="0"/>
                <a:ea typeface="方正姚体" pitchFamily="2" charset="-122"/>
              </a:defRPr>
            </a:lvl6pPr>
            <a:lvl7pPr marL="914400" algn="ctr" rtl="0" fontAlgn="base">
              <a:spcBef>
                <a:spcPct val="0"/>
              </a:spcBef>
              <a:spcAft>
                <a:spcPct val="0"/>
              </a:spcAft>
              <a:defRPr sz="4400">
                <a:solidFill>
                  <a:schemeClr val="tx1"/>
                </a:solidFill>
                <a:latin typeface="Rockwell" pitchFamily="18" charset="0"/>
                <a:ea typeface="方正姚体" pitchFamily="2" charset="-122"/>
              </a:defRPr>
            </a:lvl7pPr>
            <a:lvl8pPr marL="1371600" algn="ctr" rtl="0" fontAlgn="base">
              <a:spcBef>
                <a:spcPct val="0"/>
              </a:spcBef>
              <a:spcAft>
                <a:spcPct val="0"/>
              </a:spcAft>
              <a:defRPr sz="4400">
                <a:solidFill>
                  <a:schemeClr val="tx1"/>
                </a:solidFill>
                <a:latin typeface="Rockwell" pitchFamily="18" charset="0"/>
                <a:ea typeface="方正姚体" pitchFamily="2" charset="-122"/>
              </a:defRPr>
            </a:lvl8pPr>
            <a:lvl9pPr marL="1828800" algn="ctr" rtl="0" fontAlgn="base">
              <a:spcBef>
                <a:spcPct val="0"/>
              </a:spcBef>
              <a:spcAft>
                <a:spcPct val="0"/>
              </a:spcAft>
              <a:defRPr sz="4400">
                <a:solidFill>
                  <a:schemeClr val="tx1"/>
                </a:solidFill>
                <a:latin typeface="Rockwell" pitchFamily="18" charset="0"/>
                <a:ea typeface="方正姚体" pitchFamily="2" charset="-122"/>
              </a:defRPr>
            </a:lvl9pPr>
          </a:lstStyle>
          <a:p>
            <a:pPr eaLnBrk="1" hangingPunct="1">
              <a:defRPr/>
            </a:pPr>
            <a:r>
              <a:rPr kumimoji="1" lang="zh-CN" altLang="en-US" sz="4000" b="1" dirty="0">
                <a:solidFill>
                  <a:schemeClr val="accent2"/>
                </a:solidFill>
                <a:latin typeface="微软雅黑" panose="020B0503020204020204" pitchFamily="34" charset="-122"/>
                <a:ea typeface="微软雅黑" panose="020B0503020204020204" pitchFamily="34" charset="-122"/>
                <a:cs typeface="+mn-cs"/>
              </a:rPr>
              <a:t>中国在微电子领域学术影响力</a:t>
            </a:r>
          </a:p>
        </p:txBody>
      </p:sp>
      <p:graphicFrame>
        <p:nvGraphicFramePr>
          <p:cNvPr id="9" name="表格 8">
            <a:extLst>
              <a:ext uri="{FF2B5EF4-FFF2-40B4-BE49-F238E27FC236}">
                <a16:creationId xmlns:a16="http://schemas.microsoft.com/office/drawing/2014/main" id="{27C26F0B-3B82-4D93-A217-5BA4721964D6}"/>
              </a:ext>
            </a:extLst>
          </p:cNvPr>
          <p:cNvGraphicFramePr>
            <a:graphicFrameLocks noGrp="1"/>
          </p:cNvGraphicFramePr>
          <p:nvPr>
            <p:extLst>
              <p:ext uri="{D42A27DB-BD31-4B8C-83A1-F6EECF244321}">
                <p14:modId xmlns:p14="http://schemas.microsoft.com/office/powerpoint/2010/main" val="2475291845"/>
              </p:ext>
            </p:extLst>
          </p:nvPr>
        </p:nvGraphicFramePr>
        <p:xfrm>
          <a:off x="4140200" y="1125538"/>
          <a:ext cx="4895848" cy="2879722"/>
        </p:xfrm>
        <a:graphic>
          <a:graphicData uri="http://schemas.openxmlformats.org/drawingml/2006/table">
            <a:tbl>
              <a:tblPr firstRow="1" bandRow="1">
                <a:tableStyleId>{5C22544A-7EE6-4342-B048-85BDC9FD1C3A}</a:tableStyleId>
              </a:tblPr>
              <a:tblGrid>
                <a:gridCol w="563607">
                  <a:extLst>
                    <a:ext uri="{9D8B030D-6E8A-4147-A177-3AD203B41FA5}">
                      <a16:colId xmlns:a16="http://schemas.microsoft.com/office/drawing/2014/main" val="4019738620"/>
                    </a:ext>
                  </a:extLst>
                </a:gridCol>
                <a:gridCol w="845412">
                  <a:extLst>
                    <a:ext uri="{9D8B030D-6E8A-4147-A177-3AD203B41FA5}">
                      <a16:colId xmlns:a16="http://schemas.microsoft.com/office/drawing/2014/main" val="20000"/>
                    </a:ext>
                  </a:extLst>
                </a:gridCol>
                <a:gridCol w="704510">
                  <a:extLst>
                    <a:ext uri="{9D8B030D-6E8A-4147-A177-3AD203B41FA5}">
                      <a16:colId xmlns:a16="http://schemas.microsoft.com/office/drawing/2014/main" val="20001"/>
                    </a:ext>
                  </a:extLst>
                </a:gridCol>
                <a:gridCol w="845412">
                  <a:extLst>
                    <a:ext uri="{9D8B030D-6E8A-4147-A177-3AD203B41FA5}">
                      <a16:colId xmlns:a16="http://schemas.microsoft.com/office/drawing/2014/main" val="20002"/>
                    </a:ext>
                  </a:extLst>
                </a:gridCol>
                <a:gridCol w="986314">
                  <a:extLst>
                    <a:ext uri="{9D8B030D-6E8A-4147-A177-3AD203B41FA5}">
                      <a16:colId xmlns:a16="http://schemas.microsoft.com/office/drawing/2014/main" val="20003"/>
                    </a:ext>
                  </a:extLst>
                </a:gridCol>
                <a:gridCol w="950593">
                  <a:extLst>
                    <a:ext uri="{9D8B030D-6E8A-4147-A177-3AD203B41FA5}">
                      <a16:colId xmlns:a16="http://schemas.microsoft.com/office/drawing/2014/main" val="2769844725"/>
                    </a:ext>
                  </a:extLst>
                </a:gridCol>
              </a:tblGrid>
              <a:tr h="421607">
                <a:tc>
                  <a:txBody>
                    <a:bodyPr/>
                    <a:lstStyle/>
                    <a:p>
                      <a:pPr algn="ctr">
                        <a:lnSpc>
                          <a:spcPct val="80000"/>
                        </a:lnSpc>
                      </a:pP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80000"/>
                        </a:lnSpc>
                      </a:pPr>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Science</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80000"/>
                        </a:lnSpc>
                      </a:pPr>
                      <a:r>
                        <a:rPr lang="en-US" altLang="zh-CN" sz="1400" dirty="0">
                          <a:solidFill>
                            <a:schemeClr val="tx1"/>
                          </a:solidFill>
                          <a:latin typeface="Arial" panose="020B0604020202020204" pitchFamily="34" charset="0"/>
                          <a:ea typeface="黑体" panose="02010609060101010101" pitchFamily="49" charset="-122"/>
                          <a:cs typeface="Arial" panose="020B0604020202020204" pitchFamily="34" charset="0"/>
                        </a:rPr>
                        <a:t>Nature</a:t>
                      </a:r>
                      <a:endParaRPr lang="zh-CN" altLang="en-US" sz="14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altLang="zh-CN" sz="1400" dirty="0">
                          <a:solidFill>
                            <a:schemeClr val="tx1"/>
                          </a:solidFill>
                          <a:latin typeface="Arial" panose="020B0604020202020204" pitchFamily="34" charset="0"/>
                          <a:ea typeface="黑体" panose="02010609060101010101" pitchFamily="49" charset="-122"/>
                          <a:cs typeface="Arial" panose="020B0604020202020204" pitchFamily="34" charset="0"/>
                        </a:rPr>
                        <a:t>Nature</a:t>
                      </a:r>
                    </a:p>
                    <a:p>
                      <a:pPr marL="0" marR="0" lvl="0" indent="0" algn="ctr" defTabSz="914400" rtl="0" eaLnBrk="1" fontAlgn="auto" latinLnBrk="0" hangingPunct="1">
                        <a:lnSpc>
                          <a:spcPct val="80000"/>
                        </a:lnSpc>
                        <a:spcBef>
                          <a:spcPts val="0"/>
                        </a:spcBef>
                        <a:spcAft>
                          <a:spcPts val="0"/>
                        </a:spcAft>
                        <a:buClrTx/>
                        <a:buSzTx/>
                        <a:buFontTx/>
                        <a:buNone/>
                        <a:tabLst/>
                        <a:defRPr/>
                      </a:pPr>
                      <a:r>
                        <a:rPr lang="en-US" altLang="zh-CN" sz="1400" dirty="0">
                          <a:solidFill>
                            <a:schemeClr val="tx1"/>
                          </a:solidFill>
                          <a:latin typeface="Arial" panose="020B0604020202020204" pitchFamily="34" charset="0"/>
                          <a:ea typeface="黑体" panose="02010609060101010101" pitchFamily="49" charset="-122"/>
                          <a:cs typeface="Arial" panose="020B0604020202020204" pitchFamily="34" charset="0"/>
                        </a:rPr>
                        <a:t>Mater.</a:t>
                      </a:r>
                      <a:endParaRPr lang="zh-CN" altLang="en-US" sz="14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altLang="zh-CN" sz="1400" dirty="0">
                          <a:solidFill>
                            <a:schemeClr val="tx1"/>
                          </a:solidFill>
                          <a:latin typeface="Arial" panose="020B0604020202020204" pitchFamily="34" charset="0"/>
                          <a:ea typeface="黑体" panose="02010609060101010101" pitchFamily="49" charset="-122"/>
                          <a:cs typeface="Arial" panose="020B0604020202020204" pitchFamily="34" charset="0"/>
                        </a:rPr>
                        <a:t>Nature</a:t>
                      </a:r>
                    </a:p>
                    <a:p>
                      <a:pPr marL="0" marR="0" lvl="0" indent="0" algn="ctr" defTabSz="914400" rtl="0" eaLnBrk="1" fontAlgn="auto" latinLnBrk="0" hangingPunct="1">
                        <a:lnSpc>
                          <a:spcPct val="80000"/>
                        </a:lnSpc>
                        <a:spcBef>
                          <a:spcPts val="0"/>
                        </a:spcBef>
                        <a:spcAft>
                          <a:spcPts val="0"/>
                        </a:spcAft>
                        <a:buClrTx/>
                        <a:buSzTx/>
                        <a:buFontTx/>
                        <a:buNone/>
                        <a:tabLst/>
                        <a:defRPr/>
                      </a:pPr>
                      <a:r>
                        <a:rPr lang="en-US" altLang="zh-CN" sz="1400" dirty="0">
                          <a:solidFill>
                            <a:schemeClr val="tx1"/>
                          </a:solidFill>
                          <a:latin typeface="Arial" panose="020B0604020202020204" pitchFamily="34" charset="0"/>
                          <a:ea typeface="黑体" panose="02010609060101010101" pitchFamily="49" charset="-122"/>
                          <a:cs typeface="Arial" panose="020B0604020202020204" pitchFamily="34" charset="0"/>
                        </a:rPr>
                        <a:t>Nanotech.</a:t>
                      </a:r>
                      <a:endParaRPr lang="zh-CN" altLang="en-US" sz="14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80000"/>
                        </a:lnSpc>
                      </a:pPr>
                      <a:r>
                        <a:rPr lang="en-US" altLang="zh-CN" sz="1400" dirty="0">
                          <a:solidFill>
                            <a:schemeClr val="tx1"/>
                          </a:solidFill>
                          <a:latin typeface="Arial" panose="020B0604020202020204" pitchFamily="34" charset="0"/>
                          <a:ea typeface="黑体" panose="02010609060101010101" pitchFamily="49" charset="-122"/>
                          <a:cs typeface="Arial" panose="020B0604020202020204" pitchFamily="34" charset="0"/>
                        </a:rPr>
                        <a:t>Nature </a:t>
                      </a:r>
                      <a:r>
                        <a:rPr lang="en-US" altLang="zh-CN" sz="1400" dirty="0" err="1">
                          <a:solidFill>
                            <a:schemeClr val="tx1"/>
                          </a:solidFill>
                          <a:latin typeface="Arial" panose="020B0604020202020204" pitchFamily="34" charset="0"/>
                          <a:ea typeface="黑体" panose="02010609060101010101" pitchFamily="49" charset="-122"/>
                          <a:cs typeface="Arial" panose="020B0604020202020204" pitchFamily="34" charset="0"/>
                        </a:rPr>
                        <a:t>commun</a:t>
                      </a:r>
                      <a:r>
                        <a:rPr lang="en-US" altLang="zh-CN" sz="1400" dirty="0">
                          <a:solidFill>
                            <a:schemeClr val="tx1"/>
                          </a:solidFill>
                          <a:latin typeface="Arial" panose="020B0604020202020204" pitchFamily="34" charset="0"/>
                          <a:ea typeface="黑体" panose="02010609060101010101" pitchFamily="49" charset="-122"/>
                          <a:cs typeface="Arial" panose="020B0604020202020204" pitchFamily="34" charset="0"/>
                        </a:rPr>
                        <a:t>.</a:t>
                      </a:r>
                      <a:endParaRPr lang="zh-CN" altLang="en-US" sz="14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23465">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2007</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23465">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2008</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0503439"/>
                  </a:ext>
                </a:extLst>
              </a:tr>
              <a:tr h="223465">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2009</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4685972"/>
                  </a:ext>
                </a:extLst>
              </a:tr>
              <a:tr h="223465">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2010</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219175"/>
                  </a:ext>
                </a:extLst>
              </a:tr>
              <a:tr h="223465">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2011</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3</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2</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2</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9662823"/>
                  </a:ext>
                </a:extLst>
              </a:tr>
              <a:tr h="223465">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2012</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5</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0904633"/>
                  </a:ext>
                </a:extLst>
              </a:tr>
              <a:tr h="223465">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2013</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4</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4</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3</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8</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173207"/>
                  </a:ext>
                </a:extLst>
              </a:tr>
              <a:tr h="223465">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2014</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3</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1</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6</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5</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29</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6537356"/>
                  </a:ext>
                </a:extLst>
              </a:tr>
              <a:tr h="223465">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2015</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3</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0</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4</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39</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0960672"/>
                  </a:ext>
                </a:extLst>
              </a:tr>
              <a:tr h="223465">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2016</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4</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3</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4</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6</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34</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42508"/>
                  </a:ext>
                </a:extLst>
              </a:tr>
              <a:tr h="223465">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2017</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7</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1" kern="1200" dirty="0">
                          <a:solidFill>
                            <a:schemeClr val="tx1"/>
                          </a:solidFill>
                          <a:latin typeface="Arial" panose="020B0604020202020204" pitchFamily="34" charset="0"/>
                          <a:ea typeface="黑体" panose="02010609060101010101" pitchFamily="49" charset="-122"/>
                          <a:cs typeface="Arial" panose="020B0604020202020204" pitchFamily="34" charset="0"/>
                        </a:rPr>
                        <a:t>6</a:t>
                      </a:r>
                      <a:endParaRPr lang="zh-CN" altLang="en-US" sz="1400" b="1" kern="12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3</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5</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47</a:t>
                      </a:r>
                      <a:endParaRPr lang="zh-CN"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8746657"/>
                  </a:ext>
                </a:extLst>
              </a:tr>
            </a:tbl>
          </a:graphicData>
        </a:graphic>
      </p:graphicFrame>
      <p:sp>
        <p:nvSpPr>
          <p:cNvPr id="87142" name="文本框 9">
            <a:extLst>
              <a:ext uri="{FF2B5EF4-FFF2-40B4-BE49-F238E27FC236}">
                <a16:creationId xmlns:a16="http://schemas.microsoft.com/office/drawing/2014/main" id="{3B6450FD-076F-48F2-815C-37401CC73988}"/>
              </a:ext>
            </a:extLst>
          </p:cNvPr>
          <p:cNvSpPr txBox="1">
            <a:spLocks noChangeArrowheads="1"/>
          </p:cNvSpPr>
          <p:nvPr/>
        </p:nvSpPr>
        <p:spPr bwMode="auto">
          <a:xfrm>
            <a:off x="3938588" y="4044950"/>
            <a:ext cx="52054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数据来源：</a:t>
            </a:r>
            <a:r>
              <a:rPr lang="en-US" altLang="zh-CN" sz="1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Web of Science  </a:t>
            </a:r>
            <a:r>
              <a:rPr lang="zh-CN" altLang="en-US" sz="1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检索关键词：</a:t>
            </a:r>
            <a:r>
              <a:rPr lang="en-US" altLang="zh-CN" sz="1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memory</a:t>
            </a:r>
            <a:r>
              <a:rPr lang="zh-CN" altLang="en-US" sz="1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1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transistor </a:t>
            </a:r>
          </a:p>
        </p:txBody>
      </p:sp>
      <p:sp>
        <p:nvSpPr>
          <p:cNvPr id="11" name="标题 1">
            <a:extLst>
              <a:ext uri="{FF2B5EF4-FFF2-40B4-BE49-F238E27FC236}">
                <a16:creationId xmlns:a16="http://schemas.microsoft.com/office/drawing/2014/main" id="{794C294F-B46B-48C5-8793-D4DBBF75D472}"/>
              </a:ext>
            </a:extLst>
          </p:cNvPr>
          <p:cNvSpPr txBox="1">
            <a:spLocks/>
          </p:cNvSpPr>
          <p:nvPr/>
        </p:nvSpPr>
        <p:spPr bwMode="auto">
          <a:xfrm>
            <a:off x="4138613" y="4432300"/>
            <a:ext cx="4897437"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Rockwell" pitchFamily="18" charset="0"/>
                <a:ea typeface="方正姚体" pitchFamily="2" charset="-122"/>
              </a:defRPr>
            </a:lvl2pPr>
            <a:lvl3pPr algn="ctr" rtl="0" eaLnBrk="0" fontAlgn="base" hangingPunct="0">
              <a:spcBef>
                <a:spcPct val="0"/>
              </a:spcBef>
              <a:spcAft>
                <a:spcPct val="0"/>
              </a:spcAft>
              <a:defRPr sz="4400">
                <a:solidFill>
                  <a:schemeClr val="tx1"/>
                </a:solidFill>
                <a:latin typeface="Rockwell" pitchFamily="18" charset="0"/>
                <a:ea typeface="方正姚体" pitchFamily="2" charset="-122"/>
              </a:defRPr>
            </a:lvl3pPr>
            <a:lvl4pPr algn="ctr" rtl="0" eaLnBrk="0" fontAlgn="base" hangingPunct="0">
              <a:spcBef>
                <a:spcPct val="0"/>
              </a:spcBef>
              <a:spcAft>
                <a:spcPct val="0"/>
              </a:spcAft>
              <a:defRPr sz="4400">
                <a:solidFill>
                  <a:schemeClr val="tx1"/>
                </a:solidFill>
                <a:latin typeface="Rockwell" pitchFamily="18" charset="0"/>
                <a:ea typeface="方正姚体" pitchFamily="2" charset="-122"/>
              </a:defRPr>
            </a:lvl4pPr>
            <a:lvl5pPr algn="ctr" rtl="0" eaLnBrk="0" fontAlgn="base" hangingPunct="0">
              <a:spcBef>
                <a:spcPct val="0"/>
              </a:spcBef>
              <a:spcAft>
                <a:spcPct val="0"/>
              </a:spcAft>
              <a:defRPr sz="4400">
                <a:solidFill>
                  <a:schemeClr val="tx1"/>
                </a:solidFill>
                <a:latin typeface="Rockwell" pitchFamily="18" charset="0"/>
                <a:ea typeface="方正姚体" pitchFamily="2" charset="-122"/>
              </a:defRPr>
            </a:lvl5pPr>
            <a:lvl6pPr marL="457200" algn="ctr" rtl="0" fontAlgn="base">
              <a:spcBef>
                <a:spcPct val="0"/>
              </a:spcBef>
              <a:spcAft>
                <a:spcPct val="0"/>
              </a:spcAft>
              <a:defRPr sz="4400">
                <a:solidFill>
                  <a:schemeClr val="tx1"/>
                </a:solidFill>
                <a:latin typeface="Rockwell" pitchFamily="18" charset="0"/>
                <a:ea typeface="方正姚体" pitchFamily="2" charset="-122"/>
              </a:defRPr>
            </a:lvl6pPr>
            <a:lvl7pPr marL="914400" algn="ctr" rtl="0" fontAlgn="base">
              <a:spcBef>
                <a:spcPct val="0"/>
              </a:spcBef>
              <a:spcAft>
                <a:spcPct val="0"/>
              </a:spcAft>
              <a:defRPr sz="4400">
                <a:solidFill>
                  <a:schemeClr val="tx1"/>
                </a:solidFill>
                <a:latin typeface="Rockwell" pitchFamily="18" charset="0"/>
                <a:ea typeface="方正姚体" pitchFamily="2" charset="-122"/>
              </a:defRPr>
            </a:lvl7pPr>
            <a:lvl8pPr marL="1371600" algn="ctr" rtl="0" fontAlgn="base">
              <a:spcBef>
                <a:spcPct val="0"/>
              </a:spcBef>
              <a:spcAft>
                <a:spcPct val="0"/>
              </a:spcAft>
              <a:defRPr sz="4400">
                <a:solidFill>
                  <a:schemeClr val="tx1"/>
                </a:solidFill>
                <a:latin typeface="Rockwell" pitchFamily="18" charset="0"/>
                <a:ea typeface="方正姚体" pitchFamily="2" charset="-122"/>
              </a:defRPr>
            </a:lvl8pPr>
            <a:lvl9pPr marL="1828800" algn="ctr" rtl="0" fontAlgn="base">
              <a:spcBef>
                <a:spcPct val="0"/>
              </a:spcBef>
              <a:spcAft>
                <a:spcPct val="0"/>
              </a:spcAft>
              <a:defRPr sz="4400">
                <a:solidFill>
                  <a:schemeClr val="tx1"/>
                </a:solidFill>
                <a:latin typeface="Rockwell" pitchFamily="18" charset="0"/>
                <a:ea typeface="方正姚体" pitchFamily="2" charset="-122"/>
              </a:defRPr>
            </a:lvl9pPr>
          </a:lstStyle>
          <a:p>
            <a:pPr algn="just" eaLnBrk="1" hangingPunct="1">
              <a:spcBef>
                <a:spcPts val="0"/>
              </a:spcBef>
              <a:defRPr/>
            </a:pPr>
            <a:r>
              <a:rPr lang="zh-CN" altLang="en-US" sz="22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中国大陆在国际顶级综合期刊和集成电路顶级会议上也有突破性进展：</a:t>
            </a:r>
            <a:endParaRPr lang="en-US" altLang="zh-CN" sz="22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eaLnBrk="1" hangingPunct="1">
              <a:spcBef>
                <a:spcPts val="0"/>
              </a:spcBef>
              <a:buFont typeface="Wingdings" panose="05000000000000000000" pitchFamily="2" charset="2"/>
              <a:buChar char="ü"/>
              <a:defRPr/>
            </a:pPr>
            <a:r>
              <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集成电路技术领域的顶级国际会议</a:t>
            </a:r>
            <a:r>
              <a:rPr lang="en-US" altLang="zh-CN"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IEEE VLSI;</a:t>
            </a:r>
          </a:p>
          <a:p>
            <a:pPr marL="342900" indent="-342900" algn="just" eaLnBrk="1" hangingPunct="1">
              <a:spcBef>
                <a:spcPts val="0"/>
              </a:spcBef>
              <a:buFont typeface="Wingdings" panose="05000000000000000000" pitchFamily="2" charset="2"/>
              <a:buChar char="ü"/>
              <a:defRPr/>
            </a:pPr>
            <a:r>
              <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固态电路设计领域的顶级国际会议</a:t>
            </a:r>
            <a:r>
              <a:rPr lang="en-US" altLang="zh-CN"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IEEE ISSCC</a:t>
            </a:r>
            <a:r>
              <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eaLnBrk="1" hangingPunct="1">
              <a:spcBef>
                <a:spcPts val="0"/>
              </a:spcBef>
              <a:buFont typeface="Wingdings" panose="05000000000000000000" pitchFamily="2" charset="2"/>
              <a:buChar char="ü"/>
              <a:defRPr/>
            </a:pPr>
            <a:r>
              <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顶级学术期刊</a:t>
            </a:r>
            <a:r>
              <a:rPr lang="en-US" altLang="zh-CN"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Science</a:t>
            </a:r>
            <a:r>
              <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Nature</a:t>
            </a:r>
            <a:r>
              <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及子刊。</a:t>
            </a:r>
            <a:endParaRPr lang="en-US" altLang="zh-CN"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B7F255CE-5CA6-4B6A-A0F7-39A6441E7B9F}"/>
              </a:ext>
            </a:extLst>
          </p:cNvPr>
          <p:cNvPicPr>
            <a:picLocks noChangeAspect="1"/>
          </p:cNvPicPr>
          <p:nvPr/>
        </p:nvPicPr>
        <p:blipFill>
          <a:blip r:embed="rId3"/>
          <a:stretch>
            <a:fillRect/>
          </a:stretch>
        </p:blipFill>
        <p:spPr>
          <a:xfrm>
            <a:off x="395536" y="968375"/>
            <a:ext cx="3444848" cy="5866331"/>
          </a:xfrm>
          <a:prstGeom prst="rect">
            <a:avLst/>
          </a:prstGeom>
        </p:spPr>
      </p:pic>
      <p:sp>
        <p:nvSpPr>
          <p:cNvPr id="4" name="灯片编号占位符 3">
            <a:extLst>
              <a:ext uri="{FF2B5EF4-FFF2-40B4-BE49-F238E27FC236}">
                <a16:creationId xmlns:a16="http://schemas.microsoft.com/office/drawing/2014/main" id="{A8EF3988-8FB8-487B-B75F-8592CB50AA03}"/>
              </a:ext>
            </a:extLst>
          </p:cNvPr>
          <p:cNvSpPr>
            <a:spLocks noGrp="1"/>
          </p:cNvSpPr>
          <p:nvPr>
            <p:ph type="sldNum" sz="quarter" idx="11"/>
          </p:nvPr>
        </p:nvSpPr>
        <p:spPr/>
        <p:txBody>
          <a:bodyPr/>
          <a:lstStyle/>
          <a:p>
            <a:pPr>
              <a:defRPr/>
            </a:pPr>
            <a:fld id="{5827373B-C2CC-41E1-B863-09BB423C47B1}" type="slidenum">
              <a:rPr lang="en-US" altLang="zh-CN" smtClean="0"/>
              <a:pPr>
                <a:defRPr/>
              </a:pPr>
              <a:t>63</a:t>
            </a:fld>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3" descr="C:\Users\liuqi\Desktop\174_150717001747_1.jpg">
            <a:extLst>
              <a:ext uri="{FF2B5EF4-FFF2-40B4-BE49-F238E27FC236}">
                <a16:creationId xmlns:a16="http://schemas.microsoft.com/office/drawing/2014/main" id="{BE480F3B-A0A7-469E-AF02-7BA9FC1B8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14475"/>
            <a:ext cx="5529263"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TextBox 4">
            <a:extLst>
              <a:ext uri="{FF2B5EF4-FFF2-40B4-BE49-F238E27FC236}">
                <a16:creationId xmlns:a16="http://schemas.microsoft.com/office/drawing/2014/main" id="{F9D889BC-36B8-4DE0-934C-3925B22CA5C7}"/>
              </a:ext>
            </a:extLst>
          </p:cNvPr>
          <p:cNvSpPr txBox="1">
            <a:spLocks noChangeArrowheads="1"/>
          </p:cNvSpPr>
          <p:nvPr/>
        </p:nvSpPr>
        <p:spPr bwMode="auto">
          <a:xfrm>
            <a:off x="1000125" y="972017"/>
            <a:ext cx="31935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摩尔定律</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-1965</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年</a:t>
            </a:r>
          </a:p>
        </p:txBody>
      </p:sp>
      <p:cxnSp>
        <p:nvCxnSpPr>
          <p:cNvPr id="5" name="直接箭头连接符 4">
            <a:extLst>
              <a:ext uri="{FF2B5EF4-FFF2-40B4-BE49-F238E27FC236}">
                <a16:creationId xmlns:a16="http://schemas.microsoft.com/office/drawing/2014/main" id="{684229CD-208A-4C38-ADE6-CF1AAD082021}"/>
              </a:ext>
            </a:extLst>
          </p:cNvPr>
          <p:cNvCxnSpPr>
            <a:cxnSpLocks/>
          </p:cNvCxnSpPr>
          <p:nvPr/>
        </p:nvCxnSpPr>
        <p:spPr>
          <a:xfrm flipV="1">
            <a:off x="1004888" y="1587500"/>
            <a:ext cx="4719637" cy="34353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5237" name="Picture 4" descr="C:\Users\liuqi\Desktop\FE8DA5F1073DB579E6AFB8A040E158FE.jpg">
            <a:extLst>
              <a:ext uri="{FF2B5EF4-FFF2-40B4-BE49-F238E27FC236}">
                <a16:creationId xmlns:a16="http://schemas.microsoft.com/office/drawing/2014/main" id="{B33CE35F-C1FC-42A5-9B31-BB0D4DA71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42" t="19827" r="5428" b="17390"/>
          <a:stretch>
            <a:fillRect/>
          </a:stretch>
        </p:blipFill>
        <p:spPr bwMode="auto">
          <a:xfrm>
            <a:off x="1042988" y="1647825"/>
            <a:ext cx="249555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TextBox 12">
            <a:extLst>
              <a:ext uri="{FF2B5EF4-FFF2-40B4-BE49-F238E27FC236}">
                <a16:creationId xmlns:a16="http://schemas.microsoft.com/office/drawing/2014/main" id="{B130F001-E4D6-4951-9C8A-4B0611AB17DF}"/>
              </a:ext>
            </a:extLst>
          </p:cNvPr>
          <p:cNvSpPr txBox="1">
            <a:spLocks noChangeArrowheads="1"/>
          </p:cNvSpPr>
          <p:nvPr/>
        </p:nvSpPr>
        <p:spPr bwMode="auto">
          <a:xfrm rot="-2149030">
            <a:off x="1979613" y="3586163"/>
            <a:ext cx="3519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FF0000"/>
                </a:solidFill>
                <a:latin typeface="微软雅黑" panose="020B0503020204020204" pitchFamily="34" charset="-122"/>
                <a:ea typeface="微软雅黑" panose="020B0503020204020204" pitchFamily="34" charset="-122"/>
              </a:rPr>
              <a:t>晶体管数量平均两年增加一倍</a:t>
            </a:r>
          </a:p>
        </p:txBody>
      </p:sp>
      <p:sp>
        <p:nvSpPr>
          <p:cNvPr id="95239" name="TextBox 16">
            <a:extLst>
              <a:ext uri="{FF2B5EF4-FFF2-40B4-BE49-F238E27FC236}">
                <a16:creationId xmlns:a16="http://schemas.microsoft.com/office/drawing/2014/main" id="{93E3611B-CC84-4515-9B94-6B0D4691C3AC}"/>
              </a:ext>
            </a:extLst>
          </p:cNvPr>
          <p:cNvSpPr txBox="1">
            <a:spLocks noChangeArrowheads="1"/>
          </p:cNvSpPr>
          <p:nvPr/>
        </p:nvSpPr>
        <p:spPr bwMode="auto">
          <a:xfrm>
            <a:off x="468313" y="5407025"/>
            <a:ext cx="5256212"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微软雅黑" panose="020B0503020204020204" pitchFamily="34" charset="-122"/>
                <a:ea typeface="微软雅黑" panose="020B0503020204020204" pitchFamily="34" charset="-122"/>
              </a:rPr>
              <a:t>近</a:t>
            </a:r>
            <a:r>
              <a:rPr lang="en-US" altLang="zh-CN" sz="2400" b="1" dirty="0">
                <a:latin typeface="微软雅黑" panose="020B0503020204020204" pitchFamily="34" charset="-122"/>
                <a:ea typeface="微软雅黑" panose="020B0503020204020204" pitchFamily="34" charset="-122"/>
              </a:rPr>
              <a:t>50</a:t>
            </a:r>
            <a:r>
              <a:rPr lang="zh-CN" altLang="en-US" sz="2400" b="1" dirty="0">
                <a:latin typeface="微软雅黑" panose="020B0503020204020204" pitchFamily="34" charset="-122"/>
                <a:ea typeface="微软雅黑" panose="020B0503020204020204" pitchFamily="34" charset="-122"/>
              </a:rPr>
              <a:t>年，集成电路技术遵循摩尔定律快速发展</a:t>
            </a:r>
          </a:p>
        </p:txBody>
      </p:sp>
      <p:sp>
        <p:nvSpPr>
          <p:cNvPr id="9" name="Text Box 7">
            <a:extLst>
              <a:ext uri="{FF2B5EF4-FFF2-40B4-BE49-F238E27FC236}">
                <a16:creationId xmlns:a16="http://schemas.microsoft.com/office/drawing/2014/main" id="{7C1B3618-21DC-49AA-832A-5CF980FF7F64}"/>
              </a:ext>
            </a:extLst>
          </p:cNvPr>
          <p:cNvSpPr txBox="1">
            <a:spLocks noChangeArrowheads="1"/>
          </p:cNvSpPr>
          <p:nvPr/>
        </p:nvSpPr>
        <p:spPr bwMode="auto">
          <a:xfrm>
            <a:off x="5890172" y="1281113"/>
            <a:ext cx="3193503" cy="4811712"/>
          </a:xfrm>
          <a:prstGeom prst="rect">
            <a:avLst/>
          </a:prstGeom>
          <a:noFill/>
          <a:ln>
            <a:noFill/>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ts val="1200"/>
              </a:spcBef>
              <a:defRPr/>
            </a:pPr>
            <a:r>
              <a:rPr lang="zh-CN" altLang="en-US" sz="2400" b="1" dirty="0">
                <a:solidFill>
                  <a:srgbClr val="FF0000"/>
                </a:solidFill>
                <a:latin typeface="Times New Roman" pitchFamily="18" charset="0"/>
                <a:ea typeface="微软雅黑" pitchFamily="34" charset="-122"/>
                <a:cs typeface="Times New Roman" pitchFamily="18" charset="0"/>
              </a:rPr>
              <a:t>尺寸微缩面临的挑战：</a:t>
            </a:r>
            <a:endParaRPr lang="en-US" altLang="zh-CN" sz="2000" b="1" dirty="0">
              <a:latin typeface="微软雅黑" pitchFamily="34" charset="-122"/>
              <a:ea typeface="微软雅黑" pitchFamily="34" charset="-122"/>
            </a:endParaRPr>
          </a:p>
          <a:p>
            <a:pPr marL="342900" indent="-342900">
              <a:lnSpc>
                <a:spcPct val="120000"/>
              </a:lnSpc>
              <a:spcBef>
                <a:spcPts val="1200"/>
              </a:spcBef>
              <a:buFont typeface="Wingdings" pitchFamily="2" charset="2"/>
              <a:buChar char="p"/>
              <a:defRPr/>
            </a:pPr>
            <a:r>
              <a:rPr lang="zh-CN" altLang="en-US" sz="2000" b="1" dirty="0">
                <a:latin typeface="微软雅黑" pitchFamily="34" charset="-122"/>
                <a:ea typeface="微软雅黑" pitchFamily="34" charset="-122"/>
              </a:rPr>
              <a:t>先进工艺线建设成本和集成电路设计制造成本急剧上升，进入先进制程的门槛越来越高；</a:t>
            </a:r>
            <a:endParaRPr lang="en-US" altLang="zh-CN" sz="2000" b="1" dirty="0">
              <a:latin typeface="微软雅黑" pitchFamily="34" charset="-122"/>
              <a:ea typeface="微软雅黑" pitchFamily="34" charset="-122"/>
            </a:endParaRPr>
          </a:p>
          <a:p>
            <a:pPr marL="342900" indent="-342900">
              <a:lnSpc>
                <a:spcPct val="120000"/>
              </a:lnSpc>
              <a:spcBef>
                <a:spcPts val="1200"/>
              </a:spcBef>
              <a:buFont typeface="Wingdings" pitchFamily="2" charset="2"/>
              <a:buChar char="p"/>
              <a:defRPr/>
            </a:pPr>
            <a:r>
              <a:rPr lang="zh-CN" altLang="en-US" sz="2000" b="1" dirty="0">
                <a:latin typeface="微软雅黑" pitchFamily="34" charset="-122"/>
                <a:ea typeface="微软雅黑" pitchFamily="34" charset="-122"/>
              </a:rPr>
              <a:t>器件性能随尺寸的缩小而退化；</a:t>
            </a:r>
            <a:endParaRPr lang="en-US" altLang="zh-CN" sz="2000" b="1" dirty="0">
              <a:latin typeface="微软雅黑" pitchFamily="34" charset="-122"/>
              <a:ea typeface="微软雅黑" pitchFamily="34" charset="-122"/>
            </a:endParaRPr>
          </a:p>
          <a:p>
            <a:pPr marL="342900" indent="-342900">
              <a:lnSpc>
                <a:spcPct val="120000"/>
              </a:lnSpc>
              <a:spcBef>
                <a:spcPts val="1200"/>
              </a:spcBef>
              <a:buFont typeface="Wingdings" pitchFamily="2" charset="2"/>
              <a:buChar char="p"/>
              <a:defRPr/>
            </a:pPr>
            <a:r>
              <a:rPr lang="zh-CN" altLang="en-US" sz="2000" b="1" dirty="0">
                <a:latin typeface="微软雅黑" pitchFamily="34" charset="-122"/>
                <a:ea typeface="微软雅黑" pitchFamily="34" charset="-122"/>
              </a:rPr>
              <a:t>功耗越来越大，发热问题越来越严重；</a:t>
            </a:r>
            <a:endParaRPr lang="en-US" altLang="zh-CN" sz="2000" b="1" dirty="0">
              <a:latin typeface="微软雅黑" pitchFamily="34" charset="-122"/>
              <a:ea typeface="微软雅黑" pitchFamily="34" charset="-122"/>
            </a:endParaRPr>
          </a:p>
          <a:p>
            <a:pPr marL="342900" indent="-342900">
              <a:lnSpc>
                <a:spcPct val="120000"/>
              </a:lnSpc>
              <a:spcBef>
                <a:spcPts val="1200"/>
              </a:spcBef>
              <a:buFont typeface="Wingdings" pitchFamily="2" charset="2"/>
              <a:buChar char="p"/>
              <a:defRPr/>
            </a:pPr>
            <a:r>
              <a:rPr lang="zh-CN" altLang="en-US" sz="2000" b="1" dirty="0">
                <a:latin typeface="微软雅黑" pitchFamily="34" charset="-122"/>
                <a:ea typeface="微软雅黑" pitchFamily="34" charset="-122"/>
              </a:rPr>
              <a:t>必须引入新的材料及结构，配合尺寸的微缩。</a:t>
            </a:r>
            <a:endParaRPr lang="zh-CN" altLang="en-US" sz="2000" b="1" dirty="0">
              <a:solidFill>
                <a:srgbClr val="FF0000"/>
              </a:solidFill>
              <a:latin typeface="Times New Roman" pitchFamily="18" charset="0"/>
              <a:ea typeface="微软雅黑" pitchFamily="34" charset="-122"/>
              <a:cs typeface="Times New Roman" pitchFamily="18" charset="0"/>
            </a:endParaRPr>
          </a:p>
        </p:txBody>
      </p:sp>
      <p:sp>
        <p:nvSpPr>
          <p:cNvPr id="95241" name="TextBox 8">
            <a:extLst>
              <a:ext uri="{FF2B5EF4-FFF2-40B4-BE49-F238E27FC236}">
                <a16:creationId xmlns:a16="http://schemas.microsoft.com/office/drawing/2014/main" id="{48D378FA-2337-45F0-9CD8-C6BC7DA1484F}"/>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4000" b="1" dirty="0">
                <a:solidFill>
                  <a:schemeClr val="accent2"/>
                </a:solidFill>
                <a:latin typeface="微软雅黑" panose="020B0503020204020204" pitchFamily="34" charset="-122"/>
                <a:ea typeface="微软雅黑" panose="020B0503020204020204" pitchFamily="34" charset="-122"/>
              </a:rPr>
              <a:t>集成电路发展规律</a:t>
            </a:r>
            <a:r>
              <a:rPr kumimoji="1" lang="en-US" altLang="zh-CN" sz="4000" b="1" dirty="0">
                <a:solidFill>
                  <a:schemeClr val="accent2"/>
                </a:solidFill>
                <a:latin typeface="微软雅黑" panose="020B0503020204020204" pitchFamily="34" charset="-122"/>
                <a:ea typeface="微软雅黑" panose="020B0503020204020204" pitchFamily="34" charset="-122"/>
              </a:rPr>
              <a:t>—</a:t>
            </a:r>
            <a:r>
              <a:rPr kumimoji="1" lang="zh-CN" altLang="en-US" sz="4000" b="1" dirty="0">
                <a:solidFill>
                  <a:schemeClr val="accent2"/>
                </a:solidFill>
                <a:latin typeface="微软雅黑" panose="020B0503020204020204" pitchFamily="34" charset="-122"/>
                <a:ea typeface="微软雅黑" panose="020B0503020204020204" pitchFamily="34" charset="-122"/>
              </a:rPr>
              <a:t>摩尔定律</a:t>
            </a:r>
          </a:p>
        </p:txBody>
      </p:sp>
      <p:sp>
        <p:nvSpPr>
          <p:cNvPr id="2" name="灯片编号占位符 1">
            <a:extLst>
              <a:ext uri="{FF2B5EF4-FFF2-40B4-BE49-F238E27FC236}">
                <a16:creationId xmlns:a16="http://schemas.microsoft.com/office/drawing/2014/main" id="{1EE22F47-5141-4489-819D-6BAE113A38B8}"/>
              </a:ext>
            </a:extLst>
          </p:cNvPr>
          <p:cNvSpPr>
            <a:spLocks noGrp="1"/>
          </p:cNvSpPr>
          <p:nvPr>
            <p:ph type="sldNum" sz="quarter" idx="11"/>
          </p:nvPr>
        </p:nvSpPr>
        <p:spPr/>
        <p:txBody>
          <a:bodyPr/>
          <a:lstStyle/>
          <a:p>
            <a:pPr>
              <a:defRPr/>
            </a:pPr>
            <a:fld id="{5827373B-C2CC-41E1-B863-09BB423C47B1}" type="slidenum">
              <a:rPr lang="en-US" altLang="zh-CN" smtClean="0"/>
              <a:pPr>
                <a:defRPr/>
              </a:pPr>
              <a:t>64</a:t>
            </a:fld>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6BAC39D7-E271-4DB1-8719-C9E2D2ED08F8}"/>
              </a:ext>
            </a:extLst>
          </p:cNvPr>
          <p:cNvSpPr>
            <a:spLocks noGrp="1" noChangeArrowheads="1"/>
          </p:cNvSpPr>
          <p:nvPr>
            <p:ph type="ctrTitle" idx="4294967295"/>
          </p:nvPr>
        </p:nvSpPr>
        <p:spPr bwMode="auto">
          <a:xfrm>
            <a:off x="539750" y="692150"/>
            <a:ext cx="7721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b="1" dirty="0">
                <a:latin typeface="+mn-lt"/>
                <a:ea typeface="微软雅黑" panose="020B0503020204020204" pitchFamily="34" charset="-122"/>
              </a:rPr>
              <a:t>微电子发展的极限</a:t>
            </a:r>
          </a:p>
        </p:txBody>
      </p:sp>
      <p:sp>
        <p:nvSpPr>
          <p:cNvPr id="100355" name="Rectangle 3">
            <a:extLst>
              <a:ext uri="{FF2B5EF4-FFF2-40B4-BE49-F238E27FC236}">
                <a16:creationId xmlns:a16="http://schemas.microsoft.com/office/drawing/2014/main" id="{6100CEC5-E725-4BA0-96B2-B588E332F3B3}"/>
              </a:ext>
            </a:extLst>
          </p:cNvPr>
          <p:cNvSpPr>
            <a:spLocks noGrp="1" noChangeArrowheads="1"/>
          </p:cNvSpPr>
          <p:nvPr>
            <p:ph type="subTitle" idx="1"/>
          </p:nvPr>
        </p:nvSpPr>
        <p:spPr bwMode="auto">
          <a:xfrm>
            <a:off x="611188" y="1844675"/>
            <a:ext cx="7848600" cy="3889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lgn="l" eaLnBrk="1" hangingPunct="1">
              <a:spcBef>
                <a:spcPts val="1800"/>
              </a:spcBef>
              <a:buFont typeface="Wingdings" panose="05000000000000000000" pitchFamily="2" charset="2"/>
              <a:buChar char="u"/>
            </a:pPr>
            <a:r>
              <a:rPr lang="en-US" altLang="zh-CN" dirty="0">
                <a:latin typeface="+mn-lt"/>
                <a:ea typeface="微软雅黑" panose="020B0503020204020204" pitchFamily="34" charset="-122"/>
                <a:sym typeface="Symbol" panose="05050102010706020507" pitchFamily="18" charset="2"/>
              </a:rPr>
              <a:t>  </a:t>
            </a:r>
            <a:r>
              <a:rPr lang="zh-CN" altLang="en-US" dirty="0">
                <a:latin typeface="+mn-lt"/>
                <a:ea typeface="微软雅黑" panose="020B0503020204020204" pitchFamily="34" charset="-122"/>
                <a:sym typeface="Symbol" panose="05050102010706020507" pitchFamily="18" charset="2"/>
              </a:rPr>
              <a:t>固体的最小尺寸</a:t>
            </a:r>
          </a:p>
          <a:p>
            <a:pPr marL="457200" indent="-457200" algn="l" eaLnBrk="1" hangingPunct="1">
              <a:spcBef>
                <a:spcPts val="1800"/>
              </a:spcBef>
              <a:buFont typeface="Wingdings" panose="05000000000000000000" pitchFamily="2" charset="2"/>
              <a:buChar char="u"/>
            </a:pPr>
            <a:r>
              <a:rPr lang="zh-CN" altLang="en-US" dirty="0">
                <a:latin typeface="+mn-lt"/>
                <a:ea typeface="微软雅黑" panose="020B0503020204020204" pitchFamily="34" charset="-122"/>
                <a:sym typeface="Symbol" panose="05050102010706020507" pitchFamily="18" charset="2"/>
              </a:rPr>
              <a:t>  功耗限制</a:t>
            </a:r>
          </a:p>
          <a:p>
            <a:pPr marL="457200" indent="-457200" algn="l" eaLnBrk="1" hangingPunct="1">
              <a:spcBef>
                <a:spcPts val="1800"/>
              </a:spcBef>
              <a:buFont typeface="Wingdings" panose="05000000000000000000" pitchFamily="2" charset="2"/>
              <a:buChar char="u"/>
            </a:pPr>
            <a:r>
              <a:rPr lang="zh-CN" altLang="en-US" dirty="0">
                <a:latin typeface="+mn-lt"/>
                <a:ea typeface="微软雅黑" panose="020B0503020204020204" pitchFamily="34" charset="-122"/>
                <a:sym typeface="Symbol" panose="05050102010706020507" pitchFamily="18" charset="2"/>
              </a:rPr>
              <a:t>  电压或电流感应击穿的限制</a:t>
            </a:r>
          </a:p>
          <a:p>
            <a:pPr marL="457200" indent="-457200" algn="l" eaLnBrk="1" hangingPunct="1">
              <a:spcBef>
                <a:spcPts val="1800"/>
              </a:spcBef>
              <a:buFont typeface="Wingdings" panose="05000000000000000000" pitchFamily="2" charset="2"/>
              <a:buChar char="u"/>
            </a:pPr>
            <a:r>
              <a:rPr lang="zh-CN" altLang="en-US" dirty="0">
                <a:latin typeface="+mn-lt"/>
                <a:ea typeface="微软雅黑" panose="020B0503020204020204" pitchFamily="34" charset="-122"/>
                <a:sym typeface="Symbol" panose="05050102010706020507" pitchFamily="18" charset="2"/>
              </a:rPr>
              <a:t>  噪声限制</a:t>
            </a:r>
          </a:p>
          <a:p>
            <a:pPr marL="457200" indent="-457200" algn="l" eaLnBrk="1" hangingPunct="1">
              <a:spcBef>
                <a:spcPts val="1800"/>
              </a:spcBef>
              <a:buFont typeface="Wingdings" panose="05000000000000000000" pitchFamily="2" charset="2"/>
              <a:buChar char="u"/>
            </a:pPr>
            <a:r>
              <a:rPr lang="zh-CN" altLang="en-US" dirty="0">
                <a:latin typeface="+mn-lt"/>
                <a:ea typeface="微软雅黑" panose="020B0503020204020204" pitchFamily="34" charset="-122"/>
                <a:sym typeface="Symbol" panose="05050102010706020507" pitchFamily="18" charset="2"/>
              </a:rPr>
              <a:t>  </a:t>
            </a:r>
            <a:r>
              <a:rPr lang="en-US" altLang="zh-CN" dirty="0">
                <a:latin typeface="+mn-lt"/>
                <a:ea typeface="微软雅黑" panose="020B0503020204020204" pitchFamily="34" charset="-122"/>
                <a:sym typeface="Symbol" panose="05050102010706020507" pitchFamily="18" charset="2"/>
              </a:rPr>
              <a:t>Heisenberg</a:t>
            </a:r>
            <a:r>
              <a:rPr lang="zh-CN" altLang="en-US" dirty="0">
                <a:latin typeface="+mn-lt"/>
                <a:ea typeface="微软雅黑" panose="020B0503020204020204" pitchFamily="34" charset="-122"/>
                <a:sym typeface="Symbol" panose="05050102010706020507" pitchFamily="18" charset="2"/>
              </a:rPr>
              <a:t>不确定原理的限制</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a:extLst>
              <a:ext uri="{FF2B5EF4-FFF2-40B4-BE49-F238E27FC236}">
                <a16:creationId xmlns:a16="http://schemas.microsoft.com/office/drawing/2014/main" id="{B13880AF-C0CE-4B88-9291-F3652174A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80728"/>
            <a:ext cx="8458200" cy="55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259" name="Rectangle 3">
            <a:extLst>
              <a:ext uri="{FF2B5EF4-FFF2-40B4-BE49-F238E27FC236}">
                <a16:creationId xmlns:a16="http://schemas.microsoft.com/office/drawing/2014/main" id="{3F128B7D-5915-420A-BE31-E1DC56D02D89}"/>
              </a:ext>
            </a:extLst>
          </p:cNvPr>
          <p:cNvSpPr>
            <a:spLocks noChangeArrowheads="1"/>
          </p:cNvSpPr>
          <p:nvPr/>
        </p:nvSpPr>
        <p:spPr bwMode="auto">
          <a:xfrm>
            <a:off x="0" y="260350"/>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accent2"/>
                </a:solidFill>
                <a:latin typeface="微软雅黑" panose="020B0503020204020204" pitchFamily="34" charset="-122"/>
                <a:ea typeface="微软雅黑" panose="020B0503020204020204" pitchFamily="34" charset="-122"/>
              </a:rPr>
              <a:t>晶体管结构接近原子尺度</a:t>
            </a:r>
          </a:p>
        </p:txBody>
      </p:sp>
      <p:sp>
        <p:nvSpPr>
          <p:cNvPr id="2" name="灯片编号占位符 1">
            <a:extLst>
              <a:ext uri="{FF2B5EF4-FFF2-40B4-BE49-F238E27FC236}">
                <a16:creationId xmlns:a16="http://schemas.microsoft.com/office/drawing/2014/main" id="{7D7C227D-3227-4B70-BDA1-96BEC2A74011}"/>
              </a:ext>
            </a:extLst>
          </p:cNvPr>
          <p:cNvSpPr>
            <a:spLocks noGrp="1"/>
          </p:cNvSpPr>
          <p:nvPr>
            <p:ph type="sldNum" sz="quarter" idx="11"/>
          </p:nvPr>
        </p:nvSpPr>
        <p:spPr/>
        <p:txBody>
          <a:bodyPr/>
          <a:lstStyle/>
          <a:p>
            <a:pPr>
              <a:defRPr/>
            </a:pPr>
            <a:fld id="{5827373B-C2CC-41E1-B863-09BB423C47B1}" type="slidenum">
              <a:rPr lang="en-US" altLang="zh-CN" smtClean="0"/>
              <a:pPr>
                <a:defRPr/>
              </a:pPr>
              <a:t>66</a:t>
            </a:fld>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a:extLst>
              <a:ext uri="{FF2B5EF4-FFF2-40B4-BE49-F238E27FC236}">
                <a16:creationId xmlns:a16="http://schemas.microsoft.com/office/drawing/2014/main" id="{9D5DDD1A-7D3D-488D-B8DC-6B2D58213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764704"/>
            <a:ext cx="7572375" cy="561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7301C8DD-B8F7-4181-8C6C-9CD59323DE3D}"/>
              </a:ext>
            </a:extLst>
          </p:cNvPr>
          <p:cNvSpPr>
            <a:spLocks noGrp="1"/>
          </p:cNvSpPr>
          <p:nvPr>
            <p:ph type="sldNum" sz="quarter" idx="11"/>
          </p:nvPr>
        </p:nvSpPr>
        <p:spPr/>
        <p:txBody>
          <a:bodyPr/>
          <a:lstStyle/>
          <a:p>
            <a:pPr>
              <a:defRPr/>
            </a:pPr>
            <a:fld id="{5827373B-C2CC-41E1-B863-09BB423C47B1}" type="slidenum">
              <a:rPr lang="en-US" altLang="zh-CN" smtClean="0"/>
              <a:pPr>
                <a:defRPr/>
              </a:pPr>
              <a:t>67</a:t>
            </a:fld>
            <a:endParaRPr lang="en-US" altLang="zh-CN"/>
          </a:p>
        </p:txBody>
      </p:sp>
    </p:spTree>
    <p:extLst>
      <p:ext uri="{BB962C8B-B14F-4D97-AF65-F5344CB8AC3E}">
        <p14:creationId xmlns:p14="http://schemas.microsoft.com/office/powerpoint/2010/main" val="37505649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3">
            <a:extLst>
              <a:ext uri="{FF2B5EF4-FFF2-40B4-BE49-F238E27FC236}">
                <a16:creationId xmlns:a16="http://schemas.microsoft.com/office/drawing/2014/main" id="{7076A0EE-B20D-49A4-88AD-A823C5C14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25538"/>
            <a:ext cx="6057900"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27" name="TextBox 8">
            <a:extLst>
              <a:ext uri="{FF2B5EF4-FFF2-40B4-BE49-F238E27FC236}">
                <a16:creationId xmlns:a16="http://schemas.microsoft.com/office/drawing/2014/main" id="{8287FBCA-4B00-42BE-BFC1-CFE6961873F0}"/>
              </a:ext>
            </a:extLst>
          </p:cNvPr>
          <p:cNvSpPr txBox="1">
            <a:spLocks noChangeArrowheads="1"/>
          </p:cNvSpPr>
          <p:nvPr/>
        </p:nvSpPr>
        <p:spPr bwMode="auto">
          <a:xfrm>
            <a:off x="552450" y="1552575"/>
            <a:ext cx="923925" cy="3821113"/>
          </a:xfrm>
          <a:prstGeom prst="rect">
            <a:avLst/>
          </a:prstGeom>
          <a:noFill/>
          <a:ln w="2540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FF0000"/>
                </a:solidFill>
                <a:latin typeface="微软雅黑" panose="020B0503020204020204" pitchFamily="34" charset="-122"/>
                <a:ea typeface="微软雅黑" panose="020B0503020204020204" pitchFamily="34" charset="-122"/>
              </a:rPr>
              <a:t>More Moore—</a:t>
            </a:r>
            <a:r>
              <a:rPr lang="zh-CN" altLang="en-US" sz="2400" b="1">
                <a:latin typeface="微软雅黑" panose="020B0503020204020204" pitchFamily="34" charset="-122"/>
                <a:ea typeface="微软雅黑" panose="020B0503020204020204" pitchFamily="34" charset="-122"/>
              </a:rPr>
              <a:t>通过尺寸微缩继续提升集成电路密度</a:t>
            </a:r>
          </a:p>
        </p:txBody>
      </p:sp>
      <p:sp>
        <p:nvSpPr>
          <p:cNvPr id="103428" name="TextBox 9">
            <a:extLst>
              <a:ext uri="{FF2B5EF4-FFF2-40B4-BE49-F238E27FC236}">
                <a16:creationId xmlns:a16="http://schemas.microsoft.com/office/drawing/2014/main" id="{3418B665-63D2-41E8-AE36-EE2B401BA6FB}"/>
              </a:ext>
            </a:extLst>
          </p:cNvPr>
          <p:cNvSpPr txBox="1">
            <a:spLocks noChangeArrowheads="1"/>
          </p:cNvSpPr>
          <p:nvPr/>
        </p:nvSpPr>
        <p:spPr bwMode="auto">
          <a:xfrm>
            <a:off x="1331913" y="5838825"/>
            <a:ext cx="6911975" cy="830263"/>
          </a:xfrm>
          <a:prstGeom prst="rect">
            <a:avLst/>
          </a:prstGeom>
          <a:noFill/>
          <a:ln w="2540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FF0000"/>
                </a:solidFill>
                <a:latin typeface="微软雅黑" panose="020B0503020204020204" pitchFamily="34" charset="-122"/>
                <a:ea typeface="微软雅黑" panose="020B0503020204020204" pitchFamily="34" charset="-122"/>
              </a:rPr>
              <a:t>Beyond CMOS—</a:t>
            </a:r>
            <a:r>
              <a:rPr lang="zh-CN" altLang="en-US" sz="2400" b="1">
                <a:latin typeface="微软雅黑" panose="020B0503020204020204" pitchFamily="34" charset="-122"/>
                <a:ea typeface="微软雅黑" panose="020B0503020204020204" pitchFamily="34" charset="-122"/>
              </a:rPr>
              <a:t>发明新材料、新结构、新原理器件推动集成电路的发展：量子器件、纳电子</a:t>
            </a:r>
            <a:r>
              <a:rPr lang="en-US" altLang="zh-CN" sz="2400" b="1">
                <a:latin typeface="微软雅黑" panose="020B0503020204020204" pitchFamily="34" charset="-122"/>
                <a:ea typeface="微软雅黑" panose="020B0503020204020204" pitchFamily="34" charset="-122"/>
              </a:rPr>
              <a:t>……</a:t>
            </a:r>
            <a:endParaRPr lang="zh-CN" altLang="en-US" sz="2400" b="1">
              <a:latin typeface="微软雅黑" panose="020B0503020204020204" pitchFamily="34" charset="-122"/>
              <a:ea typeface="微软雅黑" panose="020B0503020204020204" pitchFamily="34" charset="-122"/>
            </a:endParaRPr>
          </a:p>
        </p:txBody>
      </p:sp>
      <p:sp>
        <p:nvSpPr>
          <p:cNvPr id="103429" name="TextBox 10">
            <a:extLst>
              <a:ext uri="{FF2B5EF4-FFF2-40B4-BE49-F238E27FC236}">
                <a16:creationId xmlns:a16="http://schemas.microsoft.com/office/drawing/2014/main" id="{173B341D-11A1-43A4-93D9-6158C75798EB}"/>
              </a:ext>
            </a:extLst>
          </p:cNvPr>
          <p:cNvSpPr txBox="1">
            <a:spLocks noChangeArrowheads="1"/>
          </p:cNvSpPr>
          <p:nvPr/>
        </p:nvSpPr>
        <p:spPr bwMode="auto">
          <a:xfrm>
            <a:off x="7897813" y="1557338"/>
            <a:ext cx="922337" cy="3816350"/>
          </a:xfrm>
          <a:prstGeom prst="rect">
            <a:avLst/>
          </a:prstGeom>
          <a:noFill/>
          <a:ln w="2540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FF0000"/>
                </a:solidFill>
                <a:latin typeface="微软雅黑" panose="020B0503020204020204" pitchFamily="34" charset="-122"/>
                <a:ea typeface="微软雅黑" panose="020B0503020204020204" pitchFamily="34" charset="-122"/>
              </a:rPr>
              <a:t>More than Moore—</a:t>
            </a:r>
            <a:r>
              <a:rPr lang="zh-CN" altLang="en-US" sz="2400" b="1">
                <a:latin typeface="微软雅黑" panose="020B0503020204020204" pitchFamily="34" charset="-122"/>
                <a:ea typeface="微软雅黑" panose="020B0503020204020204" pitchFamily="34" charset="-122"/>
              </a:rPr>
              <a:t>多功能扩展和多功能应用集成</a:t>
            </a:r>
          </a:p>
        </p:txBody>
      </p:sp>
      <p:sp>
        <p:nvSpPr>
          <p:cNvPr id="103430" name="矩形 6">
            <a:extLst>
              <a:ext uri="{FF2B5EF4-FFF2-40B4-BE49-F238E27FC236}">
                <a16:creationId xmlns:a16="http://schemas.microsoft.com/office/drawing/2014/main" id="{24B7B4E4-1A1F-438C-BC8E-505EA1BC1434}"/>
              </a:ext>
            </a:extLst>
          </p:cNvPr>
          <p:cNvSpPr>
            <a:spLocks noChangeArrowheads="1"/>
          </p:cNvSpPr>
          <p:nvPr/>
        </p:nvSpPr>
        <p:spPr bwMode="auto">
          <a:xfrm>
            <a:off x="2892425" y="1557338"/>
            <a:ext cx="11033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FF0000"/>
                </a:solidFill>
                <a:latin typeface="微软雅黑" panose="020B0503020204020204" pitchFamily="34" charset="-122"/>
                <a:ea typeface="微软雅黑" panose="020B0503020204020204" pitchFamily="34" charset="-122"/>
              </a:rPr>
              <a:t>模拟</a:t>
            </a:r>
            <a:r>
              <a:rPr lang="en-US" altLang="zh-CN" sz="1600" b="1">
                <a:solidFill>
                  <a:srgbClr val="FF0000"/>
                </a:solidFill>
                <a:latin typeface="微软雅黑" panose="020B0503020204020204" pitchFamily="34" charset="-122"/>
                <a:ea typeface="微软雅黑" panose="020B0503020204020204" pitchFamily="34" charset="-122"/>
              </a:rPr>
              <a:t>/</a:t>
            </a:r>
            <a:r>
              <a:rPr lang="zh-CN" altLang="en-US" sz="1600" b="1">
                <a:solidFill>
                  <a:srgbClr val="FF0000"/>
                </a:solidFill>
                <a:latin typeface="微软雅黑" panose="020B0503020204020204" pitchFamily="34" charset="-122"/>
                <a:ea typeface="微软雅黑" panose="020B0503020204020204" pitchFamily="34" charset="-122"/>
              </a:rPr>
              <a:t>射频</a:t>
            </a:r>
            <a:endParaRPr lang="zh-CN" altLang="en-US" sz="1600"/>
          </a:p>
        </p:txBody>
      </p:sp>
      <p:sp>
        <p:nvSpPr>
          <p:cNvPr id="103431" name="矩形 7">
            <a:extLst>
              <a:ext uri="{FF2B5EF4-FFF2-40B4-BE49-F238E27FC236}">
                <a16:creationId xmlns:a16="http://schemas.microsoft.com/office/drawing/2014/main" id="{DDCE8EF0-A97C-4703-A1EE-E8E1F4FC8C01}"/>
              </a:ext>
            </a:extLst>
          </p:cNvPr>
          <p:cNvSpPr>
            <a:spLocks noChangeArrowheads="1"/>
          </p:cNvSpPr>
          <p:nvPr/>
        </p:nvSpPr>
        <p:spPr bwMode="auto">
          <a:xfrm>
            <a:off x="4787900" y="1552575"/>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FF0000"/>
                </a:solidFill>
                <a:latin typeface="微软雅黑" panose="020B0503020204020204" pitchFamily="34" charset="-122"/>
                <a:ea typeface="微软雅黑" panose="020B0503020204020204" pitchFamily="34" charset="-122"/>
              </a:rPr>
              <a:t>功率电子</a:t>
            </a:r>
            <a:endParaRPr lang="zh-CN" altLang="en-US" sz="1600"/>
          </a:p>
        </p:txBody>
      </p:sp>
      <p:sp>
        <p:nvSpPr>
          <p:cNvPr id="103432" name="矩形 8">
            <a:extLst>
              <a:ext uri="{FF2B5EF4-FFF2-40B4-BE49-F238E27FC236}">
                <a16:creationId xmlns:a16="http://schemas.microsoft.com/office/drawing/2014/main" id="{8C481BAE-788C-4B05-B0A6-51B952919F9C}"/>
              </a:ext>
            </a:extLst>
          </p:cNvPr>
          <p:cNvSpPr>
            <a:spLocks noChangeArrowheads="1"/>
          </p:cNvSpPr>
          <p:nvPr/>
        </p:nvSpPr>
        <p:spPr bwMode="auto">
          <a:xfrm>
            <a:off x="5711825" y="1552575"/>
            <a:ext cx="800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FF0000"/>
                </a:solidFill>
                <a:latin typeface="微软雅黑" panose="020B0503020204020204" pitchFamily="34" charset="-122"/>
                <a:ea typeface="微软雅黑" panose="020B0503020204020204" pitchFamily="34" charset="-122"/>
              </a:rPr>
              <a:t>传感器</a:t>
            </a:r>
            <a:endParaRPr lang="zh-CN" altLang="en-US" sz="1600"/>
          </a:p>
        </p:txBody>
      </p:sp>
      <p:sp>
        <p:nvSpPr>
          <p:cNvPr id="103433" name="矩形 9">
            <a:extLst>
              <a:ext uri="{FF2B5EF4-FFF2-40B4-BE49-F238E27FC236}">
                <a16:creationId xmlns:a16="http://schemas.microsoft.com/office/drawing/2014/main" id="{F2AD95EE-7DDD-4DAD-9F50-B8AFD06C47DB}"/>
              </a:ext>
            </a:extLst>
          </p:cNvPr>
          <p:cNvSpPr>
            <a:spLocks noChangeArrowheads="1"/>
          </p:cNvSpPr>
          <p:nvPr/>
        </p:nvSpPr>
        <p:spPr bwMode="auto">
          <a:xfrm>
            <a:off x="6584950" y="1552575"/>
            <a:ext cx="1006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FF0000"/>
                </a:solidFill>
                <a:latin typeface="微软雅黑" panose="020B0503020204020204" pitchFamily="34" charset="-122"/>
                <a:ea typeface="微软雅黑" panose="020B0503020204020204" pitchFamily="34" charset="-122"/>
              </a:rPr>
              <a:t>生物芯片</a:t>
            </a:r>
            <a:endParaRPr lang="zh-CN" altLang="en-US" sz="1600"/>
          </a:p>
        </p:txBody>
      </p:sp>
      <p:sp>
        <p:nvSpPr>
          <p:cNvPr id="103434" name="矩形 10">
            <a:extLst>
              <a:ext uri="{FF2B5EF4-FFF2-40B4-BE49-F238E27FC236}">
                <a16:creationId xmlns:a16="http://schemas.microsoft.com/office/drawing/2014/main" id="{14EBDC69-3820-426E-A3AB-8625E33CA1CB}"/>
              </a:ext>
            </a:extLst>
          </p:cNvPr>
          <p:cNvSpPr>
            <a:spLocks noChangeArrowheads="1"/>
          </p:cNvSpPr>
          <p:nvPr/>
        </p:nvSpPr>
        <p:spPr bwMode="auto">
          <a:xfrm>
            <a:off x="3867150" y="1552575"/>
            <a:ext cx="1006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FF0000"/>
                </a:solidFill>
                <a:latin typeface="微软雅黑" panose="020B0503020204020204" pitchFamily="34" charset="-122"/>
                <a:ea typeface="微软雅黑" panose="020B0503020204020204" pitchFamily="34" charset="-122"/>
              </a:rPr>
              <a:t>无源器件</a:t>
            </a:r>
            <a:endParaRPr lang="zh-CN" altLang="en-US" sz="1600"/>
          </a:p>
        </p:txBody>
      </p:sp>
      <p:sp>
        <p:nvSpPr>
          <p:cNvPr id="103435" name="TextBox 8">
            <a:extLst>
              <a:ext uri="{FF2B5EF4-FFF2-40B4-BE49-F238E27FC236}">
                <a16:creationId xmlns:a16="http://schemas.microsoft.com/office/drawing/2014/main" id="{2F6A3444-1CAB-47C0-B92B-558EDECEBC34}"/>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4000" b="1" dirty="0">
                <a:solidFill>
                  <a:schemeClr val="accent2"/>
                </a:solidFill>
                <a:latin typeface="微软雅黑" panose="020B0503020204020204" pitchFamily="34" charset="-122"/>
                <a:ea typeface="微软雅黑" panose="020B0503020204020204" pitchFamily="34" charset="-122"/>
              </a:rPr>
              <a:t>现代集成电路的发展趋势</a:t>
            </a:r>
            <a:endParaRPr kumimoji="1" lang="en-US" altLang="zh-CN" sz="4000" b="1" dirty="0">
              <a:solidFill>
                <a:schemeClr val="accent2"/>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ED81C009-1E6D-404F-B7BC-B0A680F36A0E}"/>
              </a:ext>
            </a:extLst>
          </p:cNvPr>
          <p:cNvSpPr>
            <a:spLocks noGrp="1"/>
          </p:cNvSpPr>
          <p:nvPr>
            <p:ph type="sldNum" sz="quarter" idx="11"/>
          </p:nvPr>
        </p:nvSpPr>
        <p:spPr/>
        <p:txBody>
          <a:bodyPr/>
          <a:lstStyle/>
          <a:p>
            <a:pPr>
              <a:defRPr/>
            </a:pPr>
            <a:fld id="{5827373B-C2CC-41E1-B863-09BB423C47B1}" type="slidenum">
              <a:rPr lang="en-US" altLang="zh-CN" smtClean="0"/>
              <a:pPr>
                <a:defRPr/>
              </a:pPr>
              <a:t>68</a:t>
            </a:fld>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a:extLst>
              <a:ext uri="{FF2B5EF4-FFF2-40B4-BE49-F238E27FC236}">
                <a16:creationId xmlns:a16="http://schemas.microsoft.com/office/drawing/2014/main" id="{BA9AFF20-CFA4-47DD-84DB-F216C200283C}"/>
              </a:ext>
            </a:extLst>
          </p:cNvPr>
          <p:cNvSpPr txBox="1">
            <a:spLocks noChangeArrowheads="1"/>
          </p:cNvSpPr>
          <p:nvPr/>
        </p:nvSpPr>
        <p:spPr bwMode="auto">
          <a:xfrm>
            <a:off x="250825" y="1268413"/>
            <a:ext cx="8748713"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28650" indent="-628650">
              <a:defRPr>
                <a:solidFill>
                  <a:schemeClr val="tx1"/>
                </a:solidFill>
                <a:latin typeface="Arial" panose="020B0604020202020204" pitchFamily="34" charset="0"/>
                <a:ea typeface="宋体" panose="02010600030101010101" pitchFamily="2" charset="-122"/>
              </a:defRPr>
            </a:lvl1pPr>
            <a:lvl2pPr marL="1343025" indent="-5349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60000" indent="-360000">
              <a:lnSpc>
                <a:spcPct val="80000"/>
              </a:lnSpc>
              <a:spcBef>
                <a:spcPct val="60000"/>
              </a:spcBef>
              <a:buClr>
                <a:schemeClr val="accent2"/>
              </a:buClr>
              <a:buFont typeface="Wingdings" panose="05000000000000000000" pitchFamily="2" charset="2"/>
              <a:buAutoNum type="arabicPeriod"/>
            </a:pPr>
            <a:r>
              <a:rPr lang="en-US"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More  </a:t>
            </a:r>
            <a:r>
              <a:rPr lang="en-US" altLang="zh-CN" sz="2400" b="1" i="1" u="sng"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Moore’s Law</a:t>
            </a:r>
            <a:r>
              <a:rPr lang="zh-CN" altLang="en-US" sz="2400" b="1" i="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芯片特征尺寸继续缩小</a:t>
            </a:r>
            <a:endParaRPr lang="zh-CN" altLang="en-US" sz="2000" b="1" i="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pPr marL="1080000" lvl="1" indent="-360000">
              <a:lnSpc>
                <a:spcPct val="80000"/>
              </a:lnSpc>
              <a:spcBef>
                <a:spcPct val="60000"/>
              </a:spcBef>
              <a:buClr>
                <a:schemeClr val="tx1"/>
              </a:buClr>
              <a:buFont typeface="Wingdings" panose="05000000000000000000" pitchFamily="2" charset="2"/>
              <a:buChar char="u"/>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纳米以下实现方法与途径</a:t>
            </a:r>
          </a:p>
          <a:p>
            <a:pPr marL="1080000" lvl="1" indent="-360000">
              <a:lnSpc>
                <a:spcPct val="80000"/>
              </a:lnSpc>
              <a:spcBef>
                <a:spcPct val="60000"/>
              </a:spcBef>
              <a:buClr>
                <a:schemeClr val="tx1"/>
              </a:buClr>
              <a:buFont typeface="Wingdings" panose="05000000000000000000" pitchFamily="2" charset="2"/>
              <a:buChar char="u"/>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HKMG</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、高迁移率沟道、石墨烯、光互连</a:t>
            </a:r>
          </a:p>
          <a:p>
            <a:pPr marL="1080000" lvl="1" indent="-360000">
              <a:lnSpc>
                <a:spcPct val="80000"/>
              </a:lnSpc>
              <a:spcBef>
                <a:spcPct val="60000"/>
              </a:spcBef>
              <a:buClr>
                <a:schemeClr val="tx1"/>
              </a:buClr>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基于功耗的设计、可制造性设计</a:t>
            </a:r>
          </a:p>
          <a:p>
            <a:pPr marL="360000" indent="-360000">
              <a:lnSpc>
                <a:spcPct val="80000"/>
              </a:lnSpc>
              <a:spcBef>
                <a:spcPct val="60000"/>
              </a:spcBef>
              <a:buClr>
                <a:schemeClr val="accent2"/>
              </a:buClr>
              <a:buFont typeface="Wingdings" panose="05000000000000000000" pitchFamily="2" charset="2"/>
              <a:buAutoNum type="arabicPeriod"/>
            </a:pPr>
            <a:r>
              <a:rPr lang="en-US"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More than  </a:t>
            </a:r>
            <a:r>
              <a:rPr lang="en-US" altLang="zh-CN" sz="2400" b="1" i="1" u="sng"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Moore’s Law</a:t>
            </a:r>
            <a:r>
              <a:rPr lang="zh-CN" altLang="en-US" sz="2400" b="1" i="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“非尺寸依赖”的多功能集成</a:t>
            </a:r>
            <a:endParaRPr lang="zh-CN" altLang="en-US" sz="2000" b="1" i="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pPr marL="1080000" lvl="1" indent="-360000">
              <a:lnSpc>
                <a:spcPct val="80000"/>
              </a:lnSpc>
              <a:spcBef>
                <a:spcPct val="60000"/>
              </a:spcBef>
              <a:buClr>
                <a:schemeClr val="tx1"/>
              </a:buClr>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整合与集成：射频、微波、高压、能量与管理、传感器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p>
          <a:p>
            <a:pPr marL="1080000" lvl="1" indent="-360000">
              <a:lnSpc>
                <a:spcPct val="80000"/>
              </a:lnSpc>
              <a:spcBef>
                <a:spcPct val="60000"/>
              </a:spcBef>
              <a:buClr>
                <a:schemeClr val="tx1"/>
              </a:buClr>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基于高密度封装的系统集成技术</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3D</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SiP</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SoP</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1080000" lvl="1" indent="-360000">
              <a:lnSpc>
                <a:spcPct val="80000"/>
              </a:lnSpc>
              <a:spcBef>
                <a:spcPct val="60000"/>
              </a:spcBef>
              <a:buClr>
                <a:schemeClr val="tx1"/>
              </a:buClr>
              <a:buFont typeface="Wingdings" panose="05000000000000000000" pitchFamily="2" charset="2"/>
              <a:buChar char="u"/>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SOC</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、多核、异构；基于</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3D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SiP</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的设计</a:t>
            </a:r>
          </a:p>
          <a:p>
            <a:pPr marL="1080000" lvl="1" indent="-360000">
              <a:lnSpc>
                <a:spcPct val="80000"/>
              </a:lnSpc>
              <a:spcBef>
                <a:spcPct val="60000"/>
              </a:spcBef>
              <a:buClr>
                <a:schemeClr val="tx1"/>
              </a:buClr>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产业链的重新整合</a:t>
            </a:r>
          </a:p>
          <a:p>
            <a:pPr marL="360000" indent="-360000">
              <a:lnSpc>
                <a:spcPct val="80000"/>
              </a:lnSpc>
              <a:spcBef>
                <a:spcPct val="60000"/>
              </a:spcBef>
              <a:buClr>
                <a:schemeClr val="accent2"/>
              </a:buClr>
              <a:buFont typeface="Wingdings" panose="05000000000000000000" pitchFamily="2" charset="2"/>
              <a:buAutoNum type="arabicPeriod"/>
            </a:pPr>
            <a:r>
              <a:rPr lang="en-US"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Beyond  CMOS —</a:t>
            </a: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纳电子时代</a:t>
            </a:r>
          </a:p>
          <a:p>
            <a:pPr marL="1080000" lvl="1" indent="-360000">
              <a:lnSpc>
                <a:spcPct val="80000"/>
              </a:lnSpc>
              <a:spcBef>
                <a:spcPct val="60000"/>
              </a:spcBef>
              <a:buClr>
                <a:schemeClr val="tx1"/>
              </a:buClr>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微电子学进入后摩尔定律时代的探索</a:t>
            </a:r>
          </a:p>
          <a:p>
            <a:pPr marL="1080000" lvl="1" indent="-360000">
              <a:lnSpc>
                <a:spcPct val="80000"/>
              </a:lnSpc>
              <a:spcBef>
                <a:spcPct val="60000"/>
              </a:spcBef>
              <a:buClr>
                <a:schemeClr val="tx1"/>
              </a:buClr>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发明新的、可大规模集成的基础器件：纳电子、分子电子</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04451" name="TextBox 8">
            <a:extLst>
              <a:ext uri="{FF2B5EF4-FFF2-40B4-BE49-F238E27FC236}">
                <a16:creationId xmlns:a16="http://schemas.microsoft.com/office/drawing/2014/main" id="{B843BDFD-43A9-4FB9-9CD2-4084C1E1282A}"/>
              </a:ext>
            </a:extLst>
          </p:cNvPr>
          <p:cNvSpPr txBox="1">
            <a:spLocks noChangeArrowheads="1"/>
          </p:cNvSpPr>
          <p:nvPr/>
        </p:nvSpPr>
        <p:spPr bwMode="auto">
          <a:xfrm>
            <a:off x="0" y="2603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4000" b="1" dirty="0">
                <a:solidFill>
                  <a:schemeClr val="accent2"/>
                </a:solidFill>
                <a:latin typeface="微软雅黑" panose="020B0503020204020204" pitchFamily="34" charset="-122"/>
                <a:ea typeface="微软雅黑" panose="020B0503020204020204" pitchFamily="34" charset="-122"/>
              </a:rPr>
              <a:t>世界微电子前沿领域热点</a:t>
            </a:r>
            <a:endParaRPr kumimoji="1" lang="en-US" altLang="zh-CN" sz="4000" b="1" dirty="0">
              <a:solidFill>
                <a:schemeClr val="accent2"/>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17D924D2-3CD5-4F20-A89E-86E59BB3D0F4}"/>
              </a:ext>
            </a:extLst>
          </p:cNvPr>
          <p:cNvSpPr>
            <a:spLocks noGrp="1"/>
          </p:cNvSpPr>
          <p:nvPr>
            <p:ph type="sldNum" sz="quarter" idx="11"/>
          </p:nvPr>
        </p:nvSpPr>
        <p:spPr/>
        <p:txBody>
          <a:bodyPr/>
          <a:lstStyle/>
          <a:p>
            <a:pPr>
              <a:defRPr/>
            </a:pPr>
            <a:fld id="{5827373B-C2CC-41E1-B863-09BB423C47B1}" type="slidenum">
              <a:rPr lang="en-US" altLang="zh-CN" smtClean="0"/>
              <a:pPr>
                <a:defRPr/>
              </a:pPr>
              <a:t>69</a:t>
            </a:fld>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8">
            <a:extLst>
              <a:ext uri="{FF2B5EF4-FFF2-40B4-BE49-F238E27FC236}">
                <a16:creationId xmlns:a16="http://schemas.microsoft.com/office/drawing/2014/main" id="{C120FAC9-6046-4686-A918-3B268F342F96}"/>
              </a:ext>
            </a:extLst>
          </p:cNvPr>
          <p:cNvSpPr txBox="1">
            <a:spLocks noChangeArrowheads="1"/>
          </p:cNvSpPr>
          <p:nvPr/>
        </p:nvSpPr>
        <p:spPr bwMode="auto">
          <a:xfrm>
            <a:off x="0" y="2730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200" b="1" dirty="0">
                <a:solidFill>
                  <a:schemeClr val="accent2"/>
                </a:solidFill>
                <a:latin typeface="微软雅黑" panose="020B0503020204020204" pitchFamily="34" charset="-122"/>
                <a:ea typeface="微软雅黑" panose="020B0503020204020204" pitchFamily="34" charset="-122"/>
              </a:rPr>
              <a:t>磁存储器</a:t>
            </a:r>
            <a:r>
              <a:rPr kumimoji="1" lang="en-US" altLang="zh-CN" sz="3200" b="1" dirty="0">
                <a:solidFill>
                  <a:schemeClr val="accent2"/>
                </a:solidFill>
                <a:latin typeface="微软雅黑" panose="020B0503020204020204" pitchFamily="34" charset="-122"/>
                <a:ea typeface="微软雅黑" panose="020B0503020204020204" pitchFamily="34" charset="-122"/>
              </a:rPr>
              <a:t>(MRAM)</a:t>
            </a:r>
            <a:r>
              <a:rPr kumimoji="1" lang="zh-CN" altLang="en-US" sz="3200" b="1" dirty="0">
                <a:solidFill>
                  <a:schemeClr val="accent2"/>
                </a:solidFill>
                <a:latin typeface="微软雅黑" panose="020B0503020204020204" pitchFamily="34" charset="-122"/>
                <a:ea typeface="微软雅黑" panose="020B0503020204020204" pitchFamily="34" charset="-122"/>
              </a:rPr>
              <a:t>：</a:t>
            </a:r>
            <a:r>
              <a:rPr kumimoji="1" lang="zh-CN" altLang="en-US" sz="2800" b="1" dirty="0">
                <a:solidFill>
                  <a:schemeClr val="accent2"/>
                </a:solidFill>
                <a:latin typeface="微软雅黑" panose="020B0503020204020204" pitchFamily="34" charset="-122"/>
                <a:ea typeface="微软雅黑" panose="020B0503020204020204" pitchFamily="34" charset="-122"/>
              </a:rPr>
              <a:t>材料、物理、器件、工艺、电路</a:t>
            </a:r>
            <a:endParaRPr kumimoji="1" lang="zh-CN" altLang="en-US" sz="3200" b="1" dirty="0">
              <a:solidFill>
                <a:schemeClr val="accent2"/>
              </a:solidFill>
              <a:latin typeface="微软雅黑" panose="020B0503020204020204" pitchFamily="34" charset="-122"/>
              <a:ea typeface="微软雅黑" panose="020B0503020204020204" pitchFamily="34" charset="-122"/>
            </a:endParaRPr>
          </a:p>
        </p:txBody>
      </p:sp>
      <p:pic>
        <p:nvPicPr>
          <p:cNvPr id="24579" name="图片 2">
            <a:extLst>
              <a:ext uri="{FF2B5EF4-FFF2-40B4-BE49-F238E27FC236}">
                <a16:creationId xmlns:a16="http://schemas.microsoft.com/office/drawing/2014/main" id="{E5DFA3A5-55E6-4B69-9764-82A16DA99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658" b="13588"/>
          <a:stretch>
            <a:fillRect/>
          </a:stretch>
        </p:blipFill>
        <p:spPr bwMode="auto">
          <a:xfrm>
            <a:off x="0" y="1052513"/>
            <a:ext cx="914400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3">
            <a:extLst>
              <a:ext uri="{FF2B5EF4-FFF2-40B4-BE49-F238E27FC236}">
                <a16:creationId xmlns:a16="http://schemas.microsoft.com/office/drawing/2014/main" id="{9190DC74-056C-460F-AB82-7462FAD75FA8}"/>
              </a:ext>
            </a:extLst>
          </p:cNvPr>
          <p:cNvSpPr>
            <a:spLocks noChangeArrowheads="1"/>
          </p:cNvSpPr>
          <p:nvPr/>
        </p:nvSpPr>
        <p:spPr bwMode="auto">
          <a:xfrm>
            <a:off x="250825" y="5949950"/>
            <a:ext cx="84978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r>
              <a:rPr lang="zh-CN" altLang="en-US" sz="2400" b="1" dirty="0">
                <a:latin typeface="微软雅黑" panose="020B0503020204020204" pitchFamily="34" charset="-122"/>
                <a:ea typeface="微软雅黑" panose="020B0503020204020204" pitchFamily="34" charset="-122"/>
              </a:rPr>
              <a:t>基本原理：翻转自由层磁性材料的自旋和钉扎层一致或者相反，从而改变</a:t>
            </a:r>
            <a:r>
              <a:rPr lang="en-US" altLang="zh-CN" sz="2400" b="1" dirty="0">
                <a:latin typeface="微软雅黑" panose="020B0503020204020204" pitchFamily="34" charset="-122"/>
                <a:ea typeface="微软雅黑" panose="020B0503020204020204" pitchFamily="34" charset="-122"/>
              </a:rPr>
              <a:t>MTJ</a:t>
            </a:r>
            <a:r>
              <a:rPr lang="zh-CN" altLang="en-US" sz="2400" b="1" dirty="0">
                <a:latin typeface="微软雅黑" panose="020B0503020204020204" pitchFamily="34" charset="-122"/>
                <a:ea typeface="微软雅黑" panose="020B0503020204020204" pitchFamily="34" charset="-122"/>
              </a:rPr>
              <a:t>在高低阻态之间改变。</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530E7BF1-2D42-46B8-BBFE-4A0B38A9D244}"/>
              </a:ext>
            </a:extLst>
          </p:cNvPr>
          <p:cNvSpPr>
            <a:spLocks noGrp="1"/>
          </p:cNvSpPr>
          <p:nvPr>
            <p:ph type="sldNum" sz="quarter" idx="11"/>
          </p:nvPr>
        </p:nvSpPr>
        <p:spPr/>
        <p:txBody>
          <a:bodyPr/>
          <a:lstStyle/>
          <a:p>
            <a:pPr>
              <a:defRPr/>
            </a:pPr>
            <a:fld id="{5C83719A-2C23-4D3C-A203-8A50F08C6B53}" type="slidenum">
              <a:rPr lang="en-US" altLang="zh-CN" smtClean="0"/>
              <a:pPr>
                <a:defRPr/>
              </a:pPr>
              <a:t>7</a:t>
            </a:fld>
            <a:endParaRPr lang="en-US" altLang="zh-CN"/>
          </a:p>
        </p:txBody>
      </p:sp>
    </p:spTree>
    <p:extLst>
      <p:ext uri="{BB962C8B-B14F-4D97-AF65-F5344CB8AC3E}">
        <p14:creationId xmlns:p14="http://schemas.microsoft.com/office/powerpoint/2010/main" val="2046860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4DD31F6-6798-4C57-955A-2192633CCCF7}"/>
              </a:ext>
            </a:extLst>
          </p:cNvPr>
          <p:cNvSpPr>
            <a:spLocks noGrp="1" noChangeArrowheads="1"/>
          </p:cNvSpPr>
          <p:nvPr>
            <p:ph type="title" idx="4294967295"/>
          </p:nvPr>
        </p:nvSpPr>
        <p:spPr bwMode="auto">
          <a:xfrm>
            <a:off x="468313" y="260648"/>
            <a:ext cx="8229600" cy="7921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b="1" dirty="0">
                <a:solidFill>
                  <a:srgbClr val="FFFF00"/>
                </a:solidFill>
                <a:latin typeface="+mn-lt"/>
                <a:ea typeface="微软雅黑" panose="020B0503020204020204" pitchFamily="34" charset="-122"/>
              </a:rPr>
              <a:t>解决途径</a:t>
            </a:r>
          </a:p>
        </p:txBody>
      </p:sp>
      <p:sp>
        <p:nvSpPr>
          <p:cNvPr id="98307" name="Rectangle 3">
            <a:extLst>
              <a:ext uri="{FF2B5EF4-FFF2-40B4-BE49-F238E27FC236}">
                <a16:creationId xmlns:a16="http://schemas.microsoft.com/office/drawing/2014/main" id="{7EBD1792-C63F-48A7-9750-2AAF5FEAFB1C}"/>
              </a:ext>
            </a:extLst>
          </p:cNvPr>
          <p:cNvSpPr>
            <a:spLocks noGrp="1" noChangeArrowheads="1"/>
          </p:cNvSpPr>
          <p:nvPr>
            <p:ph type="body" idx="1"/>
          </p:nvPr>
        </p:nvSpPr>
        <p:spPr bwMode="auto">
          <a:xfrm>
            <a:off x="446087" y="1052810"/>
            <a:ext cx="8229600" cy="479367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ts val="1200"/>
              </a:spcBef>
            </a:pPr>
            <a:r>
              <a:rPr lang="zh-CN" altLang="en-US" sz="2800" dirty="0">
                <a:latin typeface="+mn-lt"/>
                <a:ea typeface="微软雅黑" panose="020B0503020204020204" pitchFamily="34" charset="-122"/>
              </a:rPr>
              <a:t>新材料：非晶硅，多晶硅，</a:t>
            </a:r>
            <a:r>
              <a:rPr lang="en-US" altLang="zh-CN" sz="2800" dirty="0" err="1">
                <a:latin typeface="+mn-lt"/>
                <a:ea typeface="微软雅黑" panose="020B0503020204020204" pitchFamily="34" charset="-122"/>
              </a:rPr>
              <a:t>SiGe</a:t>
            </a:r>
            <a:r>
              <a:rPr lang="zh-CN" altLang="en-US" sz="2800" dirty="0">
                <a:latin typeface="+mn-lt"/>
                <a:ea typeface="微软雅黑" panose="020B0503020204020204" pitchFamily="34" charset="-122"/>
              </a:rPr>
              <a:t>，</a:t>
            </a:r>
            <a:r>
              <a:rPr lang="en-US" altLang="zh-CN" sz="2800" dirty="0">
                <a:latin typeface="+mn-lt"/>
                <a:ea typeface="微软雅黑" panose="020B0503020204020204" pitchFamily="34" charset="-122"/>
              </a:rPr>
              <a:t>Ⅲ-Ⅴ</a:t>
            </a:r>
            <a:r>
              <a:rPr lang="zh-CN" altLang="en-US" sz="2800" dirty="0">
                <a:latin typeface="+mn-lt"/>
                <a:ea typeface="微软雅黑" panose="020B0503020204020204" pitchFamily="34" charset="-122"/>
              </a:rPr>
              <a:t>族复合半导体，有机材料，宽禁带半导体（</a:t>
            </a:r>
            <a:r>
              <a:rPr lang="en-US" altLang="zh-CN" sz="2800" dirty="0" err="1">
                <a:latin typeface="+mn-lt"/>
                <a:ea typeface="微软雅黑" panose="020B0503020204020204" pitchFamily="34" charset="-122"/>
              </a:rPr>
              <a:t>SiC</a:t>
            </a:r>
            <a:r>
              <a:rPr lang="zh-CN" altLang="en-US" sz="2800" dirty="0">
                <a:latin typeface="+mn-lt"/>
                <a:ea typeface="微软雅黑" panose="020B0503020204020204" pitchFamily="34" charset="-122"/>
              </a:rPr>
              <a:t>、</a:t>
            </a:r>
            <a:r>
              <a:rPr lang="en-US" altLang="zh-CN" sz="2800" dirty="0" err="1">
                <a:latin typeface="+mn-lt"/>
                <a:ea typeface="微软雅黑" panose="020B0503020204020204" pitchFamily="34" charset="-122"/>
              </a:rPr>
              <a:t>GaN</a:t>
            </a:r>
            <a:r>
              <a:rPr lang="zh-CN" altLang="en-US" sz="2800" dirty="0">
                <a:latin typeface="+mn-lt"/>
                <a:ea typeface="微软雅黑" panose="020B0503020204020204" pitchFamily="34" charset="-122"/>
              </a:rPr>
              <a:t>）</a:t>
            </a:r>
          </a:p>
          <a:p>
            <a:pPr eaLnBrk="1" hangingPunct="1">
              <a:spcBef>
                <a:spcPts val="1200"/>
              </a:spcBef>
            </a:pPr>
            <a:r>
              <a:rPr lang="zh-CN" altLang="en-US" sz="2800" dirty="0">
                <a:latin typeface="+mn-lt"/>
                <a:ea typeface="微软雅黑" panose="020B0503020204020204" pitchFamily="34" charset="-122"/>
              </a:rPr>
              <a:t>新结构器件</a:t>
            </a:r>
          </a:p>
          <a:p>
            <a:pPr eaLnBrk="1" hangingPunct="1">
              <a:spcBef>
                <a:spcPts val="1200"/>
              </a:spcBef>
            </a:pPr>
            <a:r>
              <a:rPr lang="zh-CN" altLang="en-US" sz="2800" dirty="0">
                <a:latin typeface="+mn-lt"/>
                <a:ea typeface="微软雅黑" panose="020B0503020204020204" pitchFamily="34" charset="-122"/>
              </a:rPr>
              <a:t>新互连方法：铜连线、低</a:t>
            </a:r>
            <a:r>
              <a:rPr lang="en-US" altLang="zh-CN" sz="2800" dirty="0">
                <a:latin typeface="+mn-lt"/>
                <a:ea typeface="微软雅黑" panose="020B0503020204020204" pitchFamily="34" charset="-122"/>
              </a:rPr>
              <a:t>K</a:t>
            </a:r>
            <a:r>
              <a:rPr lang="zh-CN" altLang="en-US" sz="2800" dirty="0">
                <a:latin typeface="+mn-lt"/>
                <a:ea typeface="微软雅黑" panose="020B0503020204020204" pitchFamily="34" charset="-122"/>
              </a:rPr>
              <a:t>，光连接等。</a:t>
            </a:r>
          </a:p>
          <a:p>
            <a:pPr eaLnBrk="1" hangingPunct="1">
              <a:spcBef>
                <a:spcPts val="1200"/>
              </a:spcBef>
            </a:pPr>
            <a:r>
              <a:rPr lang="zh-CN" altLang="en-US" sz="2800" dirty="0">
                <a:latin typeface="+mn-lt"/>
                <a:ea typeface="微软雅黑" panose="020B0503020204020204" pitchFamily="34" charset="-122"/>
              </a:rPr>
              <a:t>新电路</a:t>
            </a:r>
          </a:p>
          <a:p>
            <a:pPr eaLnBrk="1" hangingPunct="1">
              <a:spcBef>
                <a:spcPts val="1200"/>
              </a:spcBef>
            </a:pPr>
            <a:r>
              <a:rPr lang="zh-CN" altLang="en-US" sz="2800" dirty="0">
                <a:latin typeface="+mn-lt"/>
                <a:ea typeface="微软雅黑" panose="020B0503020204020204" pitchFamily="34" charset="-122"/>
              </a:rPr>
              <a:t>新电源：板上太阳能，生物电，空间微波等</a:t>
            </a:r>
          </a:p>
          <a:p>
            <a:pPr eaLnBrk="1" hangingPunct="1">
              <a:spcBef>
                <a:spcPts val="1200"/>
              </a:spcBef>
            </a:pPr>
            <a:r>
              <a:rPr lang="en-US" altLang="zh-CN" sz="2800" dirty="0">
                <a:latin typeface="+mn-lt"/>
                <a:ea typeface="微软雅黑" panose="020B0503020204020204" pitchFamily="34" charset="-122"/>
              </a:rPr>
              <a:t>3D</a:t>
            </a:r>
            <a:r>
              <a:rPr lang="zh-CN" altLang="en-US" sz="2800" dirty="0">
                <a:latin typeface="+mn-lt"/>
                <a:ea typeface="微软雅黑" panose="020B0503020204020204" pitchFamily="34" charset="-122"/>
              </a:rPr>
              <a:t>技术</a:t>
            </a:r>
          </a:p>
          <a:p>
            <a:pPr eaLnBrk="1" hangingPunct="1">
              <a:spcBef>
                <a:spcPts val="1200"/>
              </a:spcBef>
            </a:pPr>
            <a:endParaRPr lang="en-US" altLang="zh-CN" sz="2800" dirty="0">
              <a:latin typeface="+mn-lt"/>
              <a:ea typeface="微软雅黑" panose="020B0503020204020204" pitchFamily="34" charset="-122"/>
            </a:endParaRPr>
          </a:p>
        </p:txBody>
      </p:sp>
      <p:sp>
        <p:nvSpPr>
          <p:cNvPr id="4" name="Rectangle 2">
            <a:extLst>
              <a:ext uri="{FF2B5EF4-FFF2-40B4-BE49-F238E27FC236}">
                <a16:creationId xmlns:a16="http://schemas.microsoft.com/office/drawing/2014/main" id="{05EF5C53-EADD-40F9-AEFD-7B75FD9CB9E8}"/>
              </a:ext>
            </a:extLst>
          </p:cNvPr>
          <p:cNvSpPr txBox="1">
            <a:spLocks noChangeArrowheads="1"/>
          </p:cNvSpPr>
          <p:nvPr/>
        </p:nvSpPr>
        <p:spPr bwMode="auto">
          <a:xfrm>
            <a:off x="0" y="5733256"/>
            <a:ext cx="9144000" cy="7921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1600">
                <a:solidFill>
                  <a:schemeClr val="tx2"/>
                </a:solidFill>
                <a:latin typeface="+mj-lt"/>
                <a:ea typeface="+mj-ea"/>
                <a:cs typeface="+mj-cs"/>
              </a:defRPr>
            </a:lvl1pPr>
            <a:lvl2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2pPr>
            <a:lvl3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3pPr>
            <a:lvl4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4pPr>
            <a:lvl5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5pPr>
            <a:lvl6pPr marL="457200" algn="ctr" rtl="0" fontAlgn="base">
              <a:spcBef>
                <a:spcPct val="0"/>
              </a:spcBef>
              <a:spcAft>
                <a:spcPct val="0"/>
              </a:spcAft>
              <a:defRPr kumimoji="1" sz="1600">
                <a:solidFill>
                  <a:schemeClr val="tx2"/>
                </a:solidFill>
                <a:latin typeface="Times New Roman" pitchFamily="18" charset="0"/>
                <a:ea typeface="华文行楷" pitchFamily="2" charset="-122"/>
              </a:defRPr>
            </a:lvl6pPr>
            <a:lvl7pPr marL="914400" algn="ctr" rtl="0" fontAlgn="base">
              <a:spcBef>
                <a:spcPct val="0"/>
              </a:spcBef>
              <a:spcAft>
                <a:spcPct val="0"/>
              </a:spcAft>
              <a:defRPr kumimoji="1" sz="1600">
                <a:solidFill>
                  <a:schemeClr val="tx2"/>
                </a:solidFill>
                <a:latin typeface="Times New Roman" pitchFamily="18" charset="0"/>
                <a:ea typeface="华文行楷" pitchFamily="2" charset="-122"/>
              </a:defRPr>
            </a:lvl7pPr>
            <a:lvl8pPr marL="1371600" algn="ctr" rtl="0" fontAlgn="base">
              <a:spcBef>
                <a:spcPct val="0"/>
              </a:spcBef>
              <a:spcAft>
                <a:spcPct val="0"/>
              </a:spcAft>
              <a:defRPr kumimoji="1" sz="1600">
                <a:solidFill>
                  <a:schemeClr val="tx2"/>
                </a:solidFill>
                <a:latin typeface="Times New Roman" pitchFamily="18" charset="0"/>
                <a:ea typeface="华文行楷" pitchFamily="2" charset="-122"/>
              </a:defRPr>
            </a:lvl8pPr>
            <a:lvl9pPr marL="1828800" algn="ctr" rtl="0" fontAlgn="base">
              <a:spcBef>
                <a:spcPct val="0"/>
              </a:spcBef>
              <a:spcAft>
                <a:spcPct val="0"/>
              </a:spcAft>
              <a:defRPr kumimoji="1" sz="1600">
                <a:solidFill>
                  <a:schemeClr val="tx2"/>
                </a:solidFill>
                <a:latin typeface="Times New Roman" pitchFamily="18" charset="0"/>
                <a:ea typeface="华文行楷" pitchFamily="2" charset="-122"/>
              </a:defRPr>
            </a:lvl9pPr>
          </a:lstStyle>
          <a:p>
            <a:pPr eaLnBrk="1" hangingPunct="1"/>
            <a:r>
              <a:rPr lang="zh-CN" altLang="en-US" sz="3200" b="1" kern="0" dirty="0">
                <a:solidFill>
                  <a:srgbClr val="FFFF00"/>
                </a:solidFill>
                <a:latin typeface="+mn-lt"/>
                <a:ea typeface="微软雅黑" panose="020B0503020204020204" pitchFamily="34" charset="-122"/>
              </a:rPr>
              <a:t>新材料、新结构、新原理、新架构</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4">
            <a:extLst>
              <a:ext uri="{FF2B5EF4-FFF2-40B4-BE49-F238E27FC236}">
                <a16:creationId xmlns:a16="http://schemas.microsoft.com/office/drawing/2014/main" id="{A49109C4-EEA3-4F23-A225-D93C1DBB4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071563"/>
            <a:ext cx="8958263"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TextBox 8">
            <a:extLst>
              <a:ext uri="{FF2B5EF4-FFF2-40B4-BE49-F238E27FC236}">
                <a16:creationId xmlns:a16="http://schemas.microsoft.com/office/drawing/2014/main" id="{D05924B5-C56C-4DCB-A30E-41AADA766A5B}"/>
              </a:ext>
            </a:extLst>
          </p:cNvPr>
          <p:cNvSpPr txBox="1">
            <a:spLocks noChangeArrowheads="1"/>
          </p:cNvSpPr>
          <p:nvPr/>
        </p:nvSpPr>
        <p:spPr bwMode="auto">
          <a:xfrm>
            <a:off x="0" y="2603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4000" b="1" dirty="0">
                <a:solidFill>
                  <a:schemeClr val="accent2"/>
                </a:solidFill>
                <a:latin typeface="微软雅黑" panose="020B0503020204020204" pitchFamily="34" charset="-122"/>
                <a:ea typeface="微软雅黑" panose="020B0503020204020204" pitchFamily="34" charset="-122"/>
              </a:rPr>
              <a:t>技术融合</a:t>
            </a:r>
            <a:endParaRPr kumimoji="1" lang="en-US" altLang="zh-CN" sz="4000" b="1" dirty="0">
              <a:solidFill>
                <a:schemeClr val="accent2"/>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2415D0FB-FC17-4F77-BA14-D72B76547C07}"/>
              </a:ext>
            </a:extLst>
          </p:cNvPr>
          <p:cNvSpPr>
            <a:spLocks noGrp="1"/>
          </p:cNvSpPr>
          <p:nvPr>
            <p:ph type="sldNum" sz="quarter" idx="11"/>
          </p:nvPr>
        </p:nvSpPr>
        <p:spPr/>
        <p:txBody>
          <a:bodyPr/>
          <a:lstStyle/>
          <a:p>
            <a:pPr>
              <a:defRPr/>
            </a:pPr>
            <a:fld id="{5827373B-C2CC-41E1-B863-09BB423C47B1}" type="slidenum">
              <a:rPr lang="en-US" altLang="zh-CN" smtClean="0"/>
              <a:pPr>
                <a:defRPr/>
              </a:pPr>
              <a:t>71</a:t>
            </a:fld>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B86607A6-F896-4A37-A385-86BC22161008}"/>
              </a:ext>
            </a:extLst>
          </p:cNvPr>
          <p:cNvSpPr txBox="1">
            <a:spLocks/>
          </p:cNvSpPr>
          <p:nvPr/>
        </p:nvSpPr>
        <p:spPr bwMode="auto">
          <a:xfrm>
            <a:off x="0" y="98854"/>
            <a:ext cx="9144000" cy="707886"/>
          </a:xfrm>
          <a:prstGeom prst="rect">
            <a:avLst/>
          </a:prstGeom>
          <a:noFill/>
          <a:ln w="9525">
            <a:noFill/>
            <a:miter lim="800000"/>
            <a:headEnd/>
            <a:tailEnd/>
          </a:ln>
        </p:spPr>
        <p:txBody>
          <a:bodyPr>
            <a:spAutoFit/>
          </a:bodyPr>
          <a:lstStyle/>
          <a:p>
            <a:pPr algn="ctr"/>
            <a:r>
              <a:rPr kumimoji="1" lang="zh-CN" altLang="en-US" b="1" dirty="0">
                <a:latin typeface="Arial" panose="020B0604020202020204" pitchFamily="34" charset="0"/>
                <a:ea typeface="微软雅黑" panose="020B0503020204020204" pitchFamily="34" charset="-122"/>
                <a:cs typeface="Arial" panose="020B0604020202020204" pitchFamily="34" charset="0"/>
              </a:rPr>
              <a:t>半导体材料的发展</a:t>
            </a:r>
          </a:p>
        </p:txBody>
      </p:sp>
      <p:pic>
        <p:nvPicPr>
          <p:cNvPr id="20" name="图片 19"/>
          <p:cNvPicPr>
            <a:picLocks noChangeAspect="1"/>
          </p:cNvPicPr>
          <p:nvPr/>
        </p:nvPicPr>
        <p:blipFill>
          <a:blip r:embed="rId3"/>
          <a:stretch>
            <a:fillRect/>
          </a:stretch>
        </p:blipFill>
        <p:spPr>
          <a:xfrm>
            <a:off x="1604761" y="886848"/>
            <a:ext cx="3623411" cy="2717711"/>
          </a:xfrm>
          <a:prstGeom prst="rect">
            <a:avLst/>
          </a:prstGeom>
        </p:spPr>
      </p:pic>
      <p:grpSp>
        <p:nvGrpSpPr>
          <p:cNvPr id="21" name="组合 20"/>
          <p:cNvGrpSpPr/>
          <p:nvPr/>
        </p:nvGrpSpPr>
        <p:grpSpPr>
          <a:xfrm>
            <a:off x="41562" y="3602460"/>
            <a:ext cx="9054529" cy="2458898"/>
            <a:chOff x="89471" y="3840118"/>
            <a:chExt cx="9054529" cy="2458898"/>
          </a:xfrm>
        </p:grpSpPr>
        <p:sp>
          <p:nvSpPr>
            <p:cNvPr id="55" name="上箭头 54"/>
            <p:cNvSpPr/>
            <p:nvPr/>
          </p:nvSpPr>
          <p:spPr>
            <a:xfrm rot="5400000">
              <a:off x="1634774" y="4215233"/>
              <a:ext cx="566738" cy="221771"/>
            </a:xfrm>
            <a:prstGeom prst="upArrow">
              <a:avLst/>
            </a:prstGeom>
            <a:solidFill>
              <a:srgbClr val="0000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p:cNvSpPr txBox="1"/>
            <p:nvPr/>
          </p:nvSpPr>
          <p:spPr>
            <a:xfrm>
              <a:off x="89471" y="3846661"/>
              <a:ext cx="1701377" cy="707886"/>
            </a:xfrm>
            <a:prstGeom prst="rect">
              <a:avLst/>
            </a:prstGeom>
            <a:noFill/>
          </p:spPr>
          <p:txBody>
            <a:bodyPr wrap="square" rtlCol="0">
              <a:spAutoFit/>
            </a:bodyPr>
            <a:lstStyle/>
            <a:p>
              <a:r>
                <a:rPr lang="en-US" altLang="zh-CN" sz="2000" b="1" dirty="0">
                  <a:solidFill>
                    <a:srgbClr val="FF5050"/>
                  </a:solidFill>
                  <a:ea typeface="微软雅黑" panose="020B0503020204020204" pitchFamily="34" charset="-122"/>
                  <a:cs typeface="Times New Roman" panose="02020603050405020304" pitchFamily="18" charset="0"/>
                </a:rPr>
                <a:t> Si </a:t>
              </a:r>
              <a:r>
                <a:rPr lang="en-US" altLang="zh-CN" sz="2000" b="1" dirty="0" err="1">
                  <a:ea typeface="微软雅黑" panose="020B0503020204020204" pitchFamily="34" charset="-122"/>
                  <a:cs typeface="Times New Roman" panose="02020603050405020304" pitchFamily="18" charset="0"/>
                </a:rPr>
                <a:t>E</a:t>
              </a:r>
              <a:r>
                <a:rPr lang="en-US" altLang="zh-CN" sz="2000" b="1" baseline="-25000" dirty="0" err="1">
                  <a:ea typeface="微软雅黑" panose="020B0503020204020204" pitchFamily="34" charset="-122"/>
                  <a:cs typeface="Times New Roman" panose="02020603050405020304" pitchFamily="18" charset="0"/>
                </a:rPr>
                <a:t>g</a:t>
              </a:r>
              <a:r>
                <a:rPr lang="en-US" altLang="zh-CN" sz="2000" b="1" dirty="0">
                  <a:ea typeface="微软雅黑" panose="020B0503020204020204" pitchFamily="34" charset="-122"/>
                  <a:cs typeface="Times New Roman" panose="02020603050405020304" pitchFamily="18" charset="0"/>
                </a:rPr>
                <a:t>=1.1eV</a:t>
              </a:r>
              <a:endParaRPr lang="en-US" altLang="zh-CN" sz="2000" dirty="0">
                <a:ea typeface="微软雅黑" panose="020B0503020204020204" pitchFamily="34" charset="-122"/>
                <a:cs typeface="Times New Roman" panose="02020603050405020304" pitchFamily="18" charset="0"/>
              </a:endParaRPr>
            </a:p>
            <a:p>
              <a:r>
                <a:rPr lang="en-US" altLang="zh-CN" sz="2000" b="1" dirty="0">
                  <a:solidFill>
                    <a:srgbClr val="FF5050"/>
                  </a:solidFill>
                  <a:ea typeface="微软雅黑" panose="020B0503020204020204" pitchFamily="34" charset="-122"/>
                  <a:cs typeface="Times New Roman" panose="02020603050405020304" pitchFamily="18" charset="0"/>
                </a:rPr>
                <a:t>Ge</a:t>
              </a:r>
              <a:r>
                <a:rPr lang="en-US" altLang="zh-CN" sz="2000" b="1" dirty="0">
                  <a:ea typeface="微软雅黑" panose="020B0503020204020204" pitchFamily="34" charset="-122"/>
                  <a:cs typeface="Times New Roman" panose="02020603050405020304" pitchFamily="18" charset="0"/>
                </a:rPr>
                <a:t> E</a:t>
              </a:r>
              <a:r>
                <a:rPr lang="en-US" altLang="zh-CN" sz="2000" b="1" baseline="-25000" dirty="0">
                  <a:ea typeface="微软雅黑" panose="020B0503020204020204" pitchFamily="34" charset="-122"/>
                  <a:cs typeface="Times New Roman" panose="02020603050405020304" pitchFamily="18" charset="0"/>
                </a:rPr>
                <a:t>g</a:t>
              </a:r>
              <a:r>
                <a:rPr lang="en-US" altLang="zh-CN" sz="2000" b="1" dirty="0">
                  <a:ea typeface="微软雅黑" panose="020B0503020204020204" pitchFamily="34" charset="-122"/>
                  <a:cs typeface="Times New Roman" panose="02020603050405020304" pitchFamily="18" charset="0"/>
                </a:rPr>
                <a:t>=0.7eV</a:t>
              </a:r>
              <a:endParaRPr lang="zh-CN" altLang="en-US" sz="2000" b="1" dirty="0">
                <a:solidFill>
                  <a:srgbClr val="FF5050"/>
                </a:solidFill>
                <a:ea typeface="微软雅黑" panose="020B0503020204020204" pitchFamily="34" charset="-122"/>
                <a:cs typeface="Times New Roman" panose="02020603050405020304" pitchFamily="18" charset="0"/>
              </a:endParaRPr>
            </a:p>
          </p:txBody>
        </p:sp>
        <p:sp>
          <p:nvSpPr>
            <p:cNvPr id="37" name="文本框 36"/>
            <p:cNvSpPr txBox="1"/>
            <p:nvPr/>
          </p:nvSpPr>
          <p:spPr>
            <a:xfrm>
              <a:off x="2099300" y="3862627"/>
              <a:ext cx="2100089" cy="707886"/>
            </a:xfrm>
            <a:prstGeom prst="rect">
              <a:avLst/>
            </a:prstGeom>
            <a:noFill/>
          </p:spPr>
          <p:txBody>
            <a:bodyPr wrap="square" rtlCol="0">
              <a:spAutoFit/>
            </a:bodyPr>
            <a:lstStyle/>
            <a:p>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Ga</a:t>
              </a:r>
              <a:r>
                <a:rPr lang="en-US" altLang="zh-CN" sz="2000" b="1" dirty="0">
                  <a:solidFill>
                    <a:srgbClr val="0099FF"/>
                  </a:solidFill>
                  <a:ea typeface="微软雅黑" panose="020B0503020204020204" pitchFamily="34" charset="-122"/>
                  <a:cs typeface="Times New Roman" panose="02020603050405020304" pitchFamily="18" charset="0"/>
                </a:rPr>
                <a:t>As</a:t>
              </a:r>
              <a:r>
                <a:rPr lang="en-US" altLang="zh-CN" sz="2000" b="1" dirty="0">
                  <a:ea typeface="微软雅黑" panose="020B0503020204020204" pitchFamily="34" charset="-122"/>
                  <a:cs typeface="Times New Roman" panose="02020603050405020304" pitchFamily="18" charset="0"/>
                </a:rPr>
                <a:t> E</a:t>
              </a:r>
              <a:r>
                <a:rPr lang="en-US" altLang="zh-CN" sz="2000" b="1" baseline="-25000" dirty="0">
                  <a:ea typeface="微软雅黑" panose="020B0503020204020204" pitchFamily="34" charset="-122"/>
                  <a:cs typeface="Times New Roman" panose="02020603050405020304" pitchFamily="18" charset="0"/>
                </a:rPr>
                <a:t>g</a:t>
              </a:r>
              <a:r>
                <a:rPr lang="en-US" altLang="zh-CN" sz="2000" b="1" dirty="0">
                  <a:ea typeface="微软雅黑" panose="020B0503020204020204" pitchFamily="34" charset="-122"/>
                  <a:cs typeface="Times New Roman" panose="02020603050405020304" pitchFamily="18" charset="0"/>
                </a:rPr>
                <a:t>=1.5eV</a:t>
              </a:r>
              <a:endParaRPr lang="en-US" altLang="zh-CN" sz="2000" b="1" dirty="0">
                <a:solidFill>
                  <a:srgbClr val="0099FF"/>
                </a:solidFill>
                <a:ea typeface="微软雅黑" panose="020B0503020204020204" pitchFamily="34" charset="-122"/>
                <a:cs typeface="Times New Roman" panose="02020603050405020304" pitchFamily="18" charset="0"/>
              </a:endParaRPr>
            </a:p>
            <a:p>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In</a:t>
              </a:r>
              <a:r>
                <a:rPr lang="en-US" altLang="zh-CN" sz="2000" b="1" dirty="0">
                  <a:solidFill>
                    <a:srgbClr val="0099FF"/>
                  </a:solidFill>
                  <a:ea typeface="微软雅黑" panose="020B0503020204020204" pitchFamily="34" charset="-122"/>
                  <a:cs typeface="Times New Roman" panose="02020603050405020304" pitchFamily="18" charset="0"/>
                </a:rPr>
                <a:t>P</a:t>
              </a:r>
              <a:r>
                <a:rPr lang="en-US" altLang="zh-CN" sz="2000" b="1" dirty="0">
                  <a:ea typeface="微软雅黑" panose="020B0503020204020204" pitchFamily="34" charset="-122"/>
                  <a:cs typeface="Times New Roman" panose="02020603050405020304" pitchFamily="18" charset="0"/>
                </a:rPr>
                <a:t>     E</a:t>
              </a:r>
              <a:r>
                <a:rPr lang="en-US" altLang="zh-CN" sz="2000" b="1" baseline="-25000" dirty="0">
                  <a:ea typeface="微软雅黑" panose="020B0503020204020204" pitchFamily="34" charset="-122"/>
                  <a:cs typeface="Times New Roman" panose="02020603050405020304" pitchFamily="18" charset="0"/>
                </a:rPr>
                <a:t>g</a:t>
              </a:r>
              <a:r>
                <a:rPr lang="en-US" altLang="zh-CN" sz="2000" b="1" dirty="0">
                  <a:ea typeface="微软雅黑" panose="020B0503020204020204" pitchFamily="34" charset="-122"/>
                  <a:cs typeface="Times New Roman" panose="02020603050405020304" pitchFamily="18" charset="0"/>
                </a:rPr>
                <a:t>=1.3eV</a:t>
              </a:r>
              <a:endParaRPr lang="zh-CN" altLang="en-US" sz="2000" b="1" dirty="0">
                <a:solidFill>
                  <a:srgbClr val="0099FF"/>
                </a:solidFill>
                <a:ea typeface="微软雅黑" panose="020B0503020204020204" pitchFamily="34" charset="-122"/>
                <a:cs typeface="Times New Roman" panose="02020603050405020304" pitchFamily="18" charset="0"/>
              </a:endParaRPr>
            </a:p>
          </p:txBody>
        </p:sp>
        <p:sp>
          <p:nvSpPr>
            <p:cNvPr id="38" name="文本框 37"/>
            <p:cNvSpPr txBox="1"/>
            <p:nvPr/>
          </p:nvSpPr>
          <p:spPr>
            <a:xfrm>
              <a:off x="4576520" y="3870280"/>
              <a:ext cx="2007257" cy="707886"/>
            </a:xfrm>
            <a:prstGeom prst="rect">
              <a:avLst/>
            </a:prstGeom>
            <a:noFill/>
          </p:spPr>
          <p:txBody>
            <a:bodyPr wrap="square" rtlCol="0">
              <a:spAutoFit/>
            </a:bodyPr>
            <a:lstStyle/>
            <a:p>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Ga</a:t>
              </a:r>
              <a:r>
                <a:rPr lang="en-US" altLang="zh-CN" sz="2000" b="1" dirty="0">
                  <a:solidFill>
                    <a:srgbClr val="0099FF"/>
                  </a:solidFill>
                  <a:ea typeface="微软雅黑" panose="020B0503020204020204" pitchFamily="34" charset="-122"/>
                  <a:cs typeface="Times New Roman" panose="02020603050405020304" pitchFamily="18" charset="0"/>
                </a:rPr>
                <a:t>N</a:t>
              </a:r>
              <a:r>
                <a:rPr lang="en-US" altLang="zh-CN" sz="2000" b="1" dirty="0">
                  <a:ea typeface="微软雅黑" panose="020B0503020204020204" pitchFamily="34" charset="-122"/>
                  <a:cs typeface="Times New Roman" panose="02020603050405020304" pitchFamily="18" charset="0"/>
                </a:rPr>
                <a:t> E</a:t>
              </a:r>
              <a:r>
                <a:rPr lang="en-US" altLang="zh-CN" sz="2000" b="1" baseline="-25000" dirty="0">
                  <a:ea typeface="微软雅黑" panose="020B0503020204020204" pitchFamily="34" charset="-122"/>
                  <a:cs typeface="Times New Roman" panose="02020603050405020304" pitchFamily="18" charset="0"/>
                </a:rPr>
                <a:t>g</a:t>
              </a:r>
              <a:r>
                <a:rPr lang="en-US" altLang="zh-CN" sz="2000" b="1" dirty="0">
                  <a:ea typeface="微软雅黑" panose="020B0503020204020204" pitchFamily="34" charset="-122"/>
                  <a:cs typeface="Times New Roman" panose="02020603050405020304" pitchFamily="18" charset="0"/>
                </a:rPr>
                <a:t>=3.4eV</a:t>
              </a:r>
              <a:endParaRPr lang="en-US" altLang="zh-CN" sz="2000" b="1" dirty="0">
                <a:solidFill>
                  <a:srgbClr val="0099FF"/>
                </a:solidFill>
                <a:ea typeface="微软雅黑" panose="020B0503020204020204" pitchFamily="34" charset="-122"/>
                <a:cs typeface="Times New Roman" panose="02020603050405020304" pitchFamily="18" charset="0"/>
              </a:endParaRPr>
            </a:p>
            <a:p>
              <a:r>
                <a:rPr lang="en-US" altLang="zh-CN" sz="2000" b="1" dirty="0">
                  <a:solidFill>
                    <a:srgbClr val="FF3300"/>
                  </a:solidFill>
                  <a:ea typeface="微软雅黑" panose="020B0503020204020204" pitchFamily="34" charset="-122"/>
                  <a:cs typeface="Times New Roman" panose="02020603050405020304" pitchFamily="18" charset="0"/>
                </a:rPr>
                <a:t>SiC</a:t>
              </a:r>
              <a:r>
                <a:rPr lang="en-US" altLang="zh-CN" sz="2000" b="1" dirty="0">
                  <a:ea typeface="微软雅黑" panose="020B0503020204020204" pitchFamily="34" charset="-122"/>
                  <a:cs typeface="Times New Roman" panose="02020603050405020304" pitchFamily="18" charset="0"/>
                </a:rPr>
                <a:t>  E</a:t>
              </a:r>
              <a:r>
                <a:rPr lang="en-US" altLang="zh-CN" sz="2000" b="1" baseline="-25000" dirty="0">
                  <a:ea typeface="微软雅黑" panose="020B0503020204020204" pitchFamily="34" charset="-122"/>
                  <a:cs typeface="Times New Roman" panose="02020603050405020304" pitchFamily="18" charset="0"/>
                </a:rPr>
                <a:t>g</a:t>
              </a:r>
              <a:r>
                <a:rPr lang="en-US" altLang="zh-CN" sz="2000" b="1" dirty="0">
                  <a:ea typeface="微软雅黑" panose="020B0503020204020204" pitchFamily="34" charset="-122"/>
                  <a:cs typeface="Times New Roman" panose="02020603050405020304" pitchFamily="18" charset="0"/>
                </a:rPr>
                <a:t>=3.3eV</a:t>
              </a:r>
              <a:endParaRPr lang="zh-CN" altLang="en-US" sz="2000" b="1" dirty="0">
                <a:solidFill>
                  <a:srgbClr val="FF3300"/>
                </a:solidFill>
                <a:ea typeface="微软雅黑" panose="020B0503020204020204" pitchFamily="34" charset="-122"/>
                <a:cs typeface="Times New Roman" panose="02020603050405020304" pitchFamily="18" charset="0"/>
              </a:endParaRPr>
            </a:p>
          </p:txBody>
        </p:sp>
        <p:sp>
          <p:nvSpPr>
            <p:cNvPr id="40" name="文本框 39"/>
            <p:cNvSpPr txBox="1"/>
            <p:nvPr/>
          </p:nvSpPr>
          <p:spPr>
            <a:xfrm>
              <a:off x="6960909" y="3840118"/>
              <a:ext cx="2183091" cy="707886"/>
            </a:xfrm>
            <a:prstGeom prst="rect">
              <a:avLst/>
            </a:prstGeom>
            <a:noFill/>
          </p:spPr>
          <p:txBody>
            <a:bodyPr wrap="square" rtlCol="0">
              <a:spAutoFit/>
            </a:bodyPr>
            <a:lstStyle/>
            <a:p>
              <a:r>
                <a:rPr lang="en-US" altLang="zh-CN" sz="2000" b="1" dirty="0">
                  <a:solidFill>
                    <a:srgbClr val="FF0000"/>
                  </a:solidFill>
                  <a:ea typeface="微软雅黑" panose="020B0503020204020204" pitchFamily="34" charset="-122"/>
                  <a:cs typeface="Times New Roman" panose="02020603050405020304" pitchFamily="18" charset="0"/>
                </a:rPr>
                <a:t>    C</a:t>
              </a:r>
              <a:r>
                <a:rPr lang="en-US" altLang="zh-CN" sz="2000" b="1" dirty="0">
                  <a:ea typeface="微软雅黑" panose="020B0503020204020204" pitchFamily="34" charset="-122"/>
                  <a:cs typeface="Times New Roman" panose="02020603050405020304" pitchFamily="18" charset="0"/>
                </a:rPr>
                <a:t>     E</a:t>
              </a:r>
              <a:r>
                <a:rPr lang="en-US" altLang="zh-CN" sz="2000" b="1" baseline="-25000" dirty="0">
                  <a:ea typeface="微软雅黑" panose="020B0503020204020204" pitchFamily="34" charset="-122"/>
                  <a:cs typeface="Times New Roman" panose="02020603050405020304" pitchFamily="18" charset="0"/>
                </a:rPr>
                <a:t>g</a:t>
              </a:r>
              <a:r>
                <a:rPr lang="en-US" altLang="zh-CN" sz="2000" b="1" dirty="0">
                  <a:ea typeface="微软雅黑" panose="020B0503020204020204" pitchFamily="34" charset="-122"/>
                  <a:cs typeface="Times New Roman" panose="02020603050405020304" pitchFamily="18" charset="0"/>
                </a:rPr>
                <a:t>=5.5eV</a:t>
              </a:r>
              <a:endParaRPr lang="en-US" altLang="zh-CN" sz="2000" b="1" dirty="0">
                <a:solidFill>
                  <a:schemeClr val="accent2">
                    <a:lumMod val="50000"/>
                  </a:schemeClr>
                </a:solidFill>
                <a:ea typeface="微软雅黑" panose="020B0503020204020204" pitchFamily="34" charset="-122"/>
                <a:cs typeface="Times New Roman" panose="02020603050405020304" pitchFamily="18" charset="0"/>
              </a:endParaRPr>
            </a:p>
            <a:p>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Ga</a:t>
              </a:r>
              <a:r>
                <a:rPr lang="en-US" altLang="zh-CN" sz="2000" b="1" baseline="-25000" dirty="0">
                  <a:solidFill>
                    <a:schemeClr val="accent2">
                      <a:lumMod val="50000"/>
                    </a:schemeClr>
                  </a:solidFill>
                  <a:ea typeface="微软雅黑" panose="020B0503020204020204" pitchFamily="34" charset="-122"/>
                  <a:cs typeface="Times New Roman" panose="02020603050405020304" pitchFamily="18" charset="0"/>
                </a:rPr>
                <a:t>2</a:t>
              </a:r>
              <a:r>
                <a:rPr lang="en-US" altLang="zh-CN" sz="2000" b="1" dirty="0">
                  <a:solidFill>
                    <a:schemeClr val="tx1">
                      <a:lumMod val="95000"/>
                      <a:lumOff val="5000"/>
                    </a:schemeClr>
                  </a:solidFill>
                  <a:ea typeface="微软雅黑" panose="020B0503020204020204" pitchFamily="34" charset="-122"/>
                  <a:cs typeface="Times New Roman" panose="02020603050405020304" pitchFamily="18" charset="0"/>
                </a:rPr>
                <a:t>O</a:t>
              </a:r>
              <a:r>
                <a:rPr lang="en-US" altLang="zh-CN" sz="2000" b="1" baseline="-25000" dirty="0">
                  <a:ea typeface="微软雅黑" panose="020B0503020204020204" pitchFamily="34" charset="-122"/>
                  <a:cs typeface="Times New Roman" panose="02020603050405020304" pitchFamily="18" charset="0"/>
                </a:rPr>
                <a:t>3</a:t>
              </a:r>
              <a:r>
                <a:rPr lang="en-US" altLang="zh-CN" sz="2000" b="1" dirty="0">
                  <a:ea typeface="微软雅黑" panose="020B0503020204020204" pitchFamily="34" charset="-122"/>
                  <a:cs typeface="Times New Roman" panose="02020603050405020304" pitchFamily="18" charset="0"/>
                </a:rPr>
                <a:t> E</a:t>
              </a:r>
              <a:r>
                <a:rPr lang="en-US" altLang="zh-CN" sz="2000" b="1" baseline="-25000" dirty="0">
                  <a:ea typeface="微软雅黑" panose="020B0503020204020204" pitchFamily="34" charset="-122"/>
                  <a:cs typeface="Times New Roman" panose="02020603050405020304" pitchFamily="18" charset="0"/>
                </a:rPr>
                <a:t>g</a:t>
              </a:r>
              <a:r>
                <a:rPr lang="en-US" altLang="zh-CN" sz="2000" b="1" dirty="0">
                  <a:ea typeface="微软雅黑" panose="020B0503020204020204" pitchFamily="34" charset="-122"/>
                  <a:cs typeface="Times New Roman" panose="02020603050405020304" pitchFamily="18" charset="0"/>
                </a:rPr>
                <a:t>=4.9eV</a:t>
              </a:r>
              <a:endParaRPr lang="zh-CN" altLang="en-US" sz="2000" b="1" dirty="0">
                <a:solidFill>
                  <a:srgbClr val="0099FF"/>
                </a:solidFill>
                <a:ea typeface="微软雅黑" panose="020B0503020204020204" pitchFamily="34" charset="-122"/>
                <a:cs typeface="Times New Roman" panose="02020603050405020304" pitchFamily="18" charset="0"/>
              </a:endParaRPr>
            </a:p>
          </p:txBody>
        </p:sp>
        <p:grpSp>
          <p:nvGrpSpPr>
            <p:cNvPr id="3" name="组合 2"/>
            <p:cNvGrpSpPr/>
            <p:nvPr/>
          </p:nvGrpSpPr>
          <p:grpSpPr>
            <a:xfrm>
              <a:off x="517938" y="5056657"/>
              <a:ext cx="8409298" cy="174231"/>
              <a:chOff x="392270" y="5839636"/>
              <a:chExt cx="8183319" cy="174231"/>
            </a:xfrm>
          </p:grpSpPr>
          <p:sp>
            <p:nvSpPr>
              <p:cNvPr id="41" name="矩形 40"/>
              <p:cNvSpPr/>
              <p:nvPr/>
            </p:nvSpPr>
            <p:spPr>
              <a:xfrm rot="5400000">
                <a:off x="4318505" y="2023586"/>
                <a:ext cx="64045" cy="7916516"/>
              </a:xfrm>
              <a:prstGeom prst="rect">
                <a:avLst/>
              </a:prstGeom>
              <a:gradFill flip="none" rotWithShape="1">
                <a:gsLst>
                  <a:gs pos="0">
                    <a:srgbClr val="0000FF"/>
                  </a:gs>
                  <a:gs pos="20000">
                    <a:srgbClr val="00B050"/>
                  </a:gs>
                  <a:gs pos="64000">
                    <a:srgbClr val="FFFF00"/>
                  </a:gs>
                  <a:gs pos="100000">
                    <a:srgbClr val="FF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直角三角形 44"/>
              <p:cNvSpPr/>
              <p:nvPr/>
            </p:nvSpPr>
            <p:spPr>
              <a:xfrm>
                <a:off x="8179319" y="5839636"/>
                <a:ext cx="396270" cy="174231"/>
              </a:xfrm>
              <a:prstGeom prst="r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9" name="椭圆 48"/>
            <p:cNvSpPr/>
            <p:nvPr/>
          </p:nvSpPr>
          <p:spPr>
            <a:xfrm>
              <a:off x="776709" y="5122665"/>
              <a:ext cx="152400" cy="152400"/>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椭圆 49"/>
            <p:cNvSpPr/>
            <p:nvPr/>
          </p:nvSpPr>
          <p:spPr>
            <a:xfrm>
              <a:off x="3136459" y="5121772"/>
              <a:ext cx="152400" cy="152400"/>
            </a:xfrm>
            <a:prstGeom prst="ellipse">
              <a:avLst/>
            </a:prstGeom>
            <a:solidFill>
              <a:srgbClr val="FFFF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椭圆 50"/>
            <p:cNvSpPr/>
            <p:nvPr/>
          </p:nvSpPr>
          <p:spPr>
            <a:xfrm>
              <a:off x="5599112" y="5121772"/>
              <a:ext cx="152400" cy="15240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椭圆 51"/>
            <p:cNvSpPr/>
            <p:nvPr/>
          </p:nvSpPr>
          <p:spPr>
            <a:xfrm>
              <a:off x="7951614" y="5112929"/>
              <a:ext cx="152400" cy="152400"/>
            </a:xfrm>
            <a:prstGeom prst="ellipse">
              <a:avLst/>
            </a:prstGeom>
            <a:solidFill>
              <a:schemeClr val="accent1">
                <a:lumMod val="60000"/>
                <a:lumOff val="4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157520" y="4719961"/>
              <a:ext cx="1647567" cy="369332"/>
            </a:xfrm>
            <a:prstGeom prst="rect">
              <a:avLst/>
            </a:prstGeom>
            <a:noFill/>
          </p:spPr>
          <p:txBody>
            <a:bodyPr wrap="square" rtlCol="0">
              <a:spAutoFit/>
            </a:bodyPr>
            <a:lstStyle/>
            <a:p>
              <a:r>
                <a:rPr lang="zh-CN" altLang="en-US" sz="1800" b="1" dirty="0">
                  <a:ea typeface="微软雅黑" panose="020B0503020204020204" pitchFamily="34" charset="-122"/>
                  <a:cs typeface="Times New Roman" panose="02020603050405020304" pitchFamily="18" charset="0"/>
                </a:rPr>
                <a:t>第一代半导体</a:t>
              </a:r>
            </a:p>
          </p:txBody>
        </p:sp>
        <p:sp>
          <p:nvSpPr>
            <p:cNvPr id="53" name="文本框 52"/>
            <p:cNvSpPr txBox="1"/>
            <p:nvPr/>
          </p:nvSpPr>
          <p:spPr>
            <a:xfrm>
              <a:off x="2388875" y="4713666"/>
              <a:ext cx="1647567" cy="369332"/>
            </a:xfrm>
            <a:prstGeom prst="rect">
              <a:avLst/>
            </a:prstGeom>
            <a:noFill/>
          </p:spPr>
          <p:txBody>
            <a:bodyPr wrap="square" rtlCol="0">
              <a:spAutoFit/>
            </a:bodyPr>
            <a:lstStyle/>
            <a:p>
              <a:r>
                <a:rPr lang="zh-CN" altLang="en-US" sz="1800" b="1" dirty="0">
                  <a:ea typeface="微软雅黑" panose="020B0503020204020204" pitchFamily="34" charset="-122"/>
                  <a:cs typeface="Times New Roman" panose="02020603050405020304" pitchFamily="18" charset="0"/>
                </a:rPr>
                <a:t>第二代半导体</a:t>
              </a:r>
            </a:p>
          </p:txBody>
        </p:sp>
        <p:sp>
          <p:nvSpPr>
            <p:cNvPr id="58" name="文本框 57"/>
            <p:cNvSpPr txBox="1"/>
            <p:nvPr/>
          </p:nvSpPr>
          <p:spPr>
            <a:xfrm>
              <a:off x="4787757" y="4717999"/>
              <a:ext cx="1647567" cy="369332"/>
            </a:xfrm>
            <a:prstGeom prst="rect">
              <a:avLst/>
            </a:prstGeom>
            <a:noFill/>
          </p:spPr>
          <p:txBody>
            <a:bodyPr wrap="square" rtlCol="0">
              <a:spAutoFit/>
            </a:bodyPr>
            <a:lstStyle/>
            <a:p>
              <a:r>
                <a:rPr lang="zh-CN" altLang="en-US" sz="1800" b="1" dirty="0">
                  <a:ea typeface="微软雅黑" panose="020B0503020204020204" pitchFamily="34" charset="-122"/>
                  <a:cs typeface="Times New Roman" panose="02020603050405020304" pitchFamily="18" charset="0"/>
                </a:rPr>
                <a:t>第三代半导体</a:t>
              </a:r>
            </a:p>
          </p:txBody>
        </p:sp>
        <p:sp>
          <p:nvSpPr>
            <p:cNvPr id="64" name="文本框 63"/>
            <p:cNvSpPr txBox="1"/>
            <p:nvPr/>
          </p:nvSpPr>
          <p:spPr>
            <a:xfrm>
              <a:off x="7204030" y="4712905"/>
              <a:ext cx="1647567" cy="369332"/>
            </a:xfrm>
            <a:prstGeom prst="rect">
              <a:avLst/>
            </a:prstGeom>
            <a:noFill/>
          </p:spPr>
          <p:txBody>
            <a:bodyPr wrap="square" rtlCol="0">
              <a:spAutoFit/>
            </a:bodyPr>
            <a:lstStyle/>
            <a:p>
              <a:r>
                <a:rPr lang="zh-CN" altLang="en-US" sz="1800" b="1" dirty="0">
                  <a:ea typeface="微软雅黑" panose="020B0503020204020204" pitchFamily="34" charset="-122"/>
                  <a:cs typeface="Times New Roman" panose="02020603050405020304" pitchFamily="18" charset="0"/>
                </a:rPr>
                <a:t>第四代半导体</a:t>
              </a:r>
            </a:p>
          </p:txBody>
        </p:sp>
        <p:sp>
          <p:nvSpPr>
            <p:cNvPr id="65" name="圆角矩形 64"/>
            <p:cNvSpPr/>
            <p:nvPr/>
          </p:nvSpPr>
          <p:spPr>
            <a:xfrm>
              <a:off x="130154" y="3845833"/>
              <a:ext cx="1620012" cy="825282"/>
            </a:xfrm>
            <a:prstGeom prst="roundRect">
              <a:avLst/>
            </a:prstGeom>
            <a:noFill/>
            <a:ln w="28575">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圆角矩形 65"/>
            <p:cNvSpPr/>
            <p:nvPr/>
          </p:nvSpPr>
          <p:spPr>
            <a:xfrm>
              <a:off x="2078085" y="3877933"/>
              <a:ext cx="2121304" cy="825282"/>
            </a:xfrm>
            <a:prstGeom prst="roundRect">
              <a:avLst/>
            </a:prstGeom>
            <a:noFill/>
            <a:ln w="28575">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圆角矩形 66"/>
            <p:cNvSpPr/>
            <p:nvPr/>
          </p:nvSpPr>
          <p:spPr>
            <a:xfrm>
              <a:off x="4564740" y="3873138"/>
              <a:ext cx="2007258" cy="825282"/>
            </a:xfrm>
            <a:prstGeom prst="roundRect">
              <a:avLst/>
            </a:prstGeom>
            <a:noFill/>
            <a:ln w="28575">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圆角矩形 67"/>
            <p:cNvSpPr/>
            <p:nvPr/>
          </p:nvSpPr>
          <p:spPr>
            <a:xfrm>
              <a:off x="6937349" y="3850663"/>
              <a:ext cx="2131943" cy="825282"/>
            </a:xfrm>
            <a:prstGeom prst="roundRect">
              <a:avLst/>
            </a:prstGeom>
            <a:noFill/>
            <a:ln w="28575">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上箭头 68"/>
            <p:cNvSpPr/>
            <p:nvPr/>
          </p:nvSpPr>
          <p:spPr>
            <a:xfrm rot="5400000">
              <a:off x="4101070" y="4198463"/>
              <a:ext cx="566738" cy="221771"/>
            </a:xfrm>
            <a:prstGeom prst="upArrow">
              <a:avLst/>
            </a:prstGeom>
            <a:solidFill>
              <a:srgbClr val="0000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上箭头 69"/>
            <p:cNvSpPr/>
            <p:nvPr/>
          </p:nvSpPr>
          <p:spPr>
            <a:xfrm rot="5400000">
              <a:off x="6468386" y="4190656"/>
              <a:ext cx="566738" cy="221771"/>
            </a:xfrm>
            <a:prstGeom prst="upArrow">
              <a:avLst/>
            </a:prstGeom>
            <a:solidFill>
              <a:srgbClr val="0000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文本框 70"/>
            <p:cNvSpPr txBox="1"/>
            <p:nvPr/>
          </p:nvSpPr>
          <p:spPr>
            <a:xfrm>
              <a:off x="244068" y="5297325"/>
              <a:ext cx="1200150" cy="369332"/>
            </a:xfrm>
            <a:prstGeom prst="rect">
              <a:avLst/>
            </a:prstGeom>
            <a:noFill/>
          </p:spPr>
          <p:txBody>
            <a:bodyPr wrap="square" rtlCol="0">
              <a:spAutoFit/>
            </a:bodyPr>
            <a:lstStyle/>
            <a:p>
              <a:r>
                <a:rPr lang="en-US" altLang="zh-CN" sz="1800" b="1" dirty="0">
                  <a:ea typeface="微软雅黑" panose="020B0503020204020204" pitchFamily="34" charset="-122"/>
                  <a:cs typeface="Times New Roman" panose="02020603050405020304" pitchFamily="18" charset="0"/>
                </a:rPr>
                <a:t>Ⅳ</a:t>
              </a:r>
              <a:r>
                <a:rPr lang="zh-CN" altLang="en-US" sz="1800" b="1" dirty="0">
                  <a:ea typeface="微软雅黑" panose="020B0503020204020204" pitchFamily="34" charset="-122"/>
                  <a:cs typeface="Times New Roman" panose="02020603050405020304" pitchFamily="18" charset="0"/>
                </a:rPr>
                <a:t>族单质</a:t>
              </a:r>
            </a:p>
          </p:txBody>
        </p:sp>
        <p:sp>
          <p:nvSpPr>
            <p:cNvPr id="72" name="文本框 71"/>
            <p:cNvSpPr txBox="1"/>
            <p:nvPr/>
          </p:nvSpPr>
          <p:spPr>
            <a:xfrm>
              <a:off x="2157460" y="5315713"/>
              <a:ext cx="1809550" cy="369332"/>
            </a:xfrm>
            <a:prstGeom prst="rect">
              <a:avLst/>
            </a:prstGeom>
            <a:noFill/>
          </p:spPr>
          <p:txBody>
            <a:bodyPr wrap="square" rtlCol="0">
              <a:spAutoFit/>
            </a:bodyPr>
            <a:lstStyle/>
            <a:p>
              <a:r>
                <a:rPr lang="en-US" altLang="zh-CN" sz="1800" b="1" dirty="0">
                  <a:ea typeface="微软雅黑" panose="020B0503020204020204" pitchFamily="34" charset="-122"/>
                  <a:cs typeface="Times New Roman" panose="02020603050405020304" pitchFamily="18" charset="0"/>
                </a:rPr>
                <a:t>Ⅲ</a:t>
              </a:r>
              <a:r>
                <a:rPr lang="zh-CN" altLang="en-US" sz="1800" b="1" dirty="0">
                  <a:ea typeface="微软雅黑" panose="020B0503020204020204" pitchFamily="34" charset="-122"/>
                  <a:cs typeface="Times New Roman" panose="02020603050405020304" pitchFamily="18" charset="0"/>
                </a:rPr>
                <a:t>、</a:t>
              </a:r>
              <a:r>
                <a:rPr lang="en-US" altLang="zh-CN" sz="1800" b="1" dirty="0">
                  <a:ea typeface="微软雅黑" panose="020B0503020204020204" pitchFamily="34" charset="-122"/>
                  <a:cs typeface="Times New Roman" panose="02020603050405020304" pitchFamily="18" charset="0"/>
                </a:rPr>
                <a:t>Ⅴ</a:t>
              </a:r>
              <a:r>
                <a:rPr lang="zh-CN" altLang="en-US" sz="1800" b="1" dirty="0">
                  <a:ea typeface="微软雅黑" panose="020B0503020204020204" pitchFamily="34" charset="-122"/>
                  <a:cs typeface="Times New Roman" panose="02020603050405020304" pitchFamily="18" charset="0"/>
                </a:rPr>
                <a:t>族化合物</a:t>
              </a:r>
            </a:p>
          </p:txBody>
        </p:sp>
        <p:sp>
          <p:nvSpPr>
            <p:cNvPr id="73" name="文本框 72"/>
            <p:cNvSpPr txBox="1"/>
            <p:nvPr/>
          </p:nvSpPr>
          <p:spPr>
            <a:xfrm>
              <a:off x="6987902" y="5297325"/>
              <a:ext cx="1863695" cy="369332"/>
            </a:xfrm>
            <a:prstGeom prst="rect">
              <a:avLst/>
            </a:prstGeom>
            <a:noFill/>
          </p:spPr>
          <p:txBody>
            <a:bodyPr wrap="square" rtlCol="0">
              <a:spAutoFit/>
            </a:bodyPr>
            <a:lstStyle/>
            <a:p>
              <a:r>
                <a:rPr lang="en-US" altLang="zh-CN" sz="1800" b="1" dirty="0">
                  <a:ea typeface="微软雅黑" panose="020B0503020204020204" pitchFamily="34" charset="-122"/>
                  <a:cs typeface="Times New Roman" panose="02020603050405020304" pitchFamily="18" charset="0"/>
                </a:rPr>
                <a:t>Ⅲ</a:t>
              </a:r>
              <a:r>
                <a:rPr lang="zh-CN" altLang="en-US" sz="1800" b="1" dirty="0">
                  <a:ea typeface="微软雅黑" panose="020B0503020204020204" pitchFamily="34" charset="-122"/>
                  <a:cs typeface="Times New Roman" panose="02020603050405020304" pitchFamily="18" charset="0"/>
                </a:rPr>
                <a:t>、</a:t>
              </a:r>
              <a:r>
                <a:rPr lang="en-US" altLang="zh-CN" sz="1800" b="1" dirty="0">
                  <a:ea typeface="微软雅黑" panose="020B0503020204020204" pitchFamily="34" charset="-122"/>
                  <a:cs typeface="Times New Roman" panose="02020603050405020304" pitchFamily="18" charset="0"/>
                </a:rPr>
                <a:t>Ⅵ</a:t>
              </a:r>
              <a:r>
                <a:rPr lang="zh-CN" altLang="en-US" sz="1800" b="1" dirty="0">
                  <a:ea typeface="微软雅黑" panose="020B0503020204020204" pitchFamily="34" charset="-122"/>
                  <a:cs typeface="Times New Roman" panose="02020603050405020304" pitchFamily="18" charset="0"/>
                </a:rPr>
                <a:t>族化合物</a:t>
              </a:r>
            </a:p>
          </p:txBody>
        </p:sp>
        <p:sp>
          <p:nvSpPr>
            <p:cNvPr id="76" name="文本框 75"/>
            <p:cNvSpPr txBox="1"/>
            <p:nvPr/>
          </p:nvSpPr>
          <p:spPr>
            <a:xfrm>
              <a:off x="1523565" y="5562281"/>
              <a:ext cx="2787143" cy="400110"/>
            </a:xfrm>
            <a:prstGeom prst="rect">
              <a:avLst/>
            </a:prstGeom>
            <a:noFill/>
          </p:spPr>
          <p:txBody>
            <a:bodyPr wrap="square" rtlCol="0">
              <a:spAutoFit/>
            </a:bodyPr>
            <a:lstStyle/>
            <a:p>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        Al</a:t>
              </a:r>
              <a:r>
                <a:rPr lang="en-US" altLang="zh-CN" sz="2000" b="1" dirty="0">
                  <a:solidFill>
                    <a:srgbClr val="0099FF"/>
                  </a:solidFill>
                  <a:ea typeface="微软雅黑" panose="020B0503020204020204" pitchFamily="34" charset="-122"/>
                  <a:cs typeface="Times New Roman" panose="02020603050405020304" pitchFamily="18" charset="0"/>
                </a:rPr>
                <a:t>N </a:t>
              </a:r>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[Eg=6.05eV]</a:t>
              </a:r>
              <a:endParaRPr lang="zh-CN" altLang="en-US" sz="2000" b="1" dirty="0">
                <a:solidFill>
                  <a:srgbClr val="0099FF"/>
                </a:solidFill>
                <a:ea typeface="微软雅黑" panose="020B0503020204020204" pitchFamily="34" charset="-122"/>
                <a:cs typeface="Times New Roman" panose="02020603050405020304" pitchFamily="18" charset="0"/>
              </a:endParaRPr>
            </a:p>
          </p:txBody>
        </p:sp>
        <p:sp>
          <p:nvSpPr>
            <p:cNvPr id="77" name="文本框 76"/>
            <p:cNvSpPr txBox="1"/>
            <p:nvPr/>
          </p:nvSpPr>
          <p:spPr>
            <a:xfrm>
              <a:off x="6817127" y="5610874"/>
              <a:ext cx="2267278" cy="400110"/>
            </a:xfrm>
            <a:prstGeom prst="rect">
              <a:avLst/>
            </a:prstGeom>
            <a:noFill/>
          </p:spPr>
          <p:txBody>
            <a:bodyPr wrap="square" rtlCol="0">
              <a:spAutoFit/>
            </a:bodyPr>
            <a:lstStyle/>
            <a:p>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Al</a:t>
              </a:r>
              <a:r>
                <a:rPr lang="en-US" altLang="zh-CN" sz="2000" b="1" baseline="-25000" dirty="0">
                  <a:solidFill>
                    <a:schemeClr val="accent2">
                      <a:lumMod val="50000"/>
                    </a:schemeClr>
                  </a:solidFill>
                  <a:ea typeface="微软雅黑" panose="020B0503020204020204" pitchFamily="34" charset="-122"/>
                  <a:cs typeface="Times New Roman" panose="02020603050405020304" pitchFamily="18" charset="0"/>
                </a:rPr>
                <a:t>2</a:t>
              </a:r>
              <a:r>
                <a:rPr lang="en-US" altLang="zh-CN" sz="2000" b="1" dirty="0">
                  <a:solidFill>
                    <a:schemeClr val="tx1">
                      <a:lumMod val="95000"/>
                      <a:lumOff val="5000"/>
                    </a:schemeClr>
                  </a:solidFill>
                  <a:ea typeface="微软雅黑" panose="020B0503020204020204" pitchFamily="34" charset="-122"/>
                  <a:cs typeface="Times New Roman" panose="02020603050405020304" pitchFamily="18" charset="0"/>
                </a:rPr>
                <a:t>O</a:t>
              </a:r>
              <a:r>
                <a:rPr lang="en-US" altLang="zh-CN" sz="2000" b="1" baseline="-25000" dirty="0">
                  <a:ea typeface="微软雅黑" panose="020B0503020204020204" pitchFamily="34" charset="-122"/>
                  <a:cs typeface="Times New Roman" panose="02020603050405020304" pitchFamily="18" charset="0"/>
                </a:rPr>
                <a:t>3</a:t>
              </a:r>
              <a:r>
                <a:rPr lang="en-US" altLang="zh-CN" sz="2000" b="1" dirty="0">
                  <a:ea typeface="微软雅黑" panose="020B0503020204020204" pitchFamily="34" charset="-122"/>
                  <a:cs typeface="Times New Roman" panose="02020603050405020304" pitchFamily="18" charset="0"/>
                </a:rPr>
                <a:t> </a:t>
              </a:r>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[Eg=7.0eV]</a:t>
              </a:r>
              <a:endParaRPr lang="zh-CN" altLang="en-US" sz="2000" b="1" dirty="0">
                <a:solidFill>
                  <a:srgbClr val="0099FF"/>
                </a:solidFill>
                <a:ea typeface="微软雅黑" panose="020B0503020204020204" pitchFamily="34" charset="-122"/>
                <a:cs typeface="Times New Roman" panose="02020603050405020304" pitchFamily="18" charset="0"/>
              </a:endParaRPr>
            </a:p>
          </p:txBody>
        </p:sp>
        <p:sp>
          <p:nvSpPr>
            <p:cNvPr id="79" name="文本框 78"/>
            <p:cNvSpPr txBox="1"/>
            <p:nvPr/>
          </p:nvSpPr>
          <p:spPr>
            <a:xfrm>
              <a:off x="4576520" y="5309193"/>
              <a:ext cx="1863695" cy="369332"/>
            </a:xfrm>
            <a:prstGeom prst="rect">
              <a:avLst/>
            </a:prstGeom>
            <a:noFill/>
          </p:spPr>
          <p:txBody>
            <a:bodyPr wrap="square" rtlCol="0">
              <a:spAutoFit/>
            </a:bodyPr>
            <a:lstStyle/>
            <a:p>
              <a:r>
                <a:rPr lang="en-US" altLang="zh-CN" sz="1800" b="1" dirty="0">
                  <a:ea typeface="微软雅黑" panose="020B0503020204020204" pitchFamily="34" charset="-122"/>
                  <a:cs typeface="Times New Roman" panose="02020603050405020304" pitchFamily="18" charset="0"/>
                </a:rPr>
                <a:t>Ⅱ</a:t>
              </a:r>
              <a:r>
                <a:rPr lang="zh-CN" altLang="en-US" sz="1800" b="1" dirty="0">
                  <a:ea typeface="微软雅黑" panose="020B0503020204020204" pitchFamily="34" charset="-122"/>
                  <a:cs typeface="Times New Roman" panose="02020603050405020304" pitchFamily="18" charset="0"/>
                </a:rPr>
                <a:t>、</a:t>
              </a:r>
              <a:r>
                <a:rPr lang="en-US" altLang="zh-CN" sz="1800" b="1" dirty="0">
                  <a:ea typeface="微软雅黑" panose="020B0503020204020204" pitchFamily="34" charset="-122"/>
                  <a:cs typeface="Times New Roman" panose="02020603050405020304" pitchFamily="18" charset="0"/>
                </a:rPr>
                <a:t>Ⅵ</a:t>
              </a:r>
              <a:r>
                <a:rPr lang="zh-CN" altLang="en-US" sz="1800" b="1" dirty="0">
                  <a:ea typeface="微软雅黑" panose="020B0503020204020204" pitchFamily="34" charset="-122"/>
                  <a:cs typeface="Times New Roman" panose="02020603050405020304" pitchFamily="18" charset="0"/>
                </a:rPr>
                <a:t>族化合物</a:t>
              </a:r>
            </a:p>
          </p:txBody>
        </p:sp>
        <p:sp>
          <p:nvSpPr>
            <p:cNvPr id="80" name="文本框 79"/>
            <p:cNvSpPr txBox="1"/>
            <p:nvPr/>
          </p:nvSpPr>
          <p:spPr>
            <a:xfrm>
              <a:off x="2029029" y="5858836"/>
              <a:ext cx="2107553" cy="400110"/>
            </a:xfrm>
            <a:prstGeom prst="rect">
              <a:avLst/>
            </a:prstGeom>
            <a:noFill/>
          </p:spPr>
          <p:txBody>
            <a:bodyPr wrap="square" rtlCol="0">
              <a:spAutoFit/>
            </a:bodyPr>
            <a:lstStyle/>
            <a:p>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 B</a:t>
              </a:r>
              <a:r>
                <a:rPr lang="en-US" altLang="zh-CN" sz="2000" b="1" dirty="0">
                  <a:solidFill>
                    <a:srgbClr val="0099FF"/>
                  </a:solidFill>
                  <a:ea typeface="微软雅黑" panose="020B0503020204020204" pitchFamily="34" charset="-122"/>
                  <a:cs typeface="Times New Roman" panose="02020603050405020304" pitchFamily="18" charset="0"/>
                </a:rPr>
                <a:t>N </a:t>
              </a:r>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[Eg=5.6eV]</a:t>
              </a:r>
              <a:endParaRPr lang="zh-CN" altLang="en-US" sz="2000" b="1" dirty="0">
                <a:solidFill>
                  <a:srgbClr val="0099FF"/>
                </a:solidFill>
                <a:ea typeface="微软雅黑" panose="020B0503020204020204" pitchFamily="34" charset="-122"/>
                <a:cs typeface="Times New Roman" panose="02020603050405020304" pitchFamily="18" charset="0"/>
              </a:endParaRPr>
            </a:p>
          </p:txBody>
        </p:sp>
        <p:sp>
          <p:nvSpPr>
            <p:cNvPr id="81" name="文本框 80"/>
            <p:cNvSpPr txBox="1"/>
            <p:nvPr/>
          </p:nvSpPr>
          <p:spPr>
            <a:xfrm>
              <a:off x="4429404" y="5898906"/>
              <a:ext cx="2109096" cy="400110"/>
            </a:xfrm>
            <a:prstGeom prst="rect">
              <a:avLst/>
            </a:prstGeom>
            <a:noFill/>
          </p:spPr>
          <p:txBody>
            <a:bodyPr wrap="square" rtlCol="0">
              <a:spAutoFit/>
            </a:bodyPr>
            <a:lstStyle/>
            <a:p>
              <a:r>
                <a:rPr lang="en-US" altLang="zh-CN" sz="2000" b="1" dirty="0">
                  <a:solidFill>
                    <a:schemeClr val="accent4">
                      <a:lumMod val="50000"/>
                    </a:schemeClr>
                  </a:solidFill>
                  <a:ea typeface="微软雅黑" panose="020B0503020204020204" pitchFamily="34" charset="-122"/>
                  <a:cs typeface="Times New Roman" panose="02020603050405020304" pitchFamily="18" charset="0"/>
                </a:rPr>
                <a:t> Zn</a:t>
              </a:r>
              <a:r>
                <a:rPr lang="en-US" altLang="zh-CN" sz="2000" b="1" dirty="0">
                  <a:solidFill>
                    <a:schemeClr val="tx1">
                      <a:lumMod val="95000"/>
                      <a:lumOff val="5000"/>
                    </a:schemeClr>
                  </a:solidFill>
                  <a:ea typeface="微软雅黑" panose="020B0503020204020204" pitchFamily="34" charset="-122"/>
                  <a:cs typeface="Times New Roman" panose="02020603050405020304" pitchFamily="18" charset="0"/>
                </a:rPr>
                <a:t>O</a:t>
              </a:r>
              <a:r>
                <a:rPr lang="en-US" altLang="zh-CN" sz="2000" b="1" dirty="0">
                  <a:ea typeface="微软雅黑" panose="020B0503020204020204" pitchFamily="34" charset="-122"/>
                  <a:cs typeface="Times New Roman" panose="02020603050405020304" pitchFamily="18" charset="0"/>
                </a:rPr>
                <a:t>  </a:t>
              </a:r>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[Eg=3.2eV]</a:t>
              </a:r>
              <a:endParaRPr lang="zh-CN" altLang="en-US" sz="2000" b="1" dirty="0">
                <a:solidFill>
                  <a:srgbClr val="0099FF"/>
                </a:solidFill>
                <a:ea typeface="微软雅黑" panose="020B0503020204020204" pitchFamily="34" charset="-122"/>
                <a:cs typeface="Times New Roman" panose="02020603050405020304" pitchFamily="18" charset="0"/>
              </a:endParaRPr>
            </a:p>
          </p:txBody>
        </p:sp>
        <p:sp>
          <p:nvSpPr>
            <p:cNvPr id="82" name="文本框 81"/>
            <p:cNvSpPr txBox="1"/>
            <p:nvPr/>
          </p:nvSpPr>
          <p:spPr>
            <a:xfrm>
              <a:off x="4429404" y="5570804"/>
              <a:ext cx="2267278" cy="400110"/>
            </a:xfrm>
            <a:prstGeom prst="rect">
              <a:avLst/>
            </a:prstGeom>
            <a:noFill/>
          </p:spPr>
          <p:txBody>
            <a:bodyPr wrap="square" rtlCol="0">
              <a:spAutoFit/>
            </a:bodyPr>
            <a:lstStyle/>
            <a:p>
              <a:r>
                <a:rPr lang="en-US" altLang="zh-CN" sz="2000" b="1" dirty="0">
                  <a:solidFill>
                    <a:schemeClr val="accent4">
                      <a:lumMod val="50000"/>
                    </a:schemeClr>
                  </a:solidFill>
                  <a:ea typeface="微软雅黑" panose="020B0503020204020204" pitchFamily="34" charset="-122"/>
                  <a:cs typeface="Times New Roman" panose="02020603050405020304" pitchFamily="18" charset="0"/>
                </a:rPr>
                <a:t>Cd</a:t>
              </a:r>
              <a:r>
                <a:rPr lang="en-US" altLang="zh-CN" sz="2000" b="1" baseline="-25000" dirty="0">
                  <a:solidFill>
                    <a:schemeClr val="accent4">
                      <a:lumMod val="50000"/>
                    </a:schemeClr>
                  </a:solidFill>
                  <a:ea typeface="微软雅黑" panose="020B0503020204020204" pitchFamily="34" charset="-122"/>
                  <a:cs typeface="Times New Roman" panose="02020603050405020304" pitchFamily="18" charset="0"/>
                </a:rPr>
                <a:t>2</a:t>
              </a:r>
              <a:r>
                <a:rPr lang="en-US" altLang="zh-CN" sz="2000" b="1" dirty="0">
                  <a:solidFill>
                    <a:schemeClr val="tx1">
                      <a:lumMod val="95000"/>
                      <a:lumOff val="5000"/>
                    </a:schemeClr>
                  </a:solidFill>
                  <a:ea typeface="微软雅黑" panose="020B0503020204020204" pitchFamily="34" charset="-122"/>
                  <a:cs typeface="Times New Roman" panose="02020603050405020304" pitchFamily="18" charset="0"/>
                </a:rPr>
                <a:t>O</a:t>
              </a:r>
              <a:r>
                <a:rPr lang="en-US" altLang="zh-CN" sz="2000" b="1" baseline="-25000" dirty="0">
                  <a:solidFill>
                    <a:schemeClr val="tx1">
                      <a:lumMod val="95000"/>
                      <a:lumOff val="5000"/>
                    </a:schemeClr>
                  </a:solidFill>
                  <a:ea typeface="微软雅黑" panose="020B0503020204020204" pitchFamily="34" charset="-122"/>
                  <a:cs typeface="Times New Roman" panose="02020603050405020304" pitchFamily="18" charset="0"/>
                </a:rPr>
                <a:t>3</a:t>
              </a:r>
              <a:r>
                <a:rPr lang="en-US" altLang="zh-CN" sz="2000" b="1" dirty="0">
                  <a:ea typeface="微软雅黑" panose="020B0503020204020204" pitchFamily="34" charset="-122"/>
                  <a:cs typeface="Times New Roman" panose="02020603050405020304" pitchFamily="18" charset="0"/>
                </a:rPr>
                <a:t> </a:t>
              </a:r>
              <a:r>
                <a:rPr lang="en-US" altLang="zh-CN" sz="2000" b="1" dirty="0">
                  <a:solidFill>
                    <a:schemeClr val="accent2">
                      <a:lumMod val="50000"/>
                    </a:schemeClr>
                  </a:solidFill>
                  <a:ea typeface="微软雅黑" panose="020B0503020204020204" pitchFamily="34" charset="-122"/>
                  <a:cs typeface="Times New Roman" panose="02020603050405020304" pitchFamily="18" charset="0"/>
                </a:rPr>
                <a:t>[Eg=2.5eV]</a:t>
              </a:r>
              <a:endParaRPr lang="zh-CN" altLang="en-US" sz="2000" b="1" dirty="0">
                <a:solidFill>
                  <a:srgbClr val="0099FF"/>
                </a:solidFill>
                <a:ea typeface="微软雅黑" panose="020B0503020204020204" pitchFamily="34" charset="-122"/>
                <a:cs typeface="Times New Roman" panose="02020603050405020304" pitchFamily="18" charset="0"/>
              </a:endParaRPr>
            </a:p>
          </p:txBody>
        </p:sp>
      </p:grpSp>
      <p:graphicFrame>
        <p:nvGraphicFramePr>
          <p:cNvPr id="36" name="图示 35"/>
          <p:cNvGraphicFramePr/>
          <p:nvPr/>
        </p:nvGraphicFramePr>
        <p:xfrm>
          <a:off x="82245" y="5910029"/>
          <a:ext cx="9013846" cy="9670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图片 1"/>
          <p:cNvPicPr>
            <a:picLocks noChangeAspect="1"/>
          </p:cNvPicPr>
          <p:nvPr/>
        </p:nvPicPr>
        <p:blipFill>
          <a:blip r:embed="rId9"/>
          <a:stretch>
            <a:fillRect/>
          </a:stretch>
        </p:blipFill>
        <p:spPr>
          <a:xfrm>
            <a:off x="5844136" y="1653410"/>
            <a:ext cx="2260716" cy="1505027"/>
          </a:xfrm>
          <a:prstGeom prst="rect">
            <a:avLst/>
          </a:prstGeom>
        </p:spPr>
      </p:pic>
      <p:sp>
        <p:nvSpPr>
          <p:cNvPr id="39" name="上箭头 38"/>
          <p:cNvSpPr/>
          <p:nvPr/>
        </p:nvSpPr>
        <p:spPr>
          <a:xfrm rot="5400000">
            <a:off x="5244997" y="6230728"/>
            <a:ext cx="279259" cy="295221"/>
          </a:xfrm>
          <a:prstGeom prst="upArrow">
            <a:avLst>
              <a:gd name="adj1" fmla="val 49997"/>
              <a:gd name="adj2" fmla="val 55486"/>
            </a:avLst>
          </a:prstGeom>
          <a:solidFill>
            <a:srgbClr val="0000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6B902786-8397-4657-8D95-1587E6F5DE02}"/>
              </a:ext>
            </a:extLst>
          </p:cNvPr>
          <p:cNvSpPr>
            <a:spLocks noGrp="1"/>
          </p:cNvSpPr>
          <p:nvPr>
            <p:ph type="sldNum" sz="quarter" idx="12"/>
          </p:nvPr>
        </p:nvSpPr>
        <p:spPr/>
        <p:txBody>
          <a:bodyPr/>
          <a:lstStyle/>
          <a:p>
            <a:pPr>
              <a:defRPr/>
            </a:pPr>
            <a:fld id="{DA99D973-1692-47FC-81E9-62E7DAEE60FF}" type="slidenum">
              <a:rPr lang="en-US" altLang="zh-CN" smtClean="0"/>
              <a:pPr>
                <a:defRPr/>
              </a:pPr>
              <a:t>72</a:t>
            </a:fld>
            <a:endParaRPr lang="en-US" altLang="zh-CN"/>
          </a:p>
        </p:txBody>
      </p:sp>
    </p:spTree>
    <p:extLst>
      <p:ext uri="{BB962C8B-B14F-4D97-AF65-F5344CB8AC3E}">
        <p14:creationId xmlns:p14="http://schemas.microsoft.com/office/powerpoint/2010/main" val="3245394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p:cNvGrpSpPr>
            <a:grpSpLocks/>
          </p:cNvGrpSpPr>
          <p:nvPr/>
        </p:nvGrpSpPr>
        <p:grpSpPr bwMode="auto">
          <a:xfrm>
            <a:off x="2118473" y="908720"/>
            <a:ext cx="4891927" cy="5544616"/>
            <a:chOff x="-35704" y="465292"/>
            <a:chExt cx="5784637" cy="6558531"/>
          </a:xfrm>
        </p:grpSpPr>
        <p:pic>
          <p:nvPicPr>
            <p:cNvPr id="10" name="图片 2"/>
            <p:cNvPicPr>
              <a:picLocks noChangeAspect="1"/>
            </p:cNvPicPr>
            <p:nvPr/>
          </p:nvPicPr>
          <p:blipFill>
            <a:blip r:embed="rId3" cstate="print"/>
            <a:srcRect t="2877"/>
            <a:stretch>
              <a:fillRect/>
            </a:stretch>
          </p:blipFill>
          <p:spPr bwMode="auto">
            <a:xfrm>
              <a:off x="-35704" y="465292"/>
              <a:ext cx="5784637" cy="6085205"/>
            </a:xfrm>
            <a:prstGeom prst="rect">
              <a:avLst/>
            </a:prstGeom>
            <a:noFill/>
            <a:ln w="9525">
              <a:noFill/>
              <a:miter lim="800000"/>
              <a:headEnd/>
              <a:tailEnd/>
            </a:ln>
          </p:spPr>
        </p:pic>
        <p:sp>
          <p:nvSpPr>
            <p:cNvPr id="11" name="矩形 3"/>
            <p:cNvSpPr>
              <a:spLocks noChangeArrowheads="1"/>
            </p:cNvSpPr>
            <p:nvPr/>
          </p:nvSpPr>
          <p:spPr bwMode="auto">
            <a:xfrm>
              <a:off x="7474" y="6586953"/>
              <a:ext cx="5713004" cy="436870"/>
            </a:xfrm>
            <a:prstGeom prst="rect">
              <a:avLst/>
            </a:prstGeom>
            <a:noFill/>
            <a:ln w="9525">
              <a:noFill/>
              <a:miter lim="800000"/>
              <a:headEnd/>
              <a:tailEnd/>
            </a:ln>
          </p:spPr>
          <p:txBody>
            <a:bodyPr wrap="square">
              <a:spAutoFit/>
            </a:bodyPr>
            <a:lstStyle/>
            <a:p>
              <a:pPr algn="ctr"/>
              <a:r>
                <a:rPr lang="zh-CN" altLang="en-US" sz="1800" b="1" dirty="0">
                  <a:solidFill>
                    <a:schemeClr val="tx1"/>
                  </a:solidFill>
                  <a:latin typeface="微软雅黑" pitchFamily="34" charset="-122"/>
                  <a:ea typeface="微软雅黑" pitchFamily="34" charset="-122"/>
                  <a:cs typeface="Times New Roman" pitchFamily="18" charset="0"/>
                </a:rPr>
                <a:t>各种半导体的禁带宽度和键长的比较</a:t>
              </a:r>
            </a:p>
          </p:txBody>
        </p:sp>
        <p:sp>
          <p:nvSpPr>
            <p:cNvPr id="12" name="椭圆 11"/>
            <p:cNvSpPr/>
            <p:nvPr/>
          </p:nvSpPr>
          <p:spPr>
            <a:xfrm>
              <a:off x="1952939" y="2444491"/>
              <a:ext cx="914196" cy="1175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5" name="副标题 2">
            <a:extLst>
              <a:ext uri="{FF2B5EF4-FFF2-40B4-BE49-F238E27FC236}">
                <a16:creationId xmlns:a16="http://schemas.microsoft.com/office/drawing/2014/main" id="{B86607A6-F896-4A37-A385-86BC22161008}"/>
              </a:ext>
            </a:extLst>
          </p:cNvPr>
          <p:cNvSpPr txBox="1">
            <a:spLocks/>
          </p:cNvSpPr>
          <p:nvPr/>
        </p:nvSpPr>
        <p:spPr bwMode="auto">
          <a:xfrm>
            <a:off x="0" y="130604"/>
            <a:ext cx="9144000" cy="707886"/>
          </a:xfrm>
          <a:prstGeom prst="rect">
            <a:avLst/>
          </a:prstGeom>
          <a:noFill/>
          <a:ln w="9525">
            <a:noFill/>
            <a:miter lim="800000"/>
            <a:headEnd/>
            <a:tailEnd/>
          </a:ln>
        </p:spPr>
        <p:txBody>
          <a:bodyPr>
            <a:spAutoFit/>
          </a:bodyPr>
          <a:lstStyle/>
          <a:p>
            <a:pPr algn="ctr"/>
            <a:r>
              <a:rPr kumimoji="1" lang="zh-CN" altLang="en-US" b="1" dirty="0">
                <a:latin typeface="Arial" panose="020B0604020202020204" pitchFamily="34" charset="0"/>
                <a:ea typeface="微软雅黑" panose="020B0503020204020204" pitchFamily="34" charset="-122"/>
                <a:cs typeface="Arial" panose="020B0604020202020204" pitchFamily="34" charset="0"/>
              </a:rPr>
              <a:t>半导体材料</a:t>
            </a:r>
          </a:p>
        </p:txBody>
      </p:sp>
      <p:sp>
        <p:nvSpPr>
          <p:cNvPr id="42" name="圆角矩形 41"/>
          <p:cNvSpPr>
            <a:spLocks noChangeArrowheads="1"/>
          </p:cNvSpPr>
          <p:nvPr/>
        </p:nvSpPr>
        <p:spPr bwMode="auto">
          <a:xfrm>
            <a:off x="3909537" y="3150803"/>
            <a:ext cx="587599" cy="347055"/>
          </a:xfrm>
          <a:prstGeom prst="roundRect">
            <a:avLst>
              <a:gd name="adj" fmla="val 16667"/>
            </a:avLst>
          </a:prstGeom>
          <a:noFill/>
          <a:ln w="22225" algn="ctr">
            <a:solidFill>
              <a:srgbClr val="C00000"/>
            </a:solidFill>
            <a:round/>
            <a:headEnd/>
            <a:tailEnd/>
          </a:ln>
        </p:spPr>
        <p:txBody>
          <a:bodyPr/>
          <a:lstStyle/>
          <a:p>
            <a:endParaRPr lang="zh-CN" altLang="en-US"/>
          </a:p>
        </p:txBody>
      </p:sp>
      <p:sp>
        <p:nvSpPr>
          <p:cNvPr id="2" name="圆角矩形 1"/>
          <p:cNvSpPr/>
          <p:nvPr/>
        </p:nvSpPr>
        <p:spPr>
          <a:xfrm>
            <a:off x="3243994" y="3785710"/>
            <a:ext cx="1069677" cy="569343"/>
          </a:xfrm>
          <a:prstGeom prst="roundRect">
            <a:avLst/>
          </a:prstGeom>
          <a:noFill/>
          <a:ln w="28575">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4803224" y="4812631"/>
            <a:ext cx="897071" cy="326189"/>
          </a:xfrm>
          <a:prstGeom prst="roundRect">
            <a:avLst/>
          </a:prstGeom>
          <a:noFill/>
          <a:ln w="28575">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7"/>
          <p:cNvSpPr>
            <a:spLocks noChangeArrowheads="1"/>
          </p:cNvSpPr>
          <p:nvPr/>
        </p:nvSpPr>
        <p:spPr bwMode="auto">
          <a:xfrm>
            <a:off x="0" y="6443246"/>
            <a:ext cx="9144000" cy="307777"/>
          </a:xfrm>
          <a:prstGeom prst="rect">
            <a:avLst/>
          </a:prstGeom>
          <a:noFill/>
          <a:ln w="9525">
            <a:noFill/>
            <a:miter lim="800000"/>
            <a:headEnd/>
            <a:tailEnd/>
          </a:ln>
        </p:spPr>
        <p:txBody>
          <a:bodyPr wrap="square">
            <a:spAutoFit/>
          </a:bodyPr>
          <a:lstStyle/>
          <a:p>
            <a:pPr algn="ctr"/>
            <a:r>
              <a:rPr lang="en-US" altLang="zh-CN" sz="1400" dirty="0">
                <a:latin typeface="Times New Roman" pitchFamily="18" charset="0"/>
                <a:cs typeface="Times New Roman" pitchFamily="18" charset="0"/>
              </a:rPr>
              <a:t>Fujita S, </a:t>
            </a:r>
            <a:r>
              <a:rPr lang="en-US" altLang="zh-CN" sz="1400" i="1" dirty="0" err="1">
                <a:latin typeface="Times New Roman" pitchFamily="18" charset="0"/>
                <a:cs typeface="Times New Roman" pitchFamily="18" charset="0"/>
              </a:rPr>
              <a:t>Jpn</a:t>
            </a:r>
            <a:r>
              <a:rPr lang="en-US" altLang="zh-CN" sz="1400" i="1" dirty="0">
                <a:latin typeface="Times New Roman" pitchFamily="18" charset="0"/>
                <a:cs typeface="Times New Roman" pitchFamily="18" charset="0"/>
              </a:rPr>
              <a:t>. J. Appl. Phys.</a:t>
            </a:r>
            <a:r>
              <a:rPr lang="en-US" altLang="zh-CN" sz="1400" dirty="0">
                <a:latin typeface="Times New Roman" pitchFamily="18" charset="0"/>
                <a:cs typeface="Times New Roman" pitchFamily="18" charset="0"/>
              </a:rPr>
              <a:t> 54, 030101 (2015)</a:t>
            </a:r>
            <a:endParaRPr lang="zh-CN" altLang="en-US" sz="1400" dirty="0">
              <a:latin typeface="Times New Roman" pitchFamily="18" charset="0"/>
              <a:cs typeface="Times New Roman" pitchFamily="18" charset="0"/>
            </a:endParaRPr>
          </a:p>
        </p:txBody>
      </p:sp>
      <p:sp>
        <p:nvSpPr>
          <p:cNvPr id="3" name="灯片编号占位符 2">
            <a:extLst>
              <a:ext uri="{FF2B5EF4-FFF2-40B4-BE49-F238E27FC236}">
                <a16:creationId xmlns:a16="http://schemas.microsoft.com/office/drawing/2014/main" id="{562FBDAD-D0AC-456C-B1E6-8BC84F6A3769}"/>
              </a:ext>
            </a:extLst>
          </p:cNvPr>
          <p:cNvSpPr>
            <a:spLocks noGrp="1"/>
          </p:cNvSpPr>
          <p:nvPr>
            <p:ph type="sldNum" sz="quarter" idx="12"/>
          </p:nvPr>
        </p:nvSpPr>
        <p:spPr/>
        <p:txBody>
          <a:bodyPr/>
          <a:lstStyle/>
          <a:p>
            <a:pPr>
              <a:defRPr/>
            </a:pPr>
            <a:fld id="{DA99D973-1692-47FC-81E9-62E7DAEE60FF}" type="slidenum">
              <a:rPr lang="en-US" altLang="zh-CN" smtClean="0"/>
              <a:pPr>
                <a:defRPr/>
              </a:pPr>
              <a:t>73</a:t>
            </a:fld>
            <a:endParaRPr lang="en-US" altLang="zh-CN"/>
          </a:p>
        </p:txBody>
      </p:sp>
    </p:spTree>
    <p:extLst>
      <p:ext uri="{BB962C8B-B14F-4D97-AF65-F5344CB8AC3E}">
        <p14:creationId xmlns:p14="http://schemas.microsoft.com/office/powerpoint/2010/main" val="529010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BAD3C2B4-2659-4B3B-9610-44353BFECACF}"/>
              </a:ext>
            </a:extLst>
          </p:cNvPr>
          <p:cNvSpPr txBox="1">
            <a:spLocks noChangeArrowheads="1"/>
          </p:cNvSpPr>
          <p:nvPr/>
        </p:nvSpPr>
        <p:spPr bwMode="auto">
          <a:xfrm>
            <a:off x="0" y="2730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tx2"/>
                </a:solidFill>
                <a:latin typeface="微软雅黑" panose="020B0503020204020204" pitchFamily="34" charset="-122"/>
                <a:ea typeface="微软雅黑" panose="020B0503020204020204" pitchFamily="34" charset="-122"/>
              </a:rPr>
              <a:t>各种新材料</a:t>
            </a:r>
          </a:p>
        </p:txBody>
      </p:sp>
      <p:sp>
        <p:nvSpPr>
          <p:cNvPr id="4" name="TextBox 3"/>
          <p:cNvSpPr txBox="1"/>
          <p:nvPr/>
        </p:nvSpPr>
        <p:spPr>
          <a:xfrm>
            <a:off x="611560" y="1268760"/>
            <a:ext cx="8064896" cy="5016758"/>
          </a:xfrm>
          <a:prstGeom prst="rect">
            <a:avLst/>
          </a:prstGeom>
          <a:noFill/>
        </p:spPr>
        <p:txBody>
          <a:bodyPr wrap="square" rtlCol="0">
            <a:spAutoFit/>
          </a:bodyPr>
          <a:lstStyle/>
          <a:p>
            <a:pPr marL="457200" indent="-457200">
              <a:buFont typeface="Wingdings" panose="05000000000000000000" pitchFamily="2" charset="2"/>
              <a:buChar char="u"/>
            </a:pPr>
            <a:r>
              <a:rPr lang="zh-CN" altLang="en-US" sz="3200" dirty="0">
                <a:latin typeface="微软雅黑" panose="020B0503020204020204" pitchFamily="34" charset="-122"/>
                <a:ea typeface="微软雅黑" panose="020B0503020204020204" pitchFamily="34" charset="-122"/>
              </a:rPr>
              <a:t>宽禁带半导体材料</a:t>
            </a:r>
            <a:endParaRPr lang="en-US" altLang="zh-CN" sz="32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endParaRPr lang="en-US" altLang="zh-CN" sz="32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3200" dirty="0">
                <a:latin typeface="微软雅黑" panose="020B0503020204020204" pitchFamily="34" charset="-122"/>
                <a:ea typeface="微软雅黑" panose="020B0503020204020204" pitchFamily="34" charset="-122"/>
              </a:rPr>
              <a:t>低维半导体材料：碳纳米管、二硫化钼等二维材料</a:t>
            </a:r>
            <a:endParaRPr lang="en-US" altLang="zh-CN" sz="32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endParaRPr lang="en-US" altLang="zh-CN" sz="32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3200" dirty="0">
                <a:latin typeface="微软雅黑" panose="020B0503020204020204" pitchFamily="34" charset="-122"/>
                <a:ea typeface="微软雅黑" panose="020B0503020204020204" pitchFamily="34" charset="-122"/>
              </a:rPr>
              <a:t>钙钛矿</a:t>
            </a:r>
            <a:endParaRPr lang="en-US" altLang="zh-CN" sz="32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endParaRPr lang="en-US" altLang="zh-CN" sz="32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3200" dirty="0">
                <a:latin typeface="微软雅黑" panose="020B0503020204020204" pitchFamily="34" charset="-122"/>
                <a:ea typeface="微软雅黑" panose="020B0503020204020204" pitchFamily="34" charset="-122"/>
              </a:rPr>
              <a:t>有机半导体</a:t>
            </a:r>
            <a:endParaRPr lang="en-US" altLang="zh-CN" sz="32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endParaRPr lang="en-US" altLang="zh-CN" sz="32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zh-CN" altLang="en-US" sz="3200" dirty="0">
                <a:latin typeface="微软雅黑" panose="020B0503020204020204" pitchFamily="34" charset="-122"/>
                <a:ea typeface="微软雅黑" panose="020B0503020204020204" pitchFamily="34" charset="-122"/>
              </a:rPr>
              <a:t>高</a:t>
            </a:r>
            <a:r>
              <a:rPr lang="en-US" altLang="zh-CN" sz="3200" dirty="0">
                <a:latin typeface="微软雅黑" panose="020B0503020204020204" pitchFamily="34" charset="-122"/>
                <a:ea typeface="微软雅黑" panose="020B0503020204020204" pitchFamily="34" charset="-122"/>
              </a:rPr>
              <a:t>k</a:t>
            </a:r>
            <a:r>
              <a:rPr lang="zh-CN" altLang="en-US" sz="3200" dirty="0">
                <a:latin typeface="微软雅黑" panose="020B0503020204020204" pitchFamily="34" charset="-122"/>
                <a:ea typeface="微软雅黑" panose="020B0503020204020204" pitchFamily="34" charset="-122"/>
              </a:rPr>
              <a:t>介质材料</a:t>
            </a:r>
          </a:p>
        </p:txBody>
      </p:sp>
    </p:spTree>
    <p:extLst>
      <p:ext uri="{BB962C8B-B14F-4D97-AF65-F5344CB8AC3E}">
        <p14:creationId xmlns:p14="http://schemas.microsoft.com/office/powerpoint/2010/main" val="3428738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BAD3C2B4-2659-4B3B-9610-44353BFECACF}"/>
              </a:ext>
            </a:extLst>
          </p:cNvPr>
          <p:cNvSpPr txBox="1">
            <a:spLocks noChangeArrowheads="1"/>
          </p:cNvSpPr>
          <p:nvPr/>
        </p:nvSpPr>
        <p:spPr bwMode="auto">
          <a:xfrm>
            <a:off x="0" y="116632"/>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tx2"/>
                </a:solidFill>
                <a:latin typeface="+mn-lt"/>
                <a:ea typeface="微软雅黑" panose="020B0503020204020204" pitchFamily="34" charset="-122"/>
              </a:rPr>
              <a:t>钙钛矿化合物晶体材料</a:t>
            </a:r>
          </a:p>
        </p:txBody>
      </p:sp>
      <p:sp>
        <p:nvSpPr>
          <p:cNvPr id="3" name="TextBox 2"/>
          <p:cNvSpPr txBox="1"/>
          <p:nvPr/>
        </p:nvSpPr>
        <p:spPr>
          <a:xfrm>
            <a:off x="539552" y="908720"/>
            <a:ext cx="8136904" cy="954107"/>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dirty="0">
                <a:solidFill>
                  <a:schemeClr val="tx1"/>
                </a:solidFill>
                <a:latin typeface="+mn-lt"/>
                <a:ea typeface="微软雅黑" panose="020B0503020204020204" pitchFamily="34" charset="-122"/>
              </a:rPr>
              <a:t>钙钛矿并不是专指一种含钙和钛的某种化合物，而是一类具有</a:t>
            </a:r>
            <a:r>
              <a:rPr lang="en-US" altLang="zh-CN" sz="2800" dirty="0">
                <a:solidFill>
                  <a:schemeClr val="tx1"/>
                </a:solidFill>
                <a:latin typeface="+mn-lt"/>
                <a:ea typeface="微软雅黑" panose="020B0503020204020204" pitchFamily="34" charset="-122"/>
              </a:rPr>
              <a:t>ABX</a:t>
            </a:r>
            <a:r>
              <a:rPr lang="en-US" altLang="zh-CN" sz="2800" baseline="-25000" dirty="0">
                <a:solidFill>
                  <a:schemeClr val="tx1"/>
                </a:solidFill>
                <a:latin typeface="+mn-lt"/>
                <a:ea typeface="微软雅黑" panose="020B0503020204020204" pitchFamily="34" charset="-122"/>
              </a:rPr>
              <a:t>3</a:t>
            </a:r>
            <a:r>
              <a:rPr lang="zh-CN" altLang="en-US" sz="2800" dirty="0">
                <a:solidFill>
                  <a:schemeClr val="tx1"/>
                </a:solidFill>
                <a:latin typeface="+mn-lt"/>
                <a:ea typeface="微软雅黑" panose="020B0503020204020204" pitchFamily="34" charset="-122"/>
              </a:rPr>
              <a:t>结构的晶体材料的总称。</a:t>
            </a:r>
          </a:p>
        </p:txBody>
      </p:sp>
      <p:sp>
        <p:nvSpPr>
          <p:cNvPr id="4" name="TextBox 3"/>
          <p:cNvSpPr txBox="1"/>
          <p:nvPr/>
        </p:nvSpPr>
        <p:spPr>
          <a:xfrm>
            <a:off x="507450" y="1916832"/>
            <a:ext cx="8096998" cy="3170099"/>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dirty="0">
                <a:solidFill>
                  <a:schemeClr val="tx1"/>
                </a:solidFill>
                <a:latin typeface="+mn-lt"/>
                <a:ea typeface="微软雅黑" panose="020B0503020204020204" pitchFamily="34" charset="-122"/>
              </a:rPr>
              <a:t>应用领域</a:t>
            </a:r>
            <a:endParaRPr lang="en-US" altLang="zh-CN" sz="2800" dirty="0">
              <a:solidFill>
                <a:schemeClr val="tx1"/>
              </a:solidFill>
              <a:latin typeface="+mn-lt"/>
              <a:ea typeface="微软雅黑" panose="020B0503020204020204" pitchFamily="34" charset="-122"/>
            </a:endParaRPr>
          </a:p>
          <a:p>
            <a:pPr lvl="1"/>
            <a:r>
              <a:rPr lang="en-US" altLang="zh-CN" sz="2800" dirty="0">
                <a:latin typeface="+mn-lt"/>
                <a:ea typeface="微软雅黑" panose="020B0503020204020204" pitchFamily="34" charset="-122"/>
              </a:rPr>
              <a:t>1</a:t>
            </a:r>
            <a:r>
              <a:rPr lang="zh-CN" altLang="en-US" sz="2800" dirty="0">
                <a:latin typeface="+mn-lt"/>
                <a:ea typeface="微软雅黑" panose="020B0503020204020204" pitchFamily="34" charset="-122"/>
              </a:rPr>
              <a:t>、催化剂</a:t>
            </a:r>
            <a:endParaRPr lang="en-US" altLang="zh-CN" sz="2800" dirty="0">
              <a:latin typeface="+mn-lt"/>
              <a:ea typeface="微软雅黑" panose="020B0503020204020204" pitchFamily="34" charset="-122"/>
            </a:endParaRPr>
          </a:p>
          <a:p>
            <a:pPr lvl="1"/>
            <a:r>
              <a:rPr lang="zh-CN" altLang="en-US" sz="2400" dirty="0">
                <a:solidFill>
                  <a:schemeClr val="tx1"/>
                </a:solidFill>
                <a:latin typeface="+mn-lt"/>
                <a:ea typeface="微软雅黑" panose="020B0503020204020204" pitchFamily="34" charset="-122"/>
              </a:rPr>
              <a:t>一些催化剂可以把汽车尾气中一氧化碳、氮氧化物和碳氢化合物等有毒气体迅速氧化，起到过滤作用</a:t>
            </a:r>
            <a:endParaRPr lang="en-US" altLang="zh-CN" sz="2400" dirty="0">
              <a:solidFill>
                <a:schemeClr val="tx1"/>
              </a:solidFill>
              <a:latin typeface="+mn-lt"/>
              <a:ea typeface="微软雅黑" panose="020B0503020204020204" pitchFamily="34" charset="-122"/>
            </a:endParaRPr>
          </a:p>
          <a:p>
            <a:pPr lvl="1"/>
            <a:endParaRPr lang="en-US" altLang="zh-CN" sz="2000" dirty="0">
              <a:latin typeface="+mn-lt"/>
              <a:ea typeface="微软雅黑" panose="020B0503020204020204" pitchFamily="34" charset="-122"/>
            </a:endParaRPr>
          </a:p>
          <a:p>
            <a:pPr lvl="1"/>
            <a:r>
              <a:rPr lang="en-US" altLang="zh-CN" sz="2800" dirty="0">
                <a:latin typeface="+mn-lt"/>
                <a:ea typeface="微软雅黑" panose="020B0503020204020204" pitchFamily="34" charset="-122"/>
              </a:rPr>
              <a:t>2</a:t>
            </a:r>
            <a:r>
              <a:rPr lang="zh-CN" altLang="en-US" sz="2800" dirty="0">
                <a:latin typeface="+mn-lt"/>
                <a:ea typeface="微软雅黑" panose="020B0503020204020204" pitchFamily="34" charset="-122"/>
              </a:rPr>
              <a:t>、太阳能电池</a:t>
            </a:r>
            <a:endParaRPr lang="en-US" altLang="zh-CN" sz="2800" dirty="0">
              <a:latin typeface="+mn-lt"/>
              <a:ea typeface="微软雅黑" panose="020B0503020204020204" pitchFamily="34" charset="-122"/>
            </a:endParaRPr>
          </a:p>
          <a:p>
            <a:pPr lvl="1"/>
            <a:r>
              <a:rPr lang="zh-CN" altLang="en-US" sz="2400" dirty="0">
                <a:solidFill>
                  <a:schemeClr val="tx1"/>
                </a:solidFill>
                <a:latin typeface="+mn-lt"/>
                <a:ea typeface="微软雅黑" panose="020B0503020204020204" pitchFamily="34" charset="-122"/>
              </a:rPr>
              <a:t>钙钛矿材料制造成本低，光电转化效率高（当前其转换效率已与传统硅材料太阳能电池相当）</a:t>
            </a:r>
            <a:endParaRPr lang="en-US" altLang="zh-CN" sz="2400" dirty="0">
              <a:solidFill>
                <a:schemeClr val="tx1"/>
              </a:solidFill>
              <a:latin typeface="+mn-lt"/>
              <a:ea typeface="微软雅黑" panose="020B0503020204020204" pitchFamily="34" charset="-122"/>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5085184"/>
            <a:ext cx="3622577" cy="1681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460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268760"/>
            <a:ext cx="7992888" cy="3046988"/>
          </a:xfrm>
          <a:prstGeom prst="rect">
            <a:avLst/>
          </a:prstGeom>
          <a:noFill/>
        </p:spPr>
        <p:txBody>
          <a:bodyPr wrap="square" rtlCol="0">
            <a:spAutoFit/>
          </a:bodyPr>
          <a:lstStyle/>
          <a:p>
            <a:pPr>
              <a:spcBef>
                <a:spcPts val="600"/>
              </a:spcBef>
            </a:pPr>
            <a:r>
              <a:rPr lang="en-US" altLang="zh-CN" sz="2800" dirty="0">
                <a:latin typeface="+mn-lt"/>
                <a:ea typeface="微软雅黑" panose="020B0503020204020204" pitchFamily="34" charset="-122"/>
              </a:rPr>
              <a:t>3</a:t>
            </a:r>
            <a:r>
              <a:rPr lang="zh-CN" altLang="en-US" sz="2800" dirty="0">
                <a:latin typeface="+mn-lt"/>
                <a:ea typeface="微软雅黑" panose="020B0503020204020204" pitchFamily="34" charset="-122"/>
              </a:rPr>
              <a:t>、量子器件</a:t>
            </a:r>
            <a:endParaRPr lang="en-US" altLang="zh-CN" sz="2800" dirty="0">
              <a:latin typeface="+mn-lt"/>
              <a:ea typeface="微软雅黑" panose="020B0503020204020204" pitchFamily="34" charset="-122"/>
            </a:endParaRPr>
          </a:p>
          <a:p>
            <a:pPr marL="0" lvl="1">
              <a:spcBef>
                <a:spcPts val="600"/>
              </a:spcBef>
            </a:pPr>
            <a:r>
              <a:rPr lang="zh-CN" altLang="en-US" sz="2400" dirty="0">
                <a:solidFill>
                  <a:schemeClr val="tx1"/>
                </a:solidFill>
                <a:latin typeface="+mn-lt"/>
                <a:ea typeface="微软雅黑" panose="020B0503020204020204" pitchFamily="34" charset="-122"/>
              </a:rPr>
              <a:t>如果使有机卤化铅钙钛矿足够小，小到成为了纳米晶体的话，那么它就可成为一种每次发射出单个光子的发射器</a:t>
            </a:r>
            <a:endParaRPr lang="en-US" altLang="zh-CN" sz="2400" dirty="0">
              <a:solidFill>
                <a:schemeClr val="tx1"/>
              </a:solidFill>
              <a:latin typeface="+mn-lt"/>
              <a:ea typeface="微软雅黑" panose="020B0503020204020204" pitchFamily="34" charset="-122"/>
            </a:endParaRPr>
          </a:p>
          <a:p>
            <a:pPr marL="457200" indent="-457200">
              <a:spcBef>
                <a:spcPts val="600"/>
              </a:spcBef>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spcBef>
                <a:spcPts val="600"/>
              </a:spcBef>
            </a:pPr>
            <a:r>
              <a:rPr lang="en-US" altLang="zh-CN" sz="2800" dirty="0">
                <a:latin typeface="黑体" panose="02010609060101010101" pitchFamily="49" charset="-122"/>
                <a:ea typeface="黑体" panose="02010609060101010101" pitchFamily="49" charset="-122"/>
              </a:rPr>
              <a:t>4</a:t>
            </a:r>
            <a:r>
              <a:rPr lang="zh-CN" altLang="en-US" sz="2800" dirty="0">
                <a:latin typeface="黑体" panose="02010609060101010101" pitchFamily="49" charset="-122"/>
                <a:ea typeface="黑体" panose="02010609060101010101" pitchFamily="49" charset="-122"/>
              </a:rPr>
              <a:t>、压电器件</a:t>
            </a:r>
            <a:endParaRPr lang="en-US" altLang="zh-CN" sz="2800" dirty="0">
              <a:latin typeface="黑体" panose="02010609060101010101" pitchFamily="49" charset="-122"/>
              <a:ea typeface="黑体" panose="02010609060101010101" pitchFamily="49" charset="-122"/>
            </a:endParaRPr>
          </a:p>
          <a:p>
            <a:pPr marL="0" lvl="2" algn="just">
              <a:spcBef>
                <a:spcPts val="600"/>
              </a:spcBef>
            </a:pPr>
            <a:r>
              <a:rPr lang="zh-CN" altLang="en-US" sz="2400" dirty="0">
                <a:solidFill>
                  <a:schemeClr val="tx1"/>
                </a:solidFill>
                <a:latin typeface="+mn-lt"/>
                <a:ea typeface="微软雅黑" panose="020B0503020204020204" pitchFamily="34" charset="-122"/>
              </a:rPr>
              <a:t>全有机钙钛矿是一种更好的压电材料，可用于传感器或声纳和超声波成像等领域</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5039493"/>
            <a:ext cx="3714528" cy="1724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8">
            <a:extLst>
              <a:ext uri="{FF2B5EF4-FFF2-40B4-BE49-F238E27FC236}">
                <a16:creationId xmlns:a16="http://schemas.microsoft.com/office/drawing/2014/main" id="{F6B71C03-DB2F-495B-B19B-4F53151DB8B4}"/>
              </a:ext>
            </a:extLst>
          </p:cNvPr>
          <p:cNvSpPr txBox="1">
            <a:spLocks noChangeArrowheads="1"/>
          </p:cNvSpPr>
          <p:nvPr/>
        </p:nvSpPr>
        <p:spPr bwMode="auto">
          <a:xfrm>
            <a:off x="0" y="116632"/>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tx2"/>
                </a:solidFill>
                <a:latin typeface="+mn-lt"/>
                <a:ea typeface="微软雅黑" panose="020B0503020204020204" pitchFamily="34" charset="-122"/>
              </a:rPr>
              <a:t>钙钛矿化合物晶体材料</a:t>
            </a:r>
          </a:p>
        </p:txBody>
      </p:sp>
    </p:spTree>
    <p:extLst>
      <p:ext uri="{BB962C8B-B14F-4D97-AF65-F5344CB8AC3E}">
        <p14:creationId xmlns:p14="http://schemas.microsoft.com/office/powerpoint/2010/main" val="3149777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BAD3C2B4-2659-4B3B-9610-44353BFECACF}"/>
              </a:ext>
            </a:extLst>
          </p:cNvPr>
          <p:cNvSpPr txBox="1">
            <a:spLocks noChangeArrowheads="1"/>
          </p:cNvSpPr>
          <p:nvPr/>
        </p:nvSpPr>
        <p:spPr bwMode="auto">
          <a:xfrm>
            <a:off x="0" y="116632"/>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4000" b="1" dirty="0">
                <a:solidFill>
                  <a:schemeClr val="tx2"/>
                </a:solidFill>
                <a:latin typeface="微软雅黑" panose="020B0503020204020204" pitchFamily="34" charset="-122"/>
                <a:ea typeface="微软雅黑" panose="020B0503020204020204" pitchFamily="34" charset="-122"/>
              </a:rPr>
              <a:t>二维材料</a:t>
            </a:r>
            <a:endParaRPr kumimoji="1" lang="en-US" altLang="zh-CN" sz="4000" b="1" dirty="0">
              <a:solidFill>
                <a:schemeClr val="tx2"/>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323528" y="980728"/>
            <a:ext cx="8424936" cy="3310843"/>
          </a:xfrm>
          <a:prstGeom prst="rect">
            <a:avLst/>
          </a:prstGeom>
          <a:noFill/>
        </p:spPr>
        <p:txBody>
          <a:bodyPr wrap="square" rtlCol="0">
            <a:spAutoFit/>
          </a:bodyPr>
          <a:lstStyle/>
          <a:p>
            <a:pPr marL="457200" indent="-457200">
              <a:lnSpc>
                <a:spcPct val="120000"/>
              </a:lnSpc>
              <a:spcBef>
                <a:spcPts val="1200"/>
              </a:spcBef>
              <a:buFont typeface="Wingdings" panose="05000000000000000000" pitchFamily="2" charset="2"/>
              <a:buChar char="u"/>
            </a:pPr>
            <a:r>
              <a:rPr lang="zh-CN" altLang="en-US" sz="2400" dirty="0">
                <a:latin typeface="+mn-lt"/>
                <a:ea typeface="微软雅黑" panose="020B0503020204020204" pitchFamily="34" charset="-122"/>
              </a:rPr>
              <a:t>随着晶体管越来越小，硅芯片上可容纳的元器件数量在不断增加。但目前看来，硅晶体管正接近它的物理极限需要开发利用全新类型的材料。</a:t>
            </a:r>
            <a:endParaRPr lang="en-US" altLang="zh-CN" sz="2400" dirty="0">
              <a:latin typeface="+mn-lt"/>
              <a:ea typeface="微软雅黑" panose="020B0503020204020204" pitchFamily="34" charset="-122"/>
            </a:endParaRPr>
          </a:p>
          <a:p>
            <a:pPr marL="457200" indent="-457200">
              <a:lnSpc>
                <a:spcPct val="120000"/>
              </a:lnSpc>
              <a:spcBef>
                <a:spcPts val="1200"/>
              </a:spcBef>
              <a:buFont typeface="Wingdings" panose="05000000000000000000" pitchFamily="2" charset="2"/>
              <a:buChar char="u"/>
            </a:pPr>
            <a:r>
              <a:rPr lang="zh-CN" altLang="en-US" sz="2400" dirty="0">
                <a:latin typeface="+mn-lt"/>
                <a:ea typeface="微软雅黑" panose="020B0503020204020204" pitchFamily="34" charset="-122"/>
              </a:rPr>
              <a:t>单原子层的二维材料有望使晶体管进一步缩小。由于它们的“垂直”维度有限，且表面平整没有缺陷，因而电子不易发生散射，电荷也能相对自由地在其中流动。前景可观的材料包括过渡金属硫化物（如二硒化钨和二硫化钼）。</a:t>
            </a:r>
          </a:p>
        </p:txBody>
      </p:sp>
      <p:pic>
        <p:nvPicPr>
          <p:cNvPr id="5122" name="Picture 2" descr="https://timgsa.baidu.com/timg?image&amp;quality=80&amp;size=b9999_10000&amp;sec=1581956678599&amp;di=a5b524fc71af952074bad5406270a64e&amp;imgtype=0&amp;src=http%3A%2F%2Fwww.jcdrhz.com%2Fupfile%2F201709%2F20170902685358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4920033"/>
            <a:ext cx="5275688" cy="161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3461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副标题 2">
            <a:extLst>
              <a:ext uri="{FF2B5EF4-FFF2-40B4-BE49-F238E27FC236}">
                <a16:creationId xmlns:a16="http://schemas.microsoft.com/office/drawing/2014/main" id="{82681BB9-4805-442D-BE36-1C2AE0FECA5B}"/>
              </a:ext>
            </a:extLst>
          </p:cNvPr>
          <p:cNvSpPr txBox="1">
            <a:spLocks noChangeArrowheads="1"/>
          </p:cNvSpPr>
          <p:nvPr/>
        </p:nvSpPr>
        <p:spPr bwMode="auto">
          <a:xfrm>
            <a:off x="1588" y="188913"/>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b="1" dirty="0">
                <a:solidFill>
                  <a:schemeClr val="tx2"/>
                </a:solidFill>
                <a:latin typeface="微软雅黑" panose="020B0503020204020204" pitchFamily="34" charset="-122"/>
                <a:ea typeface="微软雅黑" panose="020B0503020204020204" pitchFamily="34" charset="-122"/>
                <a:cs typeface="宋体" pitchFamily="2" charset="-122"/>
              </a:rPr>
              <a:t> 超宽禁带</a:t>
            </a:r>
            <a:r>
              <a:rPr lang="zh-CN" altLang="en-US" sz="3600" b="1"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氧化镓</a:t>
            </a:r>
            <a:r>
              <a:rPr lang="en-US" altLang="zh-CN" sz="3600" b="1"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MOSFET</a:t>
            </a:r>
            <a:r>
              <a:rPr lang="zh-CN" altLang="en-US" sz="3600" b="1"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功率器件</a:t>
            </a:r>
            <a:endParaRPr lang="en-US" altLang="zh-CN" sz="3600" b="1"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7" name="矩形 1">
                <a:extLst>
                  <a:ext uri="{FF2B5EF4-FFF2-40B4-BE49-F238E27FC236}">
                    <a16:creationId xmlns:a16="http://schemas.microsoft.com/office/drawing/2014/main" id="{4356D363-1496-435C-8324-92DCD9121B35}"/>
                  </a:ext>
                </a:extLst>
              </p:cNvPr>
              <p:cNvSpPr>
                <a:spLocks noChangeArrowheads="1"/>
              </p:cNvSpPr>
              <p:nvPr/>
            </p:nvSpPr>
            <p:spPr bwMode="auto">
              <a:xfrm>
                <a:off x="252000" y="947359"/>
                <a:ext cx="8496465" cy="12156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288000" indent="-288000">
                  <a:lnSpc>
                    <a:spcPct val="110000"/>
                  </a:lnSpc>
                  <a:spcBef>
                    <a:spcPts val="800"/>
                  </a:spcBef>
                  <a:buClr>
                    <a:schemeClr val="tx1"/>
                  </a:buClr>
                  <a:buFont typeface="Wingdings" panose="05000000000000000000" pitchFamily="2" charset="2"/>
                  <a:buChar char="Ø"/>
                </a:pPr>
                <a:r>
                  <a:rPr lang="zh-CN" altLang="en-US" sz="2000" b="1" kern="100" dirty="0">
                    <a:solidFill>
                      <a:schemeClr val="tx1"/>
                    </a:solidFill>
                    <a:latin typeface="微软雅黑" pitchFamily="34" charset="-122"/>
                    <a:ea typeface="微软雅黑" pitchFamily="34" charset="-122"/>
                    <a:cs typeface="Times New Roman"/>
                  </a:rPr>
                  <a:t>高功率品质因数</a:t>
                </a:r>
                <a14:m>
                  <m:oMath xmlns:m="http://schemas.openxmlformats.org/officeDocument/2006/math">
                    <m:f>
                      <m:fPr>
                        <m:type m:val="lin"/>
                        <m:ctrlPr>
                          <a:rPr lang="en-US" altLang="zh-CN" sz="2000" b="1" i="1">
                            <a:solidFill>
                              <a:schemeClr val="tx1"/>
                            </a:solidFill>
                            <a:latin typeface="Cambria Math" panose="02040503050406030204" pitchFamily="18" charset="0"/>
                          </a:rPr>
                        </m:ctrlPr>
                      </m:fPr>
                      <m:num>
                        <m:sSubSup>
                          <m:sSubSupPr>
                            <m:ctrlPr>
                              <a:rPr lang="en-US" altLang="zh-CN" sz="2000" b="1" i="1">
                                <a:solidFill>
                                  <a:schemeClr val="tx1"/>
                                </a:solidFill>
                                <a:latin typeface="Cambria Math" panose="02040503050406030204" pitchFamily="18" charset="0"/>
                              </a:rPr>
                            </m:ctrlPr>
                          </m:sSubSupPr>
                          <m:e>
                            <m:r>
                              <a:rPr lang="en-US" altLang="zh-CN" sz="2000" b="1" i="1">
                                <a:solidFill>
                                  <a:schemeClr val="tx1"/>
                                </a:solidFill>
                                <a:latin typeface="Cambria Math" panose="02040503050406030204" pitchFamily="18" charset="0"/>
                              </a:rPr>
                              <m:t>𝑽</m:t>
                            </m:r>
                          </m:e>
                          <m:sub>
                            <m:r>
                              <a:rPr lang="en-US" altLang="zh-CN" sz="2000" b="1">
                                <a:solidFill>
                                  <a:schemeClr val="tx1"/>
                                </a:solidFill>
                                <a:latin typeface="Cambria Math" panose="02040503050406030204" pitchFamily="18" charset="0"/>
                              </a:rPr>
                              <m:t>𝐛𝐫</m:t>
                            </m:r>
                          </m:sub>
                          <m:sup>
                            <m:r>
                              <a:rPr lang="en-US" altLang="zh-CN" sz="2000" b="1" i="1">
                                <a:solidFill>
                                  <a:schemeClr val="tx1"/>
                                </a:solidFill>
                                <a:latin typeface="Cambria Math" panose="02040503050406030204" pitchFamily="18" charset="0"/>
                              </a:rPr>
                              <m:t>𝟐</m:t>
                            </m:r>
                          </m:sup>
                        </m:sSubSup>
                      </m:num>
                      <m:den>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𝑹</m:t>
                            </m:r>
                          </m:e>
                          <m:sub>
                            <m:r>
                              <a:rPr lang="en-US" altLang="zh-CN" sz="2000" b="1">
                                <a:solidFill>
                                  <a:schemeClr val="tx1"/>
                                </a:solidFill>
                                <a:latin typeface="Cambria Math" panose="02040503050406030204" pitchFamily="18" charset="0"/>
                              </a:rPr>
                              <m:t>𝐨𝐧</m:t>
                            </m:r>
                          </m:sub>
                        </m:sSub>
                      </m:den>
                    </m:f>
                  </m:oMath>
                </a14:m>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→高击穿电压</a:t>
                </a:r>
                <a14:m>
                  <m:oMath xmlns:m="http://schemas.openxmlformats.org/officeDocument/2006/math">
                    <m:sSub>
                      <m:sSubPr>
                        <m:ctrlPr>
                          <a:rPr lang="en-US" altLang="zh-CN" sz="2000" b="1" i="1">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𝑽</m:t>
                        </m:r>
                      </m:e>
                      <m:sub>
                        <m:r>
                          <a:rPr lang="en-US" altLang="zh-CN" sz="2000" b="1" i="0" smtClean="0">
                            <a:solidFill>
                              <a:schemeClr val="tx1"/>
                            </a:solidFill>
                            <a:latin typeface="Cambria Math" panose="02040503050406030204" pitchFamily="18" charset="0"/>
                          </a:rPr>
                          <m:t>𝐛𝐫</m:t>
                        </m:r>
                      </m:sub>
                    </m:sSub>
                  </m:oMath>
                </a14:m>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8000" indent="-288000">
                  <a:lnSpc>
                    <a:spcPct val="110000"/>
                  </a:lnSpc>
                  <a:spcBef>
                    <a:spcPts val="8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提出源场板</a:t>
                </a:r>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rPr>
                  <a:t>结构</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，改善器件中电场分布的均匀性，</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有效抑制峰值电场</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，提高耐击穿特性。</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7" name="矩形 1">
                <a:extLst>
                  <a:ext uri="{FF2B5EF4-FFF2-40B4-BE49-F238E27FC236}">
                    <a16:creationId xmlns:a16="http://schemas.microsoft.com/office/drawing/2014/main" id="{4356D363-1496-435C-8324-92DCD9121B35}"/>
                  </a:ext>
                </a:extLst>
              </p:cNvPr>
              <p:cNvSpPr>
                <a:spLocks noRot="1" noChangeAspect="1" noMove="1" noResize="1" noEditPoints="1" noAdjustHandles="1" noChangeArrowheads="1" noChangeShapeType="1" noTextEdit="1"/>
              </p:cNvSpPr>
              <p:nvPr/>
            </p:nvSpPr>
            <p:spPr bwMode="auto">
              <a:xfrm>
                <a:off x="252000" y="947359"/>
                <a:ext cx="8496465" cy="1215654"/>
              </a:xfrm>
              <a:prstGeom prst="rect">
                <a:avLst/>
              </a:prstGeom>
              <a:blipFill>
                <a:blip r:embed="rId4"/>
                <a:stretch>
                  <a:fillRect l="-646" t="-35500" b="-8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CB96E01F-95B0-478C-B89E-E32E95B66CAE}"/>
              </a:ext>
            </a:extLst>
          </p:cNvPr>
          <p:cNvSpPr/>
          <p:nvPr/>
        </p:nvSpPr>
        <p:spPr>
          <a:xfrm>
            <a:off x="4293465" y="6398934"/>
            <a:ext cx="4455000" cy="307777"/>
          </a:xfrm>
          <a:prstGeom prst="rect">
            <a:avLst/>
          </a:prstGeom>
        </p:spPr>
        <p:txBody>
          <a:bodyPr wrap="square">
            <a:spAutoFit/>
          </a:bodyPr>
          <a:lstStyle/>
          <a:p>
            <a:pPr algn="r">
              <a:defRPr/>
            </a:pPr>
            <a:r>
              <a:rPr lang="en-US" altLang="zh-CN" sz="1400" b="1" kern="100" dirty="0">
                <a:solidFill>
                  <a:srgbClr val="FF0000"/>
                </a:solidFill>
                <a:ea typeface="楷体" panose="02010609060101010101" pitchFamily="49" charset="-122"/>
              </a:rPr>
              <a:t>IEEE EDL, 2019, 40,</a:t>
            </a:r>
            <a:r>
              <a:rPr lang="zh-CN" altLang="en-US" sz="1400" b="1" kern="100" dirty="0">
                <a:solidFill>
                  <a:srgbClr val="FF0000"/>
                </a:solidFill>
                <a:ea typeface="楷体" panose="02010609060101010101" pitchFamily="49" charset="-122"/>
              </a:rPr>
              <a:t> </a:t>
            </a:r>
            <a:r>
              <a:rPr lang="en-US" altLang="zh-CN" sz="1400" b="1" kern="100" dirty="0">
                <a:solidFill>
                  <a:srgbClr val="FF0000"/>
                </a:solidFill>
                <a:ea typeface="楷体" panose="02010609060101010101" pitchFamily="49" charset="-122"/>
              </a:rPr>
              <a:t>83</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F33BD855-19B4-4840-8835-73D1D3B4EB1E}"/>
              </a:ext>
            </a:extLst>
          </p:cNvPr>
          <p:cNvSpPr/>
          <p:nvPr/>
        </p:nvSpPr>
        <p:spPr>
          <a:xfrm>
            <a:off x="972680" y="5687906"/>
            <a:ext cx="3384376" cy="400110"/>
          </a:xfrm>
          <a:prstGeom prst="rect">
            <a:avLst/>
          </a:prstGeom>
        </p:spPr>
        <p:txBody>
          <a:bodyPr wrap="square">
            <a:spAutoFit/>
          </a:bodyPr>
          <a:lstStyle/>
          <a:p>
            <a:pPr algn="ctr"/>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源场板器件结构</a:t>
            </a:r>
          </a:p>
        </p:txBody>
      </p:sp>
      <p:sp>
        <p:nvSpPr>
          <p:cNvPr id="20" name="Text Box 6">
            <a:extLst>
              <a:ext uri="{FF2B5EF4-FFF2-40B4-BE49-F238E27FC236}">
                <a16:creationId xmlns:a16="http://schemas.microsoft.com/office/drawing/2014/main" id="{A231E28B-A329-4C76-94F2-0971C21193BC}"/>
              </a:ext>
            </a:extLst>
          </p:cNvPr>
          <p:cNvSpPr txBox="1">
            <a:spLocks noChangeArrowheads="1"/>
          </p:cNvSpPr>
          <p:nvPr/>
        </p:nvSpPr>
        <p:spPr bwMode="auto">
          <a:xfrm>
            <a:off x="8748465" y="527844"/>
            <a:ext cx="395536" cy="307777"/>
          </a:xfrm>
          <a:prstGeom prst="rect">
            <a:avLst/>
          </a:prstGeom>
          <a:noFill/>
          <a:ln>
            <a:noFill/>
          </a:ln>
        </p:spPr>
        <p:txBody>
          <a:bodyPr wrap="square">
            <a:spAutoFit/>
          </a:bodyPr>
          <a:lstStyle>
            <a:lvl1pPr eaLnBrk="0" hangingPunct="0">
              <a:defRPr sz="3000" b="1">
                <a:solidFill>
                  <a:srgbClr val="FF0000"/>
                </a:solidFill>
                <a:latin typeface="Times New Roman" pitchFamily="18" charset="0"/>
                <a:ea typeface="黑体" pitchFamily="2" charset="-122"/>
              </a:defRPr>
            </a:lvl1pPr>
            <a:lvl2pPr marL="742950" indent="-285750" eaLnBrk="0" hangingPunct="0">
              <a:defRPr sz="3000" b="1">
                <a:solidFill>
                  <a:srgbClr val="FF0000"/>
                </a:solidFill>
                <a:latin typeface="Times New Roman" pitchFamily="18" charset="0"/>
                <a:ea typeface="黑体" pitchFamily="2" charset="-122"/>
              </a:defRPr>
            </a:lvl2pPr>
            <a:lvl3pPr marL="1143000" indent="-228600" eaLnBrk="0" hangingPunct="0">
              <a:defRPr sz="3000" b="1">
                <a:solidFill>
                  <a:srgbClr val="FF0000"/>
                </a:solidFill>
                <a:latin typeface="Times New Roman" pitchFamily="18" charset="0"/>
                <a:ea typeface="黑体" pitchFamily="2" charset="-122"/>
              </a:defRPr>
            </a:lvl3pPr>
            <a:lvl4pPr marL="1600200" indent="-228600" eaLnBrk="0" hangingPunct="0">
              <a:defRPr sz="3000" b="1">
                <a:solidFill>
                  <a:srgbClr val="FF0000"/>
                </a:solidFill>
                <a:latin typeface="Times New Roman" pitchFamily="18" charset="0"/>
                <a:ea typeface="黑体" pitchFamily="2" charset="-122"/>
              </a:defRPr>
            </a:lvl4pPr>
            <a:lvl5pPr marL="2057400" indent="-228600" eaLnBrk="0" hangingPunct="0">
              <a:defRPr sz="3000" b="1">
                <a:solidFill>
                  <a:srgbClr val="FF0000"/>
                </a:solidFill>
                <a:latin typeface="Times New Roman" pitchFamily="18" charset="0"/>
                <a:ea typeface="黑体" pitchFamily="2" charset="-122"/>
              </a:defRPr>
            </a:lvl5pPr>
            <a:lvl6pPr marL="2514600" indent="-228600" algn="ctr" eaLnBrk="0" fontAlgn="base" hangingPunct="0">
              <a:spcBef>
                <a:spcPct val="50000"/>
              </a:spcBef>
              <a:spcAft>
                <a:spcPct val="0"/>
              </a:spcAft>
              <a:defRPr sz="3000" b="1">
                <a:solidFill>
                  <a:srgbClr val="FF0000"/>
                </a:solidFill>
                <a:latin typeface="Times New Roman" pitchFamily="18" charset="0"/>
                <a:ea typeface="黑体" pitchFamily="2" charset="-122"/>
              </a:defRPr>
            </a:lvl6pPr>
            <a:lvl7pPr marL="2971800" indent="-228600" algn="ctr" eaLnBrk="0" fontAlgn="base" hangingPunct="0">
              <a:spcBef>
                <a:spcPct val="50000"/>
              </a:spcBef>
              <a:spcAft>
                <a:spcPct val="0"/>
              </a:spcAft>
              <a:defRPr sz="3000" b="1">
                <a:solidFill>
                  <a:srgbClr val="FF0000"/>
                </a:solidFill>
                <a:latin typeface="Times New Roman" pitchFamily="18" charset="0"/>
                <a:ea typeface="黑体" pitchFamily="2" charset="-122"/>
              </a:defRPr>
            </a:lvl7pPr>
            <a:lvl8pPr marL="3429000" indent="-228600" algn="ctr" eaLnBrk="0" fontAlgn="base" hangingPunct="0">
              <a:spcBef>
                <a:spcPct val="50000"/>
              </a:spcBef>
              <a:spcAft>
                <a:spcPct val="0"/>
              </a:spcAft>
              <a:defRPr sz="3000" b="1">
                <a:solidFill>
                  <a:srgbClr val="FF0000"/>
                </a:solidFill>
                <a:latin typeface="Times New Roman" pitchFamily="18" charset="0"/>
                <a:ea typeface="黑体" pitchFamily="2" charset="-122"/>
              </a:defRPr>
            </a:lvl8pPr>
            <a:lvl9pPr marL="3886200" indent="-228600" algn="ctr" eaLnBrk="0" fontAlgn="base" hangingPunct="0">
              <a:spcBef>
                <a:spcPct val="50000"/>
              </a:spcBef>
              <a:spcAft>
                <a:spcPct val="0"/>
              </a:spcAft>
              <a:defRPr sz="3000" b="1">
                <a:solidFill>
                  <a:srgbClr val="FF0000"/>
                </a:solidFill>
                <a:latin typeface="Times New Roman" pitchFamily="18" charset="0"/>
                <a:ea typeface="黑体" pitchFamily="2" charset="-122"/>
              </a:defRPr>
            </a:lvl9pPr>
          </a:lstStyle>
          <a:p>
            <a:pPr algn="ctr" eaLnBrk="1" hangingPunct="1">
              <a:defRPr/>
            </a:pPr>
            <a:fld id="{DE85B645-86D7-4C8B-88EE-30AAE9E7943C}" type="slidenum">
              <a:rPr lang="zh-CN" altLang="en-US" sz="1400" b="0" smtClean="0">
                <a:solidFill>
                  <a:schemeClr val="bg1">
                    <a:lumMod val="65000"/>
                  </a:schemeClr>
                </a:solidFill>
                <a:latin typeface="+mn-lt"/>
                <a:ea typeface="黑体" pitchFamily="49" charset="-122"/>
                <a:cs typeface="Times New Roman" pitchFamily="18" charset="0"/>
              </a:rPr>
              <a:pPr algn="ctr" eaLnBrk="1" hangingPunct="1">
                <a:defRPr/>
              </a:pPr>
              <a:t>78</a:t>
            </a:fld>
            <a:r>
              <a:rPr lang="zh-CN" altLang="en-US" sz="1400" b="0" dirty="0">
                <a:solidFill>
                  <a:schemeClr val="bg1">
                    <a:lumMod val="65000"/>
                  </a:schemeClr>
                </a:solidFill>
                <a:latin typeface="+mn-lt"/>
                <a:ea typeface="黑体" pitchFamily="49" charset="-122"/>
                <a:cs typeface="Times New Roman" pitchFamily="18" charset="0"/>
              </a:rPr>
              <a:t> </a:t>
            </a:r>
          </a:p>
        </p:txBody>
      </p:sp>
      <p:pic>
        <p:nvPicPr>
          <p:cNvPr id="13" name="图片 12">
            <a:extLst>
              <a:ext uri="{FF2B5EF4-FFF2-40B4-BE49-F238E27FC236}">
                <a16:creationId xmlns:a16="http://schemas.microsoft.com/office/drawing/2014/main" id="{A849B32B-B24E-4ABB-AF1E-7DE72EC0D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00" y="3042446"/>
            <a:ext cx="4356000" cy="2687179"/>
          </a:xfrm>
          <a:prstGeom prst="rect">
            <a:avLst/>
          </a:prstGeom>
        </p:spPr>
      </p:pic>
      <p:sp>
        <p:nvSpPr>
          <p:cNvPr id="14" name="矩形 13">
            <a:extLst>
              <a:ext uri="{FF2B5EF4-FFF2-40B4-BE49-F238E27FC236}">
                <a16:creationId xmlns:a16="http://schemas.microsoft.com/office/drawing/2014/main" id="{F37475D1-3626-4FC4-BB9E-8A2A40D5D330}"/>
              </a:ext>
            </a:extLst>
          </p:cNvPr>
          <p:cNvSpPr/>
          <p:nvPr/>
        </p:nvSpPr>
        <p:spPr>
          <a:xfrm>
            <a:off x="873352" y="2484000"/>
            <a:ext cx="2513830" cy="400110"/>
          </a:xfrm>
          <a:prstGeom prst="rect">
            <a:avLst/>
          </a:prstGeom>
        </p:spPr>
        <p:txBody>
          <a:bodyPr wrap="none">
            <a:spAutoFit/>
          </a:bodyPr>
          <a:lstStyle/>
          <a:p>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源场板</a:t>
            </a:r>
            <a:r>
              <a:rPr lang="en-US" altLang="zh-CN"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使峰值电场</a:t>
            </a:r>
            <a:endParaRPr lang="zh-CN" altLang="en-US" sz="2000" dirty="0">
              <a:solidFill>
                <a:schemeClr val="tx1"/>
              </a:solidFill>
            </a:endParaRPr>
          </a:p>
        </p:txBody>
      </p:sp>
      <p:cxnSp>
        <p:nvCxnSpPr>
          <p:cNvPr id="15" name="直接箭头连接符 14">
            <a:extLst>
              <a:ext uri="{FF2B5EF4-FFF2-40B4-BE49-F238E27FC236}">
                <a16:creationId xmlns:a16="http://schemas.microsoft.com/office/drawing/2014/main" id="{6512D4BB-9E36-4CC5-9235-0D8155C94F6E}"/>
              </a:ext>
            </a:extLst>
          </p:cNvPr>
          <p:cNvCxnSpPr>
            <a:cxnSpLocks/>
          </p:cNvCxnSpPr>
          <p:nvPr/>
        </p:nvCxnSpPr>
        <p:spPr>
          <a:xfrm>
            <a:off x="1558850" y="2843039"/>
            <a:ext cx="0" cy="322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99D0A9EB-1C8F-4C7B-B9FC-3D4952C1906C}"/>
              </a:ext>
            </a:extLst>
          </p:cNvPr>
          <p:cNvPicPr>
            <a:picLocks noChangeAspect="1"/>
          </p:cNvPicPr>
          <p:nvPr/>
        </p:nvPicPr>
        <p:blipFill>
          <a:blip r:embed="rId6"/>
          <a:stretch>
            <a:fillRect/>
          </a:stretch>
        </p:blipFill>
        <p:spPr>
          <a:xfrm>
            <a:off x="5202000" y="3042446"/>
            <a:ext cx="3384376" cy="2722978"/>
          </a:xfrm>
          <a:prstGeom prst="rect">
            <a:avLst/>
          </a:prstGeom>
        </p:spPr>
      </p:pic>
      <p:sp>
        <p:nvSpPr>
          <p:cNvPr id="22" name="矩形 21">
            <a:extLst>
              <a:ext uri="{FF2B5EF4-FFF2-40B4-BE49-F238E27FC236}">
                <a16:creationId xmlns:a16="http://schemas.microsoft.com/office/drawing/2014/main" id="{12021D15-E23D-4385-8572-E97D03E1F614}"/>
              </a:ext>
            </a:extLst>
          </p:cNvPr>
          <p:cNvSpPr/>
          <p:nvPr/>
        </p:nvSpPr>
        <p:spPr>
          <a:xfrm>
            <a:off x="6057000" y="5734201"/>
            <a:ext cx="2207094" cy="400110"/>
          </a:xfrm>
          <a:prstGeom prst="rect">
            <a:avLst/>
          </a:prstGeom>
        </p:spPr>
        <p:txBody>
          <a:bodyPr wrap="square">
            <a:spAutoFit/>
          </a:bodyPr>
          <a:lstStyle/>
          <a:p>
            <a:pPr algn="ctr"/>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击穿特性</a:t>
            </a:r>
            <a:endParaRPr lang="zh-CN" altLang="en-US" sz="2000" dirty="0">
              <a:solidFill>
                <a:schemeClr val="tx1"/>
              </a:solidFill>
            </a:endParaRPr>
          </a:p>
        </p:txBody>
      </p:sp>
      <p:pic>
        <p:nvPicPr>
          <p:cNvPr id="23" name="图片 22">
            <a:extLst>
              <a:ext uri="{FF2B5EF4-FFF2-40B4-BE49-F238E27FC236}">
                <a16:creationId xmlns:a16="http://schemas.microsoft.com/office/drawing/2014/main" id="{0B480355-086E-48AE-B45F-335193D84CB4}"/>
              </a:ext>
            </a:extLst>
          </p:cNvPr>
          <p:cNvPicPr>
            <a:picLocks noChangeAspect="1"/>
          </p:cNvPicPr>
          <p:nvPr/>
        </p:nvPicPr>
        <p:blipFill>
          <a:blip r:embed="rId7"/>
          <a:stretch>
            <a:fillRect/>
          </a:stretch>
        </p:blipFill>
        <p:spPr>
          <a:xfrm>
            <a:off x="5206899" y="3069204"/>
            <a:ext cx="494186" cy="254602"/>
          </a:xfrm>
          <a:prstGeom prst="rect">
            <a:avLst/>
          </a:prstGeom>
        </p:spPr>
      </p:pic>
      <p:sp>
        <p:nvSpPr>
          <p:cNvPr id="2" name="灯片编号占位符 1">
            <a:extLst>
              <a:ext uri="{FF2B5EF4-FFF2-40B4-BE49-F238E27FC236}">
                <a16:creationId xmlns:a16="http://schemas.microsoft.com/office/drawing/2014/main" id="{66E0D5CF-AEF2-4372-9BCF-902D400F8E75}"/>
              </a:ext>
            </a:extLst>
          </p:cNvPr>
          <p:cNvSpPr>
            <a:spLocks noGrp="1"/>
          </p:cNvSpPr>
          <p:nvPr>
            <p:ph type="sldNum" sz="quarter" idx="12"/>
          </p:nvPr>
        </p:nvSpPr>
        <p:spPr/>
        <p:txBody>
          <a:bodyPr/>
          <a:lstStyle/>
          <a:p>
            <a:pPr>
              <a:defRPr/>
            </a:pPr>
            <a:fld id="{DA99D973-1692-47FC-81E9-62E7DAEE60FF}" type="slidenum">
              <a:rPr lang="en-US" altLang="zh-CN" smtClean="0"/>
              <a:pPr>
                <a:defRPr/>
              </a:pPr>
              <a:t>78</a:t>
            </a:fld>
            <a:endParaRPr lang="en-US" altLang="zh-CN"/>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Tm="44586"/>
    </mc:Choice>
    <mc:Fallback xmlns="">
      <p:transition advTm="44586"/>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1" name="Text Box 3">
            <a:extLst>
              <a:ext uri="{FF2B5EF4-FFF2-40B4-BE49-F238E27FC236}">
                <a16:creationId xmlns:a16="http://schemas.microsoft.com/office/drawing/2014/main" id="{B6829E19-D422-471C-8CC7-74867959D5E2}"/>
              </a:ext>
            </a:extLst>
          </p:cNvPr>
          <p:cNvSpPr txBox="1">
            <a:spLocks noChangeArrowheads="1"/>
          </p:cNvSpPr>
          <p:nvPr/>
        </p:nvSpPr>
        <p:spPr bwMode="auto">
          <a:xfrm>
            <a:off x="304800" y="1447800"/>
            <a:ext cx="6477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800">
                <a:solidFill>
                  <a:schemeClr val="tx1"/>
                </a:solidFill>
                <a:latin typeface="Times" panose="02020603050405020304" pitchFamily="18" charset="0"/>
              </a:rPr>
              <a:t>CNT is a tubular form of carbon with diameter as small as </a:t>
            </a:r>
            <a:r>
              <a:rPr kumimoji="0" lang="en-US" altLang="zh-CN" sz="2400">
                <a:solidFill>
                  <a:schemeClr val="tx1"/>
                </a:solidFill>
                <a:latin typeface="Times" panose="02020603050405020304" pitchFamily="18" charset="0"/>
              </a:rPr>
              <a:t>1 nm</a:t>
            </a:r>
            <a:r>
              <a:rPr kumimoji="0" lang="en-US" altLang="zh-CN" sz="1800">
                <a:solidFill>
                  <a:schemeClr val="tx1"/>
                </a:solidFill>
                <a:latin typeface="Times" panose="02020603050405020304" pitchFamily="18" charset="0"/>
              </a:rPr>
              <a:t>.  </a:t>
            </a:r>
          </a:p>
          <a:p>
            <a:r>
              <a:rPr kumimoji="0" lang="en-US" altLang="zh-CN" sz="1800">
                <a:solidFill>
                  <a:schemeClr val="tx1"/>
                </a:solidFill>
                <a:latin typeface="Times" panose="02020603050405020304" pitchFamily="18" charset="0"/>
              </a:rPr>
              <a:t>Length: few nm to cm.</a:t>
            </a:r>
          </a:p>
          <a:p>
            <a:endParaRPr kumimoji="0" lang="en-US" altLang="zh-CN" sz="1800">
              <a:solidFill>
                <a:schemeClr val="tx1"/>
              </a:solidFill>
              <a:latin typeface="Times" panose="02020603050405020304" pitchFamily="18" charset="0"/>
            </a:endParaRPr>
          </a:p>
          <a:p>
            <a:r>
              <a:rPr kumimoji="0" lang="en-US" altLang="zh-CN" sz="1800">
                <a:solidFill>
                  <a:schemeClr val="tx1"/>
                </a:solidFill>
                <a:latin typeface="Times" panose="02020603050405020304" pitchFamily="18" charset="0"/>
              </a:rPr>
              <a:t>CNT is configurationally equivalent to a two dimensional graphene sheet rolled into a tube.</a:t>
            </a:r>
          </a:p>
        </p:txBody>
      </p:sp>
      <p:grpSp>
        <p:nvGrpSpPr>
          <p:cNvPr id="89092" name="Group 4">
            <a:extLst>
              <a:ext uri="{FF2B5EF4-FFF2-40B4-BE49-F238E27FC236}">
                <a16:creationId xmlns:a16="http://schemas.microsoft.com/office/drawing/2014/main" id="{2D191A4D-30EA-4415-8145-2DD356921AB7}"/>
              </a:ext>
            </a:extLst>
          </p:cNvPr>
          <p:cNvGrpSpPr>
            <a:grpSpLocks/>
          </p:cNvGrpSpPr>
          <p:nvPr/>
        </p:nvGrpSpPr>
        <p:grpSpPr bwMode="auto">
          <a:xfrm>
            <a:off x="7035800" y="1371600"/>
            <a:ext cx="1879600" cy="2819400"/>
            <a:chOff x="3600" y="912"/>
            <a:chExt cx="960" cy="1440"/>
          </a:xfrm>
        </p:grpSpPr>
        <p:sp>
          <p:nvSpPr>
            <p:cNvPr id="89096" name="Rectangle 5">
              <a:extLst>
                <a:ext uri="{FF2B5EF4-FFF2-40B4-BE49-F238E27FC236}">
                  <a16:creationId xmlns:a16="http://schemas.microsoft.com/office/drawing/2014/main" id="{88BCE4E1-68A9-425E-AADF-C9BE5AC68ED1}"/>
                </a:ext>
              </a:extLst>
            </p:cNvPr>
            <p:cNvSpPr>
              <a:spLocks noChangeArrowheads="1"/>
            </p:cNvSpPr>
            <p:nvPr/>
          </p:nvSpPr>
          <p:spPr bwMode="auto">
            <a:xfrm>
              <a:off x="3696" y="912"/>
              <a:ext cx="864" cy="1344"/>
            </a:xfrm>
            <a:prstGeom prst="rect">
              <a:avLst/>
            </a:prstGeom>
            <a:solidFill>
              <a:srgbClr val="000099"/>
            </a:solidFill>
            <a:ln w="9525">
              <a:solidFill>
                <a:schemeClr val="tx1"/>
              </a:solidFill>
              <a:miter lim="800000"/>
              <a:headEnd/>
              <a:tailEnd/>
            </a:ln>
          </p:spPr>
          <p:txBody>
            <a:bodyPr wrap="none" anchor="ct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endParaRPr lang="zh-CN" altLang="en-US"/>
            </a:p>
          </p:txBody>
        </p:sp>
        <p:pic>
          <p:nvPicPr>
            <p:cNvPr id="89097" name="Picture 6">
              <a:extLst>
                <a:ext uri="{FF2B5EF4-FFF2-40B4-BE49-F238E27FC236}">
                  <a16:creationId xmlns:a16="http://schemas.microsoft.com/office/drawing/2014/main" id="{1F8CF8A8-9423-4E83-A1C0-6CA120066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 y="1008"/>
              <a:ext cx="893" cy="13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89094" name="Picture 8" descr="10-10">
            <a:extLst>
              <a:ext uri="{FF2B5EF4-FFF2-40B4-BE49-F238E27FC236}">
                <a16:creationId xmlns:a16="http://schemas.microsoft.com/office/drawing/2014/main" id="{D09E738F-752A-4240-ACFA-A52DE172CB3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355975"/>
            <a:ext cx="4605337"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5" name="Text Box 9">
            <a:extLst>
              <a:ext uri="{FF2B5EF4-FFF2-40B4-BE49-F238E27FC236}">
                <a16:creationId xmlns:a16="http://schemas.microsoft.com/office/drawing/2014/main" id="{B6B0AA29-ECC2-4BC6-A803-867552A668F8}"/>
              </a:ext>
            </a:extLst>
          </p:cNvPr>
          <p:cNvSpPr txBox="1">
            <a:spLocks noChangeArrowheads="1"/>
          </p:cNvSpPr>
          <p:nvPr/>
        </p:nvSpPr>
        <p:spPr bwMode="auto">
          <a:xfrm>
            <a:off x="5257800" y="4114800"/>
            <a:ext cx="37338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5425" indent="-225425">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800">
                <a:solidFill>
                  <a:schemeClr val="tx1"/>
                </a:solidFill>
                <a:latin typeface="Times" panose="02020603050405020304" pitchFamily="18" charset="0"/>
              </a:rPr>
              <a:t>CNT exhibits:</a:t>
            </a:r>
          </a:p>
          <a:p>
            <a:pPr>
              <a:buFontTx/>
              <a:buAutoNum type="arabicPeriod"/>
            </a:pPr>
            <a:r>
              <a:rPr kumimoji="0" lang="en-US" altLang="zh-CN" sz="1800">
                <a:solidFill>
                  <a:schemeClr val="tx1"/>
                </a:solidFill>
                <a:latin typeface="Times" panose="02020603050405020304" pitchFamily="18" charset="0"/>
              </a:rPr>
              <a:t>Carrier mobility ~ 100,000 cm</a:t>
            </a:r>
            <a:r>
              <a:rPr kumimoji="0" lang="en-US" altLang="zh-CN" sz="1800" baseline="30000">
                <a:solidFill>
                  <a:schemeClr val="tx1"/>
                </a:solidFill>
                <a:latin typeface="Times" panose="02020603050405020304" pitchFamily="18" charset="0"/>
              </a:rPr>
              <a:t>2</a:t>
            </a:r>
            <a:r>
              <a:rPr kumimoji="0" lang="en-US" altLang="zh-CN" sz="1800">
                <a:solidFill>
                  <a:schemeClr val="tx1"/>
                </a:solidFill>
                <a:latin typeface="Times" panose="02020603050405020304" pitchFamily="18" charset="0"/>
              </a:rPr>
              <a:t>/Vs</a:t>
            </a:r>
          </a:p>
          <a:p>
            <a:pPr>
              <a:buFontTx/>
              <a:buAutoNum type="arabicPeriod"/>
            </a:pPr>
            <a:r>
              <a:rPr kumimoji="0" lang="en-US" altLang="zh-CN" sz="1800">
                <a:solidFill>
                  <a:schemeClr val="tx1"/>
                </a:solidFill>
                <a:latin typeface="Times" panose="02020603050405020304" pitchFamily="18" charset="0"/>
              </a:rPr>
              <a:t>Young’s modulus over 1 Tera Pascal, as stiff as diamond;</a:t>
            </a:r>
          </a:p>
          <a:p>
            <a:r>
              <a:rPr kumimoji="0" lang="en-US" altLang="zh-CN" sz="1800">
                <a:solidFill>
                  <a:schemeClr val="tx1"/>
                </a:solidFill>
                <a:latin typeface="Times" panose="02020603050405020304" pitchFamily="18" charset="0"/>
              </a:rPr>
              <a:t>3. Tensile strength ~ 200 GPa.</a:t>
            </a:r>
          </a:p>
          <a:p>
            <a:endParaRPr kumimoji="0" lang="en-US" altLang="zh-CN" sz="1800">
              <a:solidFill>
                <a:schemeClr val="tx1"/>
              </a:solidFill>
              <a:latin typeface="Times" panose="02020603050405020304" pitchFamily="18" charset="0"/>
            </a:endParaRPr>
          </a:p>
          <a:p>
            <a:r>
              <a:rPr kumimoji="0" lang="en-US" altLang="zh-CN" sz="1800">
                <a:solidFill>
                  <a:schemeClr val="tx1"/>
                </a:solidFill>
                <a:latin typeface="Times" panose="02020603050405020304" pitchFamily="18" charset="0"/>
              </a:rPr>
              <a:t>CNT can be metallic or semiconducting, depending on chirality.</a:t>
            </a:r>
            <a:endParaRPr kumimoji="0" lang="en-US" altLang="zh-CN" sz="2400">
              <a:solidFill>
                <a:schemeClr val="tx1"/>
              </a:solidFill>
              <a:latin typeface="Times" panose="02020603050405020304" pitchFamily="18" charset="0"/>
            </a:endParaRPr>
          </a:p>
        </p:txBody>
      </p:sp>
      <p:sp>
        <p:nvSpPr>
          <p:cNvPr id="10" name="Rectangle 2">
            <a:extLst>
              <a:ext uri="{FF2B5EF4-FFF2-40B4-BE49-F238E27FC236}">
                <a16:creationId xmlns:a16="http://schemas.microsoft.com/office/drawing/2014/main" id="{DE9E5F60-21AC-4326-BE26-EA8D3770185A}"/>
              </a:ext>
            </a:extLst>
          </p:cNvPr>
          <p:cNvSpPr txBox="1">
            <a:spLocks noChangeArrowheads="1"/>
          </p:cNvSpPr>
          <p:nvPr/>
        </p:nvSpPr>
        <p:spPr bwMode="auto">
          <a:xfrm>
            <a:off x="838200" y="0"/>
            <a:ext cx="7340600" cy="914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1600">
                <a:solidFill>
                  <a:schemeClr val="tx2"/>
                </a:solidFill>
                <a:latin typeface="+mj-lt"/>
                <a:ea typeface="+mj-ea"/>
                <a:cs typeface="+mj-cs"/>
              </a:defRPr>
            </a:lvl1pPr>
            <a:lvl2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2pPr>
            <a:lvl3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3pPr>
            <a:lvl4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4pPr>
            <a:lvl5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5pPr>
            <a:lvl6pPr marL="457200" algn="ctr" rtl="0" fontAlgn="base">
              <a:spcBef>
                <a:spcPct val="0"/>
              </a:spcBef>
              <a:spcAft>
                <a:spcPct val="0"/>
              </a:spcAft>
              <a:defRPr kumimoji="1" sz="1600">
                <a:solidFill>
                  <a:schemeClr val="tx2"/>
                </a:solidFill>
                <a:latin typeface="Times New Roman" pitchFamily="18" charset="0"/>
                <a:ea typeface="华文行楷" pitchFamily="2" charset="-122"/>
              </a:defRPr>
            </a:lvl6pPr>
            <a:lvl7pPr marL="914400" algn="ctr" rtl="0" fontAlgn="base">
              <a:spcBef>
                <a:spcPct val="0"/>
              </a:spcBef>
              <a:spcAft>
                <a:spcPct val="0"/>
              </a:spcAft>
              <a:defRPr kumimoji="1" sz="1600">
                <a:solidFill>
                  <a:schemeClr val="tx2"/>
                </a:solidFill>
                <a:latin typeface="Times New Roman" pitchFamily="18" charset="0"/>
                <a:ea typeface="华文行楷" pitchFamily="2" charset="-122"/>
              </a:defRPr>
            </a:lvl7pPr>
            <a:lvl8pPr marL="1371600" algn="ctr" rtl="0" fontAlgn="base">
              <a:spcBef>
                <a:spcPct val="0"/>
              </a:spcBef>
              <a:spcAft>
                <a:spcPct val="0"/>
              </a:spcAft>
              <a:defRPr kumimoji="1" sz="1600">
                <a:solidFill>
                  <a:schemeClr val="tx2"/>
                </a:solidFill>
                <a:latin typeface="Times New Roman" pitchFamily="18" charset="0"/>
                <a:ea typeface="华文行楷" pitchFamily="2" charset="-122"/>
              </a:defRPr>
            </a:lvl8pPr>
            <a:lvl9pPr marL="1828800" algn="ctr" rtl="0" fontAlgn="base">
              <a:spcBef>
                <a:spcPct val="0"/>
              </a:spcBef>
              <a:spcAft>
                <a:spcPct val="0"/>
              </a:spcAft>
              <a:defRPr kumimoji="1" sz="1600">
                <a:solidFill>
                  <a:schemeClr val="tx2"/>
                </a:solidFill>
                <a:latin typeface="Times New Roman" pitchFamily="18" charset="0"/>
                <a:ea typeface="华文行楷" pitchFamily="2" charset="-122"/>
              </a:defRPr>
            </a:lvl9pPr>
          </a:lstStyle>
          <a:p>
            <a:pPr eaLnBrk="1" hangingPunct="1"/>
            <a:r>
              <a:rPr lang="zh-CN" altLang="en-US" sz="3600" b="1" kern="0" dirty="0">
                <a:latin typeface="+mn-lt"/>
                <a:ea typeface="微软雅黑" panose="020B0503020204020204" pitchFamily="34" charset="-122"/>
              </a:rPr>
              <a:t>碳纳米管（</a:t>
            </a:r>
            <a:r>
              <a:rPr lang="en-US" altLang="zh-CN" sz="3600" b="1" kern="0" dirty="0">
                <a:latin typeface="+mn-lt"/>
                <a:ea typeface="微软雅黑" panose="020B0503020204020204" pitchFamily="34" charset="-122"/>
              </a:rPr>
              <a:t>CNT</a:t>
            </a:r>
            <a:r>
              <a:rPr lang="zh-CN" altLang="en-US" sz="3600" b="1" kern="0" dirty="0">
                <a:latin typeface="+mn-lt"/>
                <a:ea typeface="微软雅黑" panose="020B0503020204020204" pitchFamily="34" charset="-122"/>
              </a:rPr>
              <a:t>）</a:t>
            </a:r>
            <a:endParaRPr lang="en-US" altLang="zh-CN" sz="3600" b="1" kern="0" dirty="0">
              <a:latin typeface="+mn-lt"/>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a:extLst>
              <a:ext uri="{FF2B5EF4-FFF2-40B4-BE49-F238E27FC236}">
                <a16:creationId xmlns:a16="http://schemas.microsoft.com/office/drawing/2014/main" id="{EAAA9792-10B8-464C-8FEE-EEF955405FFA}"/>
              </a:ext>
            </a:extLst>
          </p:cNvPr>
          <p:cNvSpPr>
            <a:spLocks noChangeArrowheads="1"/>
          </p:cNvSpPr>
          <p:nvPr/>
        </p:nvSpPr>
        <p:spPr bwMode="auto">
          <a:xfrm>
            <a:off x="0" y="2603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4000" b="1">
                <a:solidFill>
                  <a:srgbClr val="FFFF00"/>
                </a:solidFill>
                <a:latin typeface="微软雅黑" panose="020B0503020204020204" pitchFamily="34" charset="-122"/>
                <a:ea typeface="微软雅黑" panose="020B0503020204020204" pitchFamily="34" charset="-122"/>
              </a:rPr>
              <a:t>微电子学的特点</a:t>
            </a:r>
          </a:p>
        </p:txBody>
      </p:sp>
      <p:sp>
        <p:nvSpPr>
          <p:cNvPr id="20483" name="矩形 4">
            <a:extLst>
              <a:ext uri="{FF2B5EF4-FFF2-40B4-BE49-F238E27FC236}">
                <a16:creationId xmlns:a16="http://schemas.microsoft.com/office/drawing/2014/main" id="{371ACC20-8F51-4CCC-A190-414BA47758DF}"/>
              </a:ext>
            </a:extLst>
          </p:cNvPr>
          <p:cNvSpPr>
            <a:spLocks noChangeArrowheads="1"/>
          </p:cNvSpPr>
          <p:nvPr/>
        </p:nvSpPr>
        <p:spPr bwMode="auto">
          <a:xfrm>
            <a:off x="250825" y="1196975"/>
            <a:ext cx="8642350"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a:defRPr>
                <a:solidFill>
                  <a:schemeClr val="tx1"/>
                </a:solidFill>
                <a:latin typeface="Arial" panose="020B0604020202020204" pitchFamily="34" charset="0"/>
                <a:ea typeface="宋体" panose="02010600030101010101" pitchFamily="2" charset="-122"/>
              </a:defRPr>
            </a:lvl1pPr>
            <a:lvl2pPr marL="273050" indent="-2730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10000"/>
              </a:lnSpc>
              <a:spcBef>
                <a:spcPts val="600"/>
              </a:spcBef>
              <a:buFont typeface="Wingdings" panose="05000000000000000000" pitchFamily="2" charset="2"/>
              <a:buChar char="Ø"/>
            </a:pPr>
            <a:r>
              <a:rPr lang="zh-CN" altLang="en-US" sz="20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重要地位：</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是电子与信息科学技术的基础，是发展现代高新技术和国民经济现代化的重要基础，微电子技术是国家综合实力的体现；</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lnSpc>
                <a:spcPct val="110000"/>
              </a:lnSpc>
              <a:spcBef>
                <a:spcPts val="600"/>
              </a:spcBef>
              <a:buFont typeface="Wingdings" panose="05000000000000000000" pitchFamily="2" charset="2"/>
              <a:buChar char="Ø"/>
            </a:pPr>
            <a:r>
              <a:rPr lang="zh-CN" altLang="en-US" sz="20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综合性强：</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是融合了</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40</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多种科学（物理、化学、电子、材料、计算机、电路理论、信号处理、集成电路设计制造等）、技术（超净、超纯、超精细加工等）和工程领域的交叉学科和尖端制造技术；</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10000"/>
              </a:lnSpc>
              <a:spcBef>
                <a:spcPts val="600"/>
              </a:spcBef>
              <a:buFont typeface="Wingdings" panose="05000000000000000000" pitchFamily="2" charset="2"/>
              <a:buChar char="Ø"/>
            </a:pPr>
            <a:r>
              <a:rPr lang="zh-CN" altLang="en-US" sz="20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实用性强：</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以实现电路和系统的集成和应用为目的；</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10000"/>
              </a:lnSpc>
              <a:spcBef>
                <a:spcPts val="600"/>
              </a:spcBef>
              <a:buFont typeface="Wingdings" panose="05000000000000000000" pitchFamily="2" charset="2"/>
              <a:buChar char="Ø"/>
            </a:pPr>
            <a:r>
              <a:rPr lang="zh-CN" altLang="en-US" sz="20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发展迅速：</a:t>
            </a:r>
            <a:r>
              <a:rPr kumimoji="1" lang="en-US" altLang="zh-CN" sz="2000" b="1" dirty="0">
                <a:latin typeface="微软雅黑" panose="020B0503020204020204" pitchFamily="34" charset="-122"/>
                <a:ea typeface="微软雅黑" panose="020B0503020204020204" pitchFamily="34" charset="-122"/>
              </a:rPr>
              <a:t>Moore</a:t>
            </a:r>
            <a:r>
              <a:rPr kumimoji="1" lang="zh-CN" altLang="en-US" sz="2000" b="1" dirty="0">
                <a:latin typeface="微软雅黑" panose="020B0503020204020204" pitchFamily="34" charset="-122"/>
                <a:ea typeface="微软雅黑" panose="020B0503020204020204" pitchFamily="34" charset="-122"/>
              </a:rPr>
              <a:t>定律</a:t>
            </a:r>
            <a:r>
              <a:rPr kumimoji="1" lang="en-US" altLang="zh-CN" sz="2000" b="1" dirty="0">
                <a:latin typeface="微软雅黑" panose="020B0503020204020204" pitchFamily="34" charset="-122"/>
                <a:ea typeface="微软雅黑" panose="020B0503020204020204" pitchFamily="34" charset="-122"/>
              </a:rPr>
              <a:t>—IC</a:t>
            </a:r>
            <a:r>
              <a:rPr kumimoji="1" lang="zh-CN" altLang="en-US" sz="2000" b="1" dirty="0">
                <a:latin typeface="微软雅黑" panose="020B0503020204020204" pitchFamily="34" charset="-122"/>
                <a:ea typeface="微软雅黑" panose="020B0503020204020204" pitchFamily="34" charset="-122"/>
              </a:rPr>
              <a:t>芯片集成度每</a:t>
            </a:r>
            <a:r>
              <a:rPr kumimoji="1" lang="en-US" altLang="zh-CN" sz="2000" b="1" dirty="0">
                <a:latin typeface="微软雅黑" panose="020B0503020204020204" pitchFamily="34" charset="-122"/>
                <a:ea typeface="微软雅黑" panose="020B0503020204020204" pitchFamily="34" charset="-122"/>
              </a:rPr>
              <a:t>3</a:t>
            </a:r>
            <a:r>
              <a:rPr kumimoji="1" lang="zh-CN" altLang="en-US" sz="2000" b="1" dirty="0">
                <a:latin typeface="微软雅黑" panose="020B0503020204020204" pitchFamily="34" charset="-122"/>
                <a:ea typeface="微软雅黑" panose="020B0503020204020204" pitchFamily="34" charset="-122"/>
              </a:rPr>
              <a:t>年提高</a:t>
            </a:r>
            <a:r>
              <a:rPr kumimoji="1" lang="en-US" altLang="zh-CN" sz="2000" b="1" dirty="0">
                <a:latin typeface="微软雅黑" panose="020B0503020204020204" pitchFamily="34" charset="-122"/>
                <a:ea typeface="微软雅黑" panose="020B0503020204020204" pitchFamily="34" charset="-122"/>
              </a:rPr>
              <a:t>4</a:t>
            </a:r>
            <a:r>
              <a:rPr kumimoji="1" lang="zh-CN" altLang="en-US" sz="2000" b="1" dirty="0">
                <a:latin typeface="微软雅黑" panose="020B0503020204020204" pitchFamily="34" charset="-122"/>
                <a:ea typeface="微软雅黑" panose="020B0503020204020204" pitchFamily="34" charset="-122"/>
              </a:rPr>
              <a:t>倍</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eaLnBrk="1" hangingPunct="1">
              <a:lnSpc>
                <a:spcPct val="110000"/>
              </a:lnSpc>
              <a:spcBef>
                <a:spcPts val="600"/>
              </a:spcBef>
              <a:buFont typeface="Wingdings" panose="05000000000000000000" pitchFamily="2" charset="2"/>
              <a:buChar char="Ø"/>
            </a:pPr>
            <a:r>
              <a:rPr lang="zh-CN" altLang="en-US" sz="2000" b="1" dirty="0">
                <a:solidFill>
                  <a:srgbClr val="FFFF00"/>
                </a:solidFill>
                <a:latin typeface="微软雅黑" panose="020B0503020204020204" pitchFamily="34" charset="-122"/>
                <a:ea typeface="微软雅黑" panose="020B0503020204020204" pitchFamily="34" charset="-122"/>
              </a:rPr>
              <a:t>带动作用：</a:t>
            </a:r>
            <a:r>
              <a:rPr lang="zh-CN" altLang="en-US" sz="2000" b="1" dirty="0">
                <a:latin typeface="微软雅黑" panose="020B0503020204020204" pitchFamily="34" charset="-122"/>
                <a:ea typeface="微软雅黑" panose="020B0503020204020204" pitchFamily="34" charset="-122"/>
              </a:rPr>
              <a:t>带动计算机、通信、网络等技术快速发展；</a:t>
            </a:r>
            <a:endParaRPr lang="en-US" altLang="zh-CN" sz="2000" b="1" dirty="0">
              <a:latin typeface="微软雅黑" panose="020B0503020204020204" pitchFamily="34" charset="-122"/>
              <a:ea typeface="微软雅黑" panose="020B0503020204020204" pitchFamily="34" charset="-122"/>
            </a:endParaRPr>
          </a:p>
          <a:p>
            <a:pPr eaLnBrk="1" hangingPunct="1">
              <a:lnSpc>
                <a:spcPct val="110000"/>
              </a:lnSpc>
              <a:spcBef>
                <a:spcPts val="600"/>
              </a:spcBef>
              <a:buFont typeface="Wingdings" panose="05000000000000000000" pitchFamily="2" charset="2"/>
              <a:buChar char="Ø"/>
            </a:pPr>
            <a:r>
              <a:rPr lang="zh-CN" altLang="en-US" sz="2000" b="1" dirty="0">
                <a:solidFill>
                  <a:srgbClr val="FFFF00"/>
                </a:solidFill>
                <a:latin typeface="微软雅黑" panose="020B0503020204020204" pitchFamily="34" charset="-122"/>
                <a:ea typeface="微软雅黑" panose="020B0503020204020204" pitchFamily="34" charset="-122"/>
              </a:rPr>
              <a:t>渗透性强：</a:t>
            </a:r>
            <a:r>
              <a:rPr lang="zh-CN" altLang="en-US" sz="2000" b="1" dirty="0">
                <a:latin typeface="微软雅黑" panose="020B0503020204020204" pitchFamily="34" charset="-122"/>
                <a:ea typeface="微软雅黑" panose="020B0503020204020204" pitchFamily="34" charset="-122"/>
              </a:rPr>
              <a:t>可与其它学科结合而诞生出一些列新的交叉学科，如</a:t>
            </a:r>
            <a:r>
              <a:rPr lang="en-US" altLang="zh-CN" sz="2000" b="1" dirty="0">
                <a:latin typeface="微软雅黑" panose="020B0503020204020204" pitchFamily="34" charset="-122"/>
                <a:ea typeface="微软雅黑" panose="020B0503020204020204" pitchFamily="34" charset="-122"/>
              </a:rPr>
              <a:t>MEMS</a:t>
            </a:r>
            <a:r>
              <a:rPr lang="zh-CN" altLang="en-US" sz="2000" b="1" dirty="0">
                <a:latin typeface="微软雅黑" panose="020B0503020204020204" pitchFamily="34" charset="-122"/>
                <a:ea typeface="微软雅黑" panose="020B0503020204020204" pitchFamily="34" charset="-122"/>
              </a:rPr>
              <a:t>、生物芯片、光电集成、人工智能等。</a:t>
            </a:r>
            <a:endParaRPr lang="en-US" altLang="zh-CN" sz="2000" b="1" dirty="0">
              <a:latin typeface="微软雅黑" panose="020B0503020204020204" pitchFamily="34" charset="-122"/>
              <a:ea typeface="微软雅黑" panose="020B0503020204020204" pitchFamily="34" charset="-122"/>
            </a:endParaRPr>
          </a:p>
        </p:txBody>
      </p:sp>
      <p:graphicFrame>
        <p:nvGraphicFramePr>
          <p:cNvPr id="20484" name="Object 4">
            <a:extLst>
              <a:ext uri="{FF2B5EF4-FFF2-40B4-BE49-F238E27FC236}">
                <a16:creationId xmlns:a16="http://schemas.microsoft.com/office/drawing/2014/main" id="{4C7D166D-66D2-43DE-9B2C-09C39488F037}"/>
              </a:ext>
            </a:extLst>
          </p:cNvPr>
          <p:cNvGraphicFramePr>
            <a:graphicFrameLocks noChangeAspect="1"/>
          </p:cNvGraphicFramePr>
          <p:nvPr/>
        </p:nvGraphicFramePr>
        <p:xfrm>
          <a:off x="684213" y="5157788"/>
          <a:ext cx="1079500" cy="1417637"/>
        </p:xfrm>
        <a:graphic>
          <a:graphicData uri="http://schemas.openxmlformats.org/presentationml/2006/ole">
            <mc:AlternateContent xmlns:mc="http://schemas.openxmlformats.org/markup-compatibility/2006">
              <mc:Choice xmlns:v="urn:schemas-microsoft-com:vml" Requires="v">
                <p:oleObj spid="_x0000_s80997" name="BMP 图象" r:id="rId4" imgW="1895238" imgH="2800741" progId="Paint.Picture">
                  <p:embed/>
                </p:oleObj>
              </mc:Choice>
              <mc:Fallback>
                <p:oleObj name="BMP 图象" r:id="rId4" imgW="1895238" imgH="2800741" progId="Paint.Picture">
                  <p:embed/>
                  <p:pic>
                    <p:nvPicPr>
                      <p:cNvPr id="20484" name="Object 4">
                        <a:extLst>
                          <a:ext uri="{FF2B5EF4-FFF2-40B4-BE49-F238E27FC236}">
                            <a16:creationId xmlns:a16="http://schemas.microsoft.com/office/drawing/2014/main" id="{4C7D166D-66D2-43DE-9B2C-09C39488F0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5157788"/>
                        <a:ext cx="1079500"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485" name="Picture 3" descr="ENIAC">
            <a:extLst>
              <a:ext uri="{FF2B5EF4-FFF2-40B4-BE49-F238E27FC236}">
                <a16:creationId xmlns:a16="http://schemas.microsoft.com/office/drawing/2014/main" id="{AD0222CC-1296-4147-BE1E-27059BA7E8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2463" y="5100638"/>
            <a:ext cx="1855787"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4" descr="掌上电脑">
            <a:extLst>
              <a:ext uri="{FF2B5EF4-FFF2-40B4-BE49-F238E27FC236}">
                <a16:creationId xmlns:a16="http://schemas.microsoft.com/office/drawing/2014/main" id="{32F7E39F-EDB3-4945-9B40-91CE60E288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3550" y="5100638"/>
            <a:ext cx="1503363"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7" name="Group 21">
            <a:extLst>
              <a:ext uri="{FF2B5EF4-FFF2-40B4-BE49-F238E27FC236}">
                <a16:creationId xmlns:a16="http://schemas.microsoft.com/office/drawing/2014/main" id="{166CF047-787C-4C86-B9EF-16C687AF3DBC}"/>
              </a:ext>
            </a:extLst>
          </p:cNvPr>
          <p:cNvGrpSpPr>
            <a:grpSpLocks/>
          </p:cNvGrpSpPr>
          <p:nvPr/>
        </p:nvGrpSpPr>
        <p:grpSpPr bwMode="auto">
          <a:xfrm>
            <a:off x="2238375" y="5135563"/>
            <a:ext cx="1470025" cy="1462087"/>
            <a:chOff x="3833" y="1327"/>
            <a:chExt cx="1815" cy="1718"/>
          </a:xfrm>
        </p:grpSpPr>
        <p:pic>
          <p:nvPicPr>
            <p:cNvPr id="20490" name="Picture 19" descr="未命名">
              <a:extLst>
                <a:ext uri="{FF2B5EF4-FFF2-40B4-BE49-F238E27FC236}">
                  <a16:creationId xmlns:a16="http://schemas.microsoft.com/office/drawing/2014/main" id="{5C470168-A0F3-4B3C-A28F-6DCB22E713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3" y="1327"/>
              <a:ext cx="1790" cy="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Picture 20" descr="_1TD(V{}EH4W68}3D6BWR[F">
              <a:extLst>
                <a:ext uri="{FF2B5EF4-FFF2-40B4-BE49-F238E27FC236}">
                  <a16:creationId xmlns:a16="http://schemas.microsoft.com/office/drawing/2014/main" id="{435132AB-1C8D-4B5D-8667-F4F78FA22E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3" y="2296"/>
              <a:ext cx="1815"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右箭头 12">
            <a:extLst>
              <a:ext uri="{FF2B5EF4-FFF2-40B4-BE49-F238E27FC236}">
                <a16:creationId xmlns:a16="http://schemas.microsoft.com/office/drawing/2014/main" id="{723CB3C5-6B08-489B-AF72-3E0EB40EF5D2}"/>
              </a:ext>
            </a:extLst>
          </p:cNvPr>
          <p:cNvSpPr/>
          <p:nvPr/>
        </p:nvSpPr>
        <p:spPr>
          <a:xfrm>
            <a:off x="1835150" y="5732463"/>
            <a:ext cx="384175" cy="36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微软雅黑" panose="020B0503020204020204" pitchFamily="34" charset="-122"/>
              <a:ea typeface="微软雅黑" panose="020B0503020204020204" pitchFamily="34" charset="-122"/>
            </a:endParaRPr>
          </a:p>
        </p:txBody>
      </p:sp>
      <p:sp>
        <p:nvSpPr>
          <p:cNvPr id="14" name="右箭头 13">
            <a:extLst>
              <a:ext uri="{FF2B5EF4-FFF2-40B4-BE49-F238E27FC236}">
                <a16:creationId xmlns:a16="http://schemas.microsoft.com/office/drawing/2014/main" id="{31B62973-62D2-4323-B8D1-54F9FC48FD71}"/>
              </a:ext>
            </a:extLst>
          </p:cNvPr>
          <p:cNvSpPr/>
          <p:nvPr/>
        </p:nvSpPr>
        <p:spPr>
          <a:xfrm>
            <a:off x="6372225" y="5721350"/>
            <a:ext cx="382588" cy="360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A1B32511-E071-46CB-B5DD-F8776F713819}"/>
              </a:ext>
            </a:extLst>
          </p:cNvPr>
          <p:cNvSpPr>
            <a:spLocks noGrp="1"/>
          </p:cNvSpPr>
          <p:nvPr>
            <p:ph type="sldNum" sz="quarter" idx="11"/>
          </p:nvPr>
        </p:nvSpPr>
        <p:spPr/>
        <p:txBody>
          <a:bodyPr/>
          <a:lstStyle/>
          <a:p>
            <a:pPr>
              <a:defRPr/>
            </a:pPr>
            <a:fld id="{5827373B-C2CC-41E1-B863-09BB423C47B1}" type="slidenum">
              <a:rPr lang="en-US" altLang="zh-CN" smtClean="0"/>
              <a:pPr>
                <a:defRPr/>
              </a:pPr>
              <a:t>8</a:t>
            </a:fld>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EB14F5A1-43EB-4F40-9070-ADE5F14D5FE7}"/>
              </a:ext>
            </a:extLst>
          </p:cNvPr>
          <p:cNvSpPr>
            <a:spLocks noGrp="1" noChangeArrowheads="1"/>
          </p:cNvSpPr>
          <p:nvPr>
            <p:ph type="title"/>
          </p:nvPr>
        </p:nvSpPr>
        <p:spPr bwMode="auto">
          <a:xfrm>
            <a:off x="838200" y="0"/>
            <a:ext cx="7340600" cy="91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altLang="zh-CN" sz="3600" b="1" dirty="0">
                <a:latin typeface="+mn-lt"/>
                <a:ea typeface="微软雅黑" panose="020B0503020204020204" pitchFamily="34" charset="-122"/>
              </a:rPr>
              <a:t>CNT</a:t>
            </a:r>
            <a:r>
              <a:rPr lang="zh-CN" altLang="en-US" sz="3600" b="1" dirty="0">
                <a:latin typeface="+mn-lt"/>
                <a:ea typeface="微软雅黑" panose="020B0503020204020204" pitchFamily="34" charset="-122"/>
              </a:rPr>
              <a:t>场效应晶体管</a:t>
            </a:r>
            <a:endParaRPr lang="en-US" altLang="zh-CN" sz="3600" b="1" dirty="0">
              <a:latin typeface="+mn-lt"/>
              <a:ea typeface="微软雅黑" panose="020B0503020204020204" pitchFamily="34" charset="-122"/>
            </a:endParaRPr>
          </a:p>
        </p:txBody>
      </p:sp>
      <p:pic>
        <p:nvPicPr>
          <p:cNvPr id="90115" name="Picture 3" descr="tubefet">
            <a:extLst>
              <a:ext uri="{FF2B5EF4-FFF2-40B4-BE49-F238E27FC236}">
                <a16:creationId xmlns:a16="http://schemas.microsoft.com/office/drawing/2014/main" id="{D6BDA90F-FB85-418D-B6E8-51167F9AC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 y="914400"/>
            <a:ext cx="3108325"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116" name="Group 4">
            <a:extLst>
              <a:ext uri="{FF2B5EF4-FFF2-40B4-BE49-F238E27FC236}">
                <a16:creationId xmlns:a16="http://schemas.microsoft.com/office/drawing/2014/main" id="{4E970340-2805-44B9-B6E1-CC8019C00157}"/>
              </a:ext>
            </a:extLst>
          </p:cNvPr>
          <p:cNvGrpSpPr>
            <a:grpSpLocks/>
          </p:cNvGrpSpPr>
          <p:nvPr/>
        </p:nvGrpSpPr>
        <p:grpSpPr bwMode="auto">
          <a:xfrm>
            <a:off x="4905375" y="914400"/>
            <a:ext cx="3638550" cy="2459038"/>
            <a:chOff x="420" y="1579"/>
            <a:chExt cx="1912" cy="1291"/>
          </a:xfrm>
        </p:grpSpPr>
        <p:pic>
          <p:nvPicPr>
            <p:cNvPr id="90135" name="Picture 5">
              <a:extLst>
                <a:ext uri="{FF2B5EF4-FFF2-40B4-BE49-F238E27FC236}">
                  <a16:creationId xmlns:a16="http://schemas.microsoft.com/office/drawing/2014/main" id="{7844349C-9D63-49B4-B5BE-34FAF987D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 y="1965"/>
              <a:ext cx="156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36" name="Rectangle 6">
              <a:extLst>
                <a:ext uri="{FF2B5EF4-FFF2-40B4-BE49-F238E27FC236}">
                  <a16:creationId xmlns:a16="http://schemas.microsoft.com/office/drawing/2014/main" id="{2B2B44BE-E8F6-49E9-8B0E-9C0BD8A8D441}"/>
                </a:ext>
              </a:extLst>
            </p:cNvPr>
            <p:cNvSpPr>
              <a:spLocks noChangeArrowheads="1"/>
            </p:cNvSpPr>
            <p:nvPr/>
          </p:nvSpPr>
          <p:spPr bwMode="auto">
            <a:xfrm>
              <a:off x="953" y="1579"/>
              <a:ext cx="809" cy="247"/>
            </a:xfrm>
            <a:prstGeom prst="rect">
              <a:avLst/>
            </a:prstGeom>
            <a:solidFill>
              <a:srgbClr val="C0C0C0"/>
            </a:solidFill>
            <a:ln w="63500">
              <a:solidFill>
                <a:srgbClr val="808080"/>
              </a:solidFill>
              <a:miter lim="800000"/>
              <a:headEnd/>
              <a:tailEnd/>
            </a:ln>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r>
                <a:rPr kumimoji="0" lang="en-US" altLang="zh-CN" sz="1600" b="1">
                  <a:solidFill>
                    <a:schemeClr val="tx1"/>
                  </a:solidFill>
                  <a:latin typeface="Arial" panose="020B0604020202020204" pitchFamily="34" charset="0"/>
                </a:rPr>
                <a:t>Gate</a:t>
              </a:r>
            </a:p>
          </p:txBody>
        </p:sp>
        <p:sp>
          <p:nvSpPr>
            <p:cNvPr id="90137" name="Rectangle 7">
              <a:extLst>
                <a:ext uri="{FF2B5EF4-FFF2-40B4-BE49-F238E27FC236}">
                  <a16:creationId xmlns:a16="http://schemas.microsoft.com/office/drawing/2014/main" id="{4A89500E-5BE1-4187-8D7B-49712845DF15}"/>
                </a:ext>
              </a:extLst>
            </p:cNvPr>
            <p:cNvSpPr>
              <a:spLocks noChangeArrowheads="1"/>
            </p:cNvSpPr>
            <p:nvPr/>
          </p:nvSpPr>
          <p:spPr bwMode="auto">
            <a:xfrm>
              <a:off x="420" y="2104"/>
              <a:ext cx="1912" cy="206"/>
            </a:xfrm>
            <a:prstGeom prst="rect">
              <a:avLst/>
            </a:prstGeom>
            <a:gradFill rotWithShape="0">
              <a:gsLst>
                <a:gs pos="0">
                  <a:srgbClr val="4E4E74"/>
                </a:gs>
                <a:gs pos="50000">
                  <a:srgbClr val="666699"/>
                </a:gs>
                <a:gs pos="100000">
                  <a:srgbClr val="4E4E7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endParaRPr kumimoji="0" lang="zh-CN" altLang="zh-CN" sz="1200">
                <a:solidFill>
                  <a:schemeClr val="tx1"/>
                </a:solidFill>
                <a:latin typeface="宋体" panose="02010600030101010101" pitchFamily="2" charset="-122"/>
              </a:endParaRPr>
            </a:p>
          </p:txBody>
        </p:sp>
        <p:sp>
          <p:nvSpPr>
            <p:cNvPr id="90138" name="Rectangle 8">
              <a:extLst>
                <a:ext uri="{FF2B5EF4-FFF2-40B4-BE49-F238E27FC236}">
                  <a16:creationId xmlns:a16="http://schemas.microsoft.com/office/drawing/2014/main" id="{2456EAE7-0FCF-4CC6-8049-D3737D42A698}"/>
                </a:ext>
              </a:extLst>
            </p:cNvPr>
            <p:cNvSpPr>
              <a:spLocks noChangeArrowheads="1"/>
            </p:cNvSpPr>
            <p:nvPr/>
          </p:nvSpPr>
          <p:spPr bwMode="auto">
            <a:xfrm>
              <a:off x="420" y="2310"/>
              <a:ext cx="1912" cy="522"/>
            </a:xfrm>
            <a:prstGeom prst="rect">
              <a:avLst/>
            </a:prstGeom>
            <a:gradFill rotWithShape="0">
              <a:gsLst>
                <a:gs pos="0">
                  <a:srgbClr val="7F7F7F"/>
                </a:gs>
                <a:gs pos="50000">
                  <a:srgbClr val="C0C0C0"/>
                </a:gs>
                <a:gs pos="100000">
                  <a:srgbClr val="7F7F7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39" name="Rectangle 9">
              <a:extLst>
                <a:ext uri="{FF2B5EF4-FFF2-40B4-BE49-F238E27FC236}">
                  <a16:creationId xmlns:a16="http://schemas.microsoft.com/office/drawing/2014/main" id="{03B20E38-79DC-4944-BCC0-7341E62D2620}"/>
                </a:ext>
              </a:extLst>
            </p:cNvPr>
            <p:cNvSpPr>
              <a:spLocks noChangeArrowheads="1"/>
            </p:cNvSpPr>
            <p:nvPr/>
          </p:nvSpPr>
          <p:spPr bwMode="auto">
            <a:xfrm>
              <a:off x="930" y="1806"/>
              <a:ext cx="860" cy="171"/>
            </a:xfrm>
            <a:prstGeom prst="rect">
              <a:avLst/>
            </a:prstGeom>
            <a:gradFill rotWithShape="0">
              <a:gsLst>
                <a:gs pos="0">
                  <a:srgbClr val="567200"/>
                </a:gs>
                <a:gs pos="50000">
                  <a:srgbClr val="99CC00"/>
                </a:gs>
                <a:gs pos="100000">
                  <a:srgbClr val="5672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40" name="Text Box 10">
              <a:extLst>
                <a:ext uri="{FF2B5EF4-FFF2-40B4-BE49-F238E27FC236}">
                  <a16:creationId xmlns:a16="http://schemas.microsoft.com/office/drawing/2014/main" id="{C70EEE11-ED21-454D-ABDC-BA54E2289A53}"/>
                </a:ext>
              </a:extLst>
            </p:cNvPr>
            <p:cNvSpPr txBox="1">
              <a:spLocks noChangeArrowheads="1"/>
            </p:cNvSpPr>
            <p:nvPr/>
          </p:nvSpPr>
          <p:spPr bwMode="auto">
            <a:xfrm>
              <a:off x="973" y="1790"/>
              <a:ext cx="7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400" b="1">
                  <a:solidFill>
                    <a:schemeClr val="tx1"/>
                  </a:solidFill>
                  <a:latin typeface="Arial" panose="020B0604020202020204" pitchFamily="34" charset="0"/>
                </a:rPr>
                <a:t> 8nm HfO</a:t>
              </a:r>
              <a:r>
                <a:rPr kumimoji="0" lang="en-US" altLang="zh-CN" sz="1400" b="1" baseline="-25000">
                  <a:solidFill>
                    <a:schemeClr val="tx1"/>
                  </a:solidFill>
                  <a:latin typeface="Arial" panose="020B0604020202020204" pitchFamily="34" charset="0"/>
                </a:rPr>
                <a:t>2</a:t>
              </a:r>
              <a:endParaRPr kumimoji="0" lang="en-US" altLang="zh-CN" sz="1400" b="1">
                <a:solidFill>
                  <a:schemeClr val="tx1"/>
                </a:solidFill>
                <a:latin typeface="Arial" panose="020B0604020202020204" pitchFamily="34" charset="0"/>
              </a:endParaRPr>
            </a:p>
          </p:txBody>
        </p:sp>
        <p:sp>
          <p:nvSpPr>
            <p:cNvPr id="90141" name="Text Box 11">
              <a:extLst>
                <a:ext uri="{FF2B5EF4-FFF2-40B4-BE49-F238E27FC236}">
                  <a16:creationId xmlns:a16="http://schemas.microsoft.com/office/drawing/2014/main" id="{9C0C17ED-FAE6-4756-9671-066762ED22C4}"/>
                </a:ext>
              </a:extLst>
            </p:cNvPr>
            <p:cNvSpPr txBox="1">
              <a:spLocks noChangeArrowheads="1"/>
            </p:cNvSpPr>
            <p:nvPr/>
          </p:nvSpPr>
          <p:spPr bwMode="auto">
            <a:xfrm>
              <a:off x="896" y="2101"/>
              <a:ext cx="1075"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400" b="1">
                  <a:solidFill>
                    <a:schemeClr val="tx1"/>
                  </a:solidFill>
                  <a:latin typeface="Arial" panose="020B0604020202020204" pitchFamily="34" charset="0"/>
                </a:rPr>
                <a:t>SiO</a:t>
              </a:r>
              <a:r>
                <a:rPr kumimoji="0" lang="en-US" altLang="zh-CN" sz="1400" b="1" baseline="-25000">
                  <a:solidFill>
                    <a:schemeClr val="tx1"/>
                  </a:solidFill>
                  <a:latin typeface="Arial" panose="020B0604020202020204" pitchFamily="34" charset="0"/>
                </a:rPr>
                <a:t>2</a:t>
              </a:r>
              <a:endParaRPr kumimoji="0" lang="en-US" altLang="zh-CN" sz="1400" b="1">
                <a:solidFill>
                  <a:schemeClr val="tx1"/>
                </a:solidFill>
                <a:latin typeface="Arial" panose="020B0604020202020204" pitchFamily="34" charset="0"/>
              </a:endParaRPr>
            </a:p>
          </p:txBody>
        </p:sp>
        <p:sp>
          <p:nvSpPr>
            <p:cNvPr id="90142" name="Text Box 12">
              <a:extLst>
                <a:ext uri="{FF2B5EF4-FFF2-40B4-BE49-F238E27FC236}">
                  <a16:creationId xmlns:a16="http://schemas.microsoft.com/office/drawing/2014/main" id="{6202093F-0E8D-4FA7-94C4-A023B1E9C6F9}"/>
                </a:ext>
              </a:extLst>
            </p:cNvPr>
            <p:cNvSpPr txBox="1">
              <a:spLocks noChangeArrowheads="1"/>
            </p:cNvSpPr>
            <p:nvPr/>
          </p:nvSpPr>
          <p:spPr bwMode="auto">
            <a:xfrm>
              <a:off x="832" y="2433"/>
              <a:ext cx="1075"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600" b="1">
                  <a:solidFill>
                    <a:schemeClr val="tx1"/>
                  </a:solidFill>
                  <a:latin typeface="Arial" panose="020B0604020202020204" pitchFamily="34" charset="0"/>
                </a:rPr>
                <a:t>p++ Si</a:t>
              </a:r>
            </a:p>
          </p:txBody>
        </p:sp>
        <p:sp>
          <p:nvSpPr>
            <p:cNvPr id="90143" name="Rectangle 13">
              <a:extLst>
                <a:ext uri="{FF2B5EF4-FFF2-40B4-BE49-F238E27FC236}">
                  <a16:creationId xmlns:a16="http://schemas.microsoft.com/office/drawing/2014/main" id="{FCDB2491-A52C-48AA-BD7F-9EA4632DB058}"/>
                </a:ext>
              </a:extLst>
            </p:cNvPr>
            <p:cNvSpPr>
              <a:spLocks noChangeArrowheads="1"/>
            </p:cNvSpPr>
            <p:nvPr/>
          </p:nvSpPr>
          <p:spPr bwMode="auto">
            <a:xfrm>
              <a:off x="492" y="1920"/>
              <a:ext cx="440" cy="185"/>
            </a:xfrm>
            <a:prstGeom prst="rect">
              <a:avLst/>
            </a:prstGeom>
            <a:gradFill rotWithShape="0">
              <a:gsLst>
                <a:gs pos="0">
                  <a:srgbClr val="A88600"/>
                </a:gs>
                <a:gs pos="50000">
                  <a:srgbClr val="FFCC00"/>
                </a:gs>
                <a:gs pos="100000">
                  <a:srgbClr val="A88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44" name="Rectangle 14">
              <a:extLst>
                <a:ext uri="{FF2B5EF4-FFF2-40B4-BE49-F238E27FC236}">
                  <a16:creationId xmlns:a16="http://schemas.microsoft.com/office/drawing/2014/main" id="{0466F89C-EC79-4F2B-BD8F-EE4B0AB21558}"/>
                </a:ext>
              </a:extLst>
            </p:cNvPr>
            <p:cNvSpPr>
              <a:spLocks noChangeArrowheads="1"/>
            </p:cNvSpPr>
            <p:nvPr/>
          </p:nvSpPr>
          <p:spPr bwMode="auto">
            <a:xfrm>
              <a:off x="1786" y="1919"/>
              <a:ext cx="440" cy="185"/>
            </a:xfrm>
            <a:prstGeom prst="rect">
              <a:avLst/>
            </a:prstGeom>
            <a:gradFill rotWithShape="0">
              <a:gsLst>
                <a:gs pos="0">
                  <a:srgbClr val="A98700"/>
                </a:gs>
                <a:gs pos="50000">
                  <a:srgbClr val="FFCC00"/>
                </a:gs>
                <a:gs pos="100000">
                  <a:srgbClr val="A987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45" name="Text Box 15">
              <a:extLst>
                <a:ext uri="{FF2B5EF4-FFF2-40B4-BE49-F238E27FC236}">
                  <a16:creationId xmlns:a16="http://schemas.microsoft.com/office/drawing/2014/main" id="{2E4FE06A-E988-4968-88EE-5BCA73931F89}"/>
                </a:ext>
              </a:extLst>
            </p:cNvPr>
            <p:cNvSpPr txBox="1">
              <a:spLocks noChangeArrowheads="1"/>
            </p:cNvSpPr>
            <p:nvPr/>
          </p:nvSpPr>
          <p:spPr bwMode="auto">
            <a:xfrm>
              <a:off x="1886" y="1912"/>
              <a:ext cx="35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600" b="1">
                  <a:solidFill>
                    <a:schemeClr val="tx1"/>
                  </a:solidFill>
                  <a:latin typeface="Arial" panose="020B0604020202020204" pitchFamily="34" charset="0"/>
                </a:rPr>
                <a:t>Pd</a:t>
              </a:r>
            </a:p>
          </p:txBody>
        </p:sp>
        <p:sp>
          <p:nvSpPr>
            <p:cNvPr id="90146" name="Text Box 16">
              <a:extLst>
                <a:ext uri="{FF2B5EF4-FFF2-40B4-BE49-F238E27FC236}">
                  <a16:creationId xmlns:a16="http://schemas.microsoft.com/office/drawing/2014/main" id="{F0FB3894-031C-43BE-8650-C6E1F68E0FC0}"/>
                </a:ext>
              </a:extLst>
            </p:cNvPr>
            <p:cNvSpPr txBox="1">
              <a:spLocks noChangeArrowheads="1"/>
            </p:cNvSpPr>
            <p:nvPr/>
          </p:nvSpPr>
          <p:spPr bwMode="auto">
            <a:xfrm>
              <a:off x="520" y="1917"/>
              <a:ext cx="339"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600" b="1">
                  <a:solidFill>
                    <a:schemeClr val="tx1"/>
                  </a:solidFill>
                  <a:latin typeface="Arial" panose="020B0604020202020204" pitchFamily="34" charset="0"/>
                </a:rPr>
                <a:t>Pd</a:t>
              </a:r>
            </a:p>
          </p:txBody>
        </p:sp>
        <p:sp>
          <p:nvSpPr>
            <p:cNvPr id="90147" name="Text Box 17">
              <a:extLst>
                <a:ext uri="{FF2B5EF4-FFF2-40B4-BE49-F238E27FC236}">
                  <a16:creationId xmlns:a16="http://schemas.microsoft.com/office/drawing/2014/main" id="{8C2A5014-663F-45D2-8981-F4263D1CA39D}"/>
                </a:ext>
              </a:extLst>
            </p:cNvPr>
            <p:cNvSpPr txBox="1">
              <a:spLocks noChangeArrowheads="1"/>
            </p:cNvSpPr>
            <p:nvPr/>
          </p:nvSpPr>
          <p:spPr bwMode="auto">
            <a:xfrm>
              <a:off x="1141" y="1950"/>
              <a:ext cx="7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r>
                <a:rPr kumimoji="0" lang="en-US" altLang="zh-CN" sz="1400" b="1">
                  <a:solidFill>
                    <a:schemeClr val="tx1"/>
                  </a:solidFill>
                  <a:latin typeface="Arial" panose="020B0604020202020204" pitchFamily="34" charset="0"/>
                </a:rPr>
                <a:t>CNT</a:t>
              </a:r>
            </a:p>
          </p:txBody>
        </p:sp>
      </p:grpSp>
      <p:sp>
        <p:nvSpPr>
          <p:cNvPr id="90117" name="Text Box 18">
            <a:extLst>
              <a:ext uri="{FF2B5EF4-FFF2-40B4-BE49-F238E27FC236}">
                <a16:creationId xmlns:a16="http://schemas.microsoft.com/office/drawing/2014/main" id="{F5E6859E-941B-40EF-8C65-AE7D1427BAE8}"/>
              </a:ext>
            </a:extLst>
          </p:cNvPr>
          <p:cNvSpPr txBox="1">
            <a:spLocks noChangeArrowheads="1"/>
          </p:cNvSpPr>
          <p:nvPr/>
        </p:nvSpPr>
        <p:spPr bwMode="auto">
          <a:xfrm>
            <a:off x="304800" y="3505200"/>
            <a:ext cx="3657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spcBef>
                <a:spcPct val="50000"/>
              </a:spcBef>
            </a:pPr>
            <a:r>
              <a:rPr kumimoji="0" lang="en-US" altLang="zh-CN" sz="1600"/>
              <a:t>Delft : Tans, et al., Nature, </a:t>
            </a:r>
            <a:r>
              <a:rPr kumimoji="0" lang="en-US" altLang="zh-CN" sz="1600" b="1"/>
              <a:t>393</a:t>
            </a:r>
            <a:r>
              <a:rPr kumimoji="0" lang="en-US" altLang="zh-CN" sz="1600"/>
              <a:t>, 49, 1998</a:t>
            </a:r>
          </a:p>
        </p:txBody>
      </p:sp>
      <p:sp>
        <p:nvSpPr>
          <p:cNvPr id="90118" name="Text Box 19">
            <a:extLst>
              <a:ext uri="{FF2B5EF4-FFF2-40B4-BE49-F238E27FC236}">
                <a16:creationId xmlns:a16="http://schemas.microsoft.com/office/drawing/2014/main" id="{1F00ABD8-1C5E-46E2-99B5-02022C7E7533}"/>
              </a:ext>
            </a:extLst>
          </p:cNvPr>
          <p:cNvSpPr txBox="1">
            <a:spLocks noChangeArrowheads="1"/>
          </p:cNvSpPr>
          <p:nvPr/>
        </p:nvSpPr>
        <p:spPr bwMode="auto">
          <a:xfrm>
            <a:off x="4914900" y="3473450"/>
            <a:ext cx="3619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spcBef>
                <a:spcPct val="50000"/>
              </a:spcBef>
            </a:pPr>
            <a:r>
              <a:rPr kumimoji="0" lang="en-US" altLang="zh-CN" sz="1600"/>
              <a:t>Javey, et al., </a:t>
            </a:r>
            <a:r>
              <a:rPr kumimoji="0" lang="en-US" altLang="zh-CN" sz="1600" i="1"/>
              <a:t>Nano Letters</a:t>
            </a:r>
            <a:r>
              <a:rPr kumimoji="0" lang="en-US" altLang="zh-CN" sz="1600"/>
              <a:t>, </a:t>
            </a:r>
            <a:r>
              <a:rPr kumimoji="0" lang="en-US" altLang="zh-CN" sz="1600" b="1"/>
              <a:t>4</a:t>
            </a:r>
            <a:r>
              <a:rPr kumimoji="0" lang="en-US" altLang="zh-CN" sz="1600"/>
              <a:t>, 1319, 2004</a:t>
            </a:r>
          </a:p>
        </p:txBody>
      </p:sp>
      <p:pic>
        <p:nvPicPr>
          <p:cNvPr id="90119" name="Picture 20">
            <a:extLst>
              <a:ext uri="{FF2B5EF4-FFF2-40B4-BE49-F238E27FC236}">
                <a16:creationId xmlns:a16="http://schemas.microsoft.com/office/drawing/2014/main" id="{A5B857CE-1794-4A11-ACEF-551C9BF45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038600"/>
            <a:ext cx="233362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0120" name="Text Box 21">
            <a:extLst>
              <a:ext uri="{FF2B5EF4-FFF2-40B4-BE49-F238E27FC236}">
                <a16:creationId xmlns:a16="http://schemas.microsoft.com/office/drawing/2014/main" id="{8301EFFE-6304-4CF2-873F-BA66C6B33790}"/>
              </a:ext>
            </a:extLst>
          </p:cNvPr>
          <p:cNvSpPr txBox="1">
            <a:spLocks noChangeArrowheads="1"/>
          </p:cNvSpPr>
          <p:nvPr/>
        </p:nvSpPr>
        <p:spPr bwMode="auto">
          <a:xfrm>
            <a:off x="533400" y="6248400"/>
            <a:ext cx="3429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600"/>
              <a:t>Appenzeller, et al., </a:t>
            </a:r>
            <a:r>
              <a:rPr kumimoji="0" lang="en-US" altLang="zh-CN" sz="1600" i="1"/>
              <a:t>PRL</a:t>
            </a:r>
            <a:r>
              <a:rPr kumimoji="0" lang="en-US" altLang="zh-CN" sz="1600"/>
              <a:t>, </a:t>
            </a:r>
            <a:r>
              <a:rPr kumimoji="0" lang="en-US" altLang="zh-CN" sz="1600" b="1"/>
              <a:t>93</a:t>
            </a:r>
            <a:r>
              <a:rPr kumimoji="0" lang="en-US" altLang="zh-CN" sz="1600"/>
              <a:t>, 19, 2005</a:t>
            </a:r>
          </a:p>
        </p:txBody>
      </p:sp>
      <p:grpSp>
        <p:nvGrpSpPr>
          <p:cNvPr id="90121" name="Group 22">
            <a:extLst>
              <a:ext uri="{FF2B5EF4-FFF2-40B4-BE49-F238E27FC236}">
                <a16:creationId xmlns:a16="http://schemas.microsoft.com/office/drawing/2014/main" id="{35510C8A-2FD1-47BC-AB38-4DA189F15903}"/>
              </a:ext>
            </a:extLst>
          </p:cNvPr>
          <p:cNvGrpSpPr>
            <a:grpSpLocks/>
          </p:cNvGrpSpPr>
          <p:nvPr/>
        </p:nvGrpSpPr>
        <p:grpSpPr bwMode="auto">
          <a:xfrm>
            <a:off x="5181600" y="3962400"/>
            <a:ext cx="2971800" cy="2174875"/>
            <a:chOff x="1785" y="6399"/>
            <a:chExt cx="4680" cy="3426"/>
          </a:xfrm>
        </p:grpSpPr>
        <p:pic>
          <p:nvPicPr>
            <p:cNvPr id="90123" name="Picture 23" descr="NOI-TopGate">
              <a:extLst>
                <a:ext uri="{FF2B5EF4-FFF2-40B4-BE49-F238E27FC236}">
                  <a16:creationId xmlns:a16="http://schemas.microsoft.com/office/drawing/2014/main" id="{8134C52C-F733-440C-905D-BC0E01F549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0" y="6399"/>
              <a:ext cx="4495" cy="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4" name="Picture 24" descr="DSCN3249">
              <a:extLst>
                <a:ext uri="{FF2B5EF4-FFF2-40B4-BE49-F238E27FC236}">
                  <a16:creationId xmlns:a16="http://schemas.microsoft.com/office/drawing/2014/main" id="{00F08EA6-2842-4882-A267-6DF71ED8E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0" y="8533"/>
              <a:ext cx="1686" cy="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5" name="Text Box 25">
              <a:extLst>
                <a:ext uri="{FF2B5EF4-FFF2-40B4-BE49-F238E27FC236}">
                  <a16:creationId xmlns:a16="http://schemas.microsoft.com/office/drawing/2014/main" id="{4C3CBF1C-5143-40F3-B40B-2AE2BF2B8451}"/>
                </a:ext>
              </a:extLst>
            </p:cNvPr>
            <p:cNvSpPr txBox="1">
              <a:spLocks noChangeArrowheads="1"/>
            </p:cNvSpPr>
            <p:nvPr/>
          </p:nvSpPr>
          <p:spPr bwMode="auto">
            <a:xfrm>
              <a:off x="4454" y="7776"/>
              <a:ext cx="936"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ko-KR" sz="1200">
                  <a:solidFill>
                    <a:schemeClr val="tx1"/>
                  </a:solidFill>
                  <a:ea typeface="Batang" panose="02030600000101010101" pitchFamily="18" charset="-127"/>
                </a:rPr>
                <a:t>Drain</a:t>
              </a:r>
              <a:endParaRPr kumimoji="0" lang="en-US" altLang="zh-CN" sz="2400">
                <a:solidFill>
                  <a:schemeClr val="tx1"/>
                </a:solidFill>
              </a:endParaRPr>
            </a:p>
          </p:txBody>
        </p:sp>
        <p:sp>
          <p:nvSpPr>
            <p:cNvPr id="90126" name="Text Box 26">
              <a:extLst>
                <a:ext uri="{FF2B5EF4-FFF2-40B4-BE49-F238E27FC236}">
                  <a16:creationId xmlns:a16="http://schemas.microsoft.com/office/drawing/2014/main" id="{B1A52925-E5F8-4C81-B463-692DE4D097BC}"/>
                </a:ext>
              </a:extLst>
            </p:cNvPr>
            <p:cNvSpPr txBox="1">
              <a:spLocks noChangeArrowheads="1"/>
            </p:cNvSpPr>
            <p:nvPr/>
          </p:nvSpPr>
          <p:spPr bwMode="auto">
            <a:xfrm>
              <a:off x="2987" y="6921"/>
              <a:ext cx="1124"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ko-KR" sz="1200">
                  <a:solidFill>
                    <a:schemeClr val="tx1"/>
                  </a:solidFill>
                  <a:ea typeface="Batang" panose="02030600000101010101" pitchFamily="18" charset="-127"/>
                </a:rPr>
                <a:t>Source</a:t>
              </a:r>
              <a:endParaRPr kumimoji="0" lang="en-US" altLang="zh-CN" sz="2400">
                <a:solidFill>
                  <a:schemeClr val="tx1"/>
                </a:solidFill>
              </a:endParaRPr>
            </a:p>
          </p:txBody>
        </p:sp>
        <p:sp>
          <p:nvSpPr>
            <p:cNvPr id="90127" name="Text Box 27">
              <a:extLst>
                <a:ext uri="{FF2B5EF4-FFF2-40B4-BE49-F238E27FC236}">
                  <a16:creationId xmlns:a16="http://schemas.microsoft.com/office/drawing/2014/main" id="{942C99FD-00D7-4EEF-A64B-60C0A57CA12F}"/>
                </a:ext>
              </a:extLst>
            </p:cNvPr>
            <p:cNvSpPr txBox="1">
              <a:spLocks noChangeArrowheads="1"/>
            </p:cNvSpPr>
            <p:nvPr/>
          </p:nvSpPr>
          <p:spPr bwMode="auto">
            <a:xfrm>
              <a:off x="3611" y="7159"/>
              <a:ext cx="937"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ko-KR" sz="1200">
                  <a:solidFill>
                    <a:schemeClr val="tx1"/>
                  </a:solidFill>
                  <a:ea typeface="Batang" panose="02030600000101010101" pitchFamily="18" charset="-127"/>
                </a:rPr>
                <a:t>Gate</a:t>
              </a:r>
              <a:endParaRPr kumimoji="0" lang="en-US" altLang="zh-CN" sz="2400">
                <a:solidFill>
                  <a:schemeClr val="tx1"/>
                </a:solidFill>
              </a:endParaRPr>
            </a:p>
          </p:txBody>
        </p:sp>
        <p:sp>
          <p:nvSpPr>
            <p:cNvPr id="90128" name="Text Box 28">
              <a:extLst>
                <a:ext uri="{FF2B5EF4-FFF2-40B4-BE49-F238E27FC236}">
                  <a16:creationId xmlns:a16="http://schemas.microsoft.com/office/drawing/2014/main" id="{FECE26F3-EA2E-449B-A655-B00B6A638A86}"/>
                </a:ext>
              </a:extLst>
            </p:cNvPr>
            <p:cNvSpPr txBox="1">
              <a:spLocks noChangeArrowheads="1"/>
            </p:cNvSpPr>
            <p:nvPr/>
          </p:nvSpPr>
          <p:spPr bwMode="auto">
            <a:xfrm>
              <a:off x="2659" y="9059"/>
              <a:ext cx="112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ko-KR" sz="1200">
                  <a:solidFill>
                    <a:schemeClr val="tx1"/>
                  </a:solidFill>
                  <a:ea typeface="Batang" panose="02030600000101010101" pitchFamily="18" charset="-127"/>
                </a:rPr>
                <a:t>Drain</a:t>
              </a:r>
              <a:endParaRPr kumimoji="0" lang="en-US" altLang="zh-CN" sz="2400">
                <a:solidFill>
                  <a:schemeClr val="tx1"/>
                </a:solidFill>
              </a:endParaRPr>
            </a:p>
          </p:txBody>
        </p:sp>
        <p:sp>
          <p:nvSpPr>
            <p:cNvPr id="90129" name="Text Box 29">
              <a:extLst>
                <a:ext uri="{FF2B5EF4-FFF2-40B4-BE49-F238E27FC236}">
                  <a16:creationId xmlns:a16="http://schemas.microsoft.com/office/drawing/2014/main" id="{5B056901-2C39-4F31-89CC-C0E0C8608535}"/>
                </a:ext>
              </a:extLst>
            </p:cNvPr>
            <p:cNvSpPr txBox="1">
              <a:spLocks noChangeArrowheads="1"/>
            </p:cNvSpPr>
            <p:nvPr/>
          </p:nvSpPr>
          <p:spPr bwMode="auto">
            <a:xfrm>
              <a:off x="1785" y="9059"/>
              <a:ext cx="112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ko-KR" sz="1200">
                  <a:solidFill>
                    <a:schemeClr val="tx1"/>
                  </a:solidFill>
                  <a:ea typeface="Batang" panose="02030600000101010101" pitchFamily="18" charset="-127"/>
                </a:rPr>
                <a:t>Source</a:t>
              </a:r>
              <a:endParaRPr kumimoji="0" lang="en-US" altLang="zh-CN" sz="2400">
                <a:solidFill>
                  <a:schemeClr val="tx1"/>
                </a:solidFill>
              </a:endParaRPr>
            </a:p>
          </p:txBody>
        </p:sp>
        <p:sp>
          <p:nvSpPr>
            <p:cNvPr id="90130" name="Text Box 30">
              <a:extLst>
                <a:ext uri="{FF2B5EF4-FFF2-40B4-BE49-F238E27FC236}">
                  <a16:creationId xmlns:a16="http://schemas.microsoft.com/office/drawing/2014/main" id="{31E7600E-216D-4374-B5E2-D50DE1E59454}"/>
                </a:ext>
              </a:extLst>
            </p:cNvPr>
            <p:cNvSpPr txBox="1">
              <a:spLocks noChangeArrowheads="1"/>
            </p:cNvSpPr>
            <p:nvPr/>
          </p:nvSpPr>
          <p:spPr bwMode="auto">
            <a:xfrm>
              <a:off x="2284" y="8679"/>
              <a:ext cx="937"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ko-KR" sz="1200">
                  <a:solidFill>
                    <a:srgbClr val="FFFFFF"/>
                  </a:solidFill>
                  <a:ea typeface="Batang" panose="02030600000101010101" pitchFamily="18" charset="-127"/>
                </a:rPr>
                <a:t>Gate</a:t>
              </a:r>
              <a:endParaRPr kumimoji="0" lang="en-US" altLang="zh-CN" sz="2400">
                <a:solidFill>
                  <a:schemeClr val="tx1"/>
                </a:solidFill>
              </a:endParaRPr>
            </a:p>
          </p:txBody>
        </p:sp>
        <p:sp>
          <p:nvSpPr>
            <p:cNvPr id="90131" name="Text Box 31">
              <a:extLst>
                <a:ext uri="{FF2B5EF4-FFF2-40B4-BE49-F238E27FC236}">
                  <a16:creationId xmlns:a16="http://schemas.microsoft.com/office/drawing/2014/main" id="{3425AB08-EF56-421C-958F-A12D09ADFB80}"/>
                </a:ext>
              </a:extLst>
            </p:cNvPr>
            <p:cNvSpPr txBox="1">
              <a:spLocks noChangeArrowheads="1"/>
            </p:cNvSpPr>
            <p:nvPr/>
          </p:nvSpPr>
          <p:spPr bwMode="auto">
            <a:xfrm>
              <a:off x="5205" y="9009"/>
              <a:ext cx="126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eaLnBrk="1" hangingPunct="1"/>
              <a:r>
                <a:rPr kumimoji="0" lang="en-US" altLang="ko-KR" sz="1200">
                  <a:solidFill>
                    <a:srgbClr val="FF6600"/>
                  </a:solidFill>
                  <a:ea typeface="Batang" panose="02030600000101010101" pitchFamily="18" charset="-127"/>
                </a:rPr>
                <a:t>Sapphire </a:t>
              </a:r>
            </a:p>
            <a:p>
              <a:pPr algn="ctr" eaLnBrk="1" hangingPunct="1"/>
              <a:r>
                <a:rPr kumimoji="0" lang="en-US" altLang="ko-KR" sz="1200">
                  <a:solidFill>
                    <a:srgbClr val="FF6600"/>
                  </a:solidFill>
                  <a:ea typeface="Batang" panose="02030600000101010101" pitchFamily="18" charset="-127"/>
                </a:rPr>
                <a:t>Substrate</a:t>
              </a:r>
              <a:endParaRPr kumimoji="0" lang="en-US" altLang="zh-CN" sz="2400">
                <a:solidFill>
                  <a:schemeClr val="tx1"/>
                </a:solidFill>
              </a:endParaRPr>
            </a:p>
          </p:txBody>
        </p:sp>
        <p:sp>
          <p:nvSpPr>
            <p:cNvPr id="90132" name="Line 32">
              <a:extLst>
                <a:ext uri="{FF2B5EF4-FFF2-40B4-BE49-F238E27FC236}">
                  <a16:creationId xmlns:a16="http://schemas.microsoft.com/office/drawing/2014/main" id="{D7A62100-E1DE-413E-82F2-D6411F6CC7FE}"/>
                </a:ext>
              </a:extLst>
            </p:cNvPr>
            <p:cNvSpPr>
              <a:spLocks noChangeShapeType="1"/>
            </p:cNvSpPr>
            <p:nvPr/>
          </p:nvSpPr>
          <p:spPr bwMode="auto">
            <a:xfrm flipH="1" flipV="1">
              <a:off x="4515" y="9084"/>
              <a:ext cx="795" cy="285"/>
            </a:xfrm>
            <a:prstGeom prst="line">
              <a:avLst/>
            </a:prstGeom>
            <a:noFill/>
            <a:ln w="9525">
              <a:solidFill>
                <a:srgbClr val="FF66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90133" name="Text Box 33">
              <a:extLst>
                <a:ext uri="{FF2B5EF4-FFF2-40B4-BE49-F238E27FC236}">
                  <a16:creationId xmlns:a16="http://schemas.microsoft.com/office/drawing/2014/main" id="{76B891DE-0A40-47BF-B117-EB1AF6C1996A}"/>
                </a:ext>
              </a:extLst>
            </p:cNvPr>
            <p:cNvSpPr txBox="1">
              <a:spLocks noChangeArrowheads="1"/>
            </p:cNvSpPr>
            <p:nvPr/>
          </p:nvSpPr>
          <p:spPr bwMode="auto">
            <a:xfrm>
              <a:off x="5250" y="8289"/>
              <a:ext cx="108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eaLnBrk="1" hangingPunct="1"/>
              <a:r>
                <a:rPr kumimoji="0" lang="en-US" altLang="ko-KR" sz="1200">
                  <a:solidFill>
                    <a:srgbClr val="FF6600"/>
                  </a:solidFill>
                  <a:ea typeface="Batang" panose="02030600000101010101" pitchFamily="18" charset="-127"/>
                </a:rPr>
                <a:t>Gate</a:t>
              </a:r>
            </a:p>
            <a:p>
              <a:pPr algn="ctr" eaLnBrk="1" hangingPunct="1"/>
              <a:r>
                <a:rPr kumimoji="0" lang="en-US" altLang="ko-KR" sz="1200">
                  <a:solidFill>
                    <a:srgbClr val="FF6600"/>
                  </a:solidFill>
                  <a:ea typeface="Batang" panose="02030600000101010101" pitchFamily="18" charset="-127"/>
                </a:rPr>
                <a:t>Oxide</a:t>
              </a:r>
              <a:endParaRPr kumimoji="0" lang="en-US" altLang="zh-CN" sz="2400">
                <a:solidFill>
                  <a:schemeClr val="tx1"/>
                </a:solidFill>
              </a:endParaRPr>
            </a:p>
          </p:txBody>
        </p:sp>
        <p:sp>
          <p:nvSpPr>
            <p:cNvPr id="90134" name="Line 34">
              <a:extLst>
                <a:ext uri="{FF2B5EF4-FFF2-40B4-BE49-F238E27FC236}">
                  <a16:creationId xmlns:a16="http://schemas.microsoft.com/office/drawing/2014/main" id="{FA2B624B-1129-4EFA-A879-D80248A6233F}"/>
                </a:ext>
              </a:extLst>
            </p:cNvPr>
            <p:cNvSpPr>
              <a:spLocks noChangeShapeType="1"/>
            </p:cNvSpPr>
            <p:nvPr/>
          </p:nvSpPr>
          <p:spPr bwMode="auto">
            <a:xfrm flipH="1">
              <a:off x="4485" y="8649"/>
              <a:ext cx="900" cy="180"/>
            </a:xfrm>
            <a:prstGeom prst="line">
              <a:avLst/>
            </a:prstGeom>
            <a:noFill/>
            <a:ln w="9525">
              <a:solidFill>
                <a:srgbClr val="FF66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sp>
        <p:nvSpPr>
          <p:cNvPr id="90122" name="Text Box 35">
            <a:extLst>
              <a:ext uri="{FF2B5EF4-FFF2-40B4-BE49-F238E27FC236}">
                <a16:creationId xmlns:a16="http://schemas.microsoft.com/office/drawing/2014/main" id="{63EE916C-E58E-4AC4-A87C-82F2592E93D3}"/>
              </a:ext>
            </a:extLst>
          </p:cNvPr>
          <p:cNvSpPr txBox="1">
            <a:spLocks noChangeArrowheads="1"/>
          </p:cNvSpPr>
          <p:nvPr/>
        </p:nvSpPr>
        <p:spPr bwMode="auto">
          <a:xfrm>
            <a:off x="4953000" y="6248400"/>
            <a:ext cx="3619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spcBef>
                <a:spcPct val="50000"/>
              </a:spcBef>
            </a:pPr>
            <a:r>
              <a:rPr kumimoji="0" lang="en-US" altLang="zh-CN" sz="1600"/>
              <a:t>Liu, et al., </a:t>
            </a:r>
            <a:r>
              <a:rPr kumimoji="0" lang="en-US" altLang="zh-CN" sz="1600" i="1"/>
              <a:t>Nano Letters</a:t>
            </a:r>
            <a:r>
              <a:rPr kumimoji="0" lang="en-US" altLang="zh-CN" sz="1600"/>
              <a:t>, </a:t>
            </a:r>
            <a:r>
              <a:rPr kumimoji="0" lang="en-US" altLang="zh-CN" sz="1600" b="1"/>
              <a:t>6</a:t>
            </a:r>
            <a:r>
              <a:rPr kumimoji="0" lang="en-US" altLang="zh-CN" sz="1600"/>
              <a:t>, 34, 2006</a:t>
            </a:r>
          </a:p>
        </p:txBody>
      </p:sp>
      <p:sp>
        <p:nvSpPr>
          <p:cNvPr id="2" name="灯片编号占位符 1">
            <a:extLst>
              <a:ext uri="{FF2B5EF4-FFF2-40B4-BE49-F238E27FC236}">
                <a16:creationId xmlns:a16="http://schemas.microsoft.com/office/drawing/2014/main" id="{8A068C22-05B4-4DAD-B333-E19D5EDE0DD8}"/>
              </a:ext>
            </a:extLst>
          </p:cNvPr>
          <p:cNvSpPr>
            <a:spLocks noGrp="1"/>
          </p:cNvSpPr>
          <p:nvPr>
            <p:ph type="sldNum" sz="quarter" idx="12"/>
          </p:nvPr>
        </p:nvSpPr>
        <p:spPr/>
        <p:txBody>
          <a:bodyPr/>
          <a:lstStyle/>
          <a:p>
            <a:pPr>
              <a:defRPr/>
            </a:pPr>
            <a:fld id="{ABBD621A-3B25-4C6B-84A0-FBF686B41FAA}" type="slidenum">
              <a:rPr lang="en-US" altLang="zh-CN" smtClean="0"/>
              <a:pPr>
                <a:defRPr/>
              </a:pPr>
              <a:t>80</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FA29D96C-CAC9-420E-83AD-EF10FDF38B38}"/>
              </a:ext>
            </a:extLst>
          </p:cNvPr>
          <p:cNvSpPr>
            <a:spLocks noGrp="1" noChangeArrowheads="1"/>
          </p:cNvSpPr>
          <p:nvPr>
            <p:ph type="title" idx="4294967295"/>
          </p:nvPr>
        </p:nvSpPr>
        <p:spPr bwMode="auto">
          <a:xfrm>
            <a:off x="827088" y="333375"/>
            <a:ext cx="7650162" cy="8096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b="1" dirty="0">
                <a:latin typeface="+mn-lt"/>
                <a:ea typeface="微软雅黑" panose="020B0503020204020204" pitchFamily="34" charset="-122"/>
              </a:rPr>
              <a:t>Si Nanowires as DNA sensors</a:t>
            </a:r>
          </a:p>
        </p:txBody>
      </p:sp>
      <p:pic>
        <p:nvPicPr>
          <p:cNvPr id="94211" name="Picture 3">
            <a:extLst>
              <a:ext uri="{FF2B5EF4-FFF2-40B4-BE49-F238E27FC236}">
                <a16:creationId xmlns:a16="http://schemas.microsoft.com/office/drawing/2014/main" id="{4B41B481-F9E1-427F-B57D-D804B9BD7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95400"/>
            <a:ext cx="4419600" cy="40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4212" name="Text Box 4">
            <a:extLst>
              <a:ext uri="{FF2B5EF4-FFF2-40B4-BE49-F238E27FC236}">
                <a16:creationId xmlns:a16="http://schemas.microsoft.com/office/drawing/2014/main" id="{97C32A7C-8CB7-4C65-A030-A20FD4572491}"/>
              </a:ext>
            </a:extLst>
          </p:cNvPr>
          <p:cNvSpPr txBox="1">
            <a:spLocks noChangeArrowheads="1"/>
          </p:cNvSpPr>
          <p:nvPr/>
        </p:nvSpPr>
        <p:spPr bwMode="auto">
          <a:xfrm>
            <a:off x="7010400" y="1905000"/>
            <a:ext cx="1752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a:spcBef>
                <a:spcPct val="50000"/>
              </a:spcBef>
            </a:pPr>
            <a:r>
              <a:rPr kumimoji="0" lang="en-US" altLang="zh-CN" sz="2000">
                <a:solidFill>
                  <a:schemeClr val="tx1"/>
                </a:solidFill>
              </a:rPr>
              <a:t>Microfluidic process</a:t>
            </a:r>
          </a:p>
        </p:txBody>
      </p:sp>
      <p:sp>
        <p:nvSpPr>
          <p:cNvPr id="94213" name="Text Box 5">
            <a:extLst>
              <a:ext uri="{FF2B5EF4-FFF2-40B4-BE49-F238E27FC236}">
                <a16:creationId xmlns:a16="http://schemas.microsoft.com/office/drawing/2014/main" id="{859E394E-1CD0-4CCD-8B18-502AF0B1C176}"/>
              </a:ext>
            </a:extLst>
          </p:cNvPr>
          <p:cNvSpPr txBox="1">
            <a:spLocks noChangeArrowheads="1"/>
          </p:cNvSpPr>
          <p:nvPr/>
        </p:nvSpPr>
        <p:spPr bwMode="auto">
          <a:xfrm>
            <a:off x="7010400" y="3886200"/>
            <a:ext cx="1752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a:spcBef>
                <a:spcPct val="50000"/>
              </a:spcBef>
            </a:pPr>
            <a:r>
              <a:rPr kumimoji="0" lang="en-US" altLang="zh-CN" sz="2000">
                <a:solidFill>
                  <a:schemeClr val="tx1"/>
                </a:solidFill>
              </a:rPr>
              <a:t>PNA-DNA duplex</a:t>
            </a:r>
          </a:p>
        </p:txBody>
      </p:sp>
      <p:sp>
        <p:nvSpPr>
          <p:cNvPr id="94214" name="Text Box 6">
            <a:extLst>
              <a:ext uri="{FF2B5EF4-FFF2-40B4-BE49-F238E27FC236}">
                <a16:creationId xmlns:a16="http://schemas.microsoft.com/office/drawing/2014/main" id="{993B780B-8856-473B-B6A9-4562777130F9}"/>
              </a:ext>
            </a:extLst>
          </p:cNvPr>
          <p:cNvSpPr txBox="1">
            <a:spLocks noChangeArrowheads="1"/>
          </p:cNvSpPr>
          <p:nvPr/>
        </p:nvSpPr>
        <p:spPr bwMode="auto">
          <a:xfrm>
            <a:off x="685800" y="3962400"/>
            <a:ext cx="121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a:spcBef>
                <a:spcPct val="50000"/>
              </a:spcBef>
            </a:pPr>
            <a:r>
              <a:rPr kumimoji="0" lang="en-US" altLang="zh-CN" sz="2000">
                <a:solidFill>
                  <a:schemeClr val="tx1"/>
                </a:solidFill>
              </a:rPr>
              <a:t>PNA receptor</a:t>
            </a:r>
          </a:p>
        </p:txBody>
      </p:sp>
      <p:sp>
        <p:nvSpPr>
          <p:cNvPr id="94215" name="Text Box 7">
            <a:extLst>
              <a:ext uri="{FF2B5EF4-FFF2-40B4-BE49-F238E27FC236}">
                <a16:creationId xmlns:a16="http://schemas.microsoft.com/office/drawing/2014/main" id="{1A94D3B2-51DA-4EF0-8DF0-843953084EBE}"/>
              </a:ext>
            </a:extLst>
          </p:cNvPr>
          <p:cNvSpPr txBox="1">
            <a:spLocks noChangeArrowheads="1"/>
          </p:cNvSpPr>
          <p:nvPr/>
        </p:nvSpPr>
        <p:spPr bwMode="auto">
          <a:xfrm>
            <a:off x="6324600" y="6324600"/>
            <a:ext cx="228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a:spcBef>
                <a:spcPct val="50000"/>
              </a:spcBef>
            </a:pPr>
            <a:r>
              <a:rPr kumimoji="0" lang="en-US" altLang="zh-CN" sz="1600">
                <a:solidFill>
                  <a:schemeClr val="tx1"/>
                </a:solidFill>
              </a:rPr>
              <a:t>Lieber, 4, 51, 2004</a:t>
            </a:r>
          </a:p>
        </p:txBody>
      </p:sp>
      <p:sp>
        <p:nvSpPr>
          <p:cNvPr id="94216" name="Rectangle 8">
            <a:extLst>
              <a:ext uri="{FF2B5EF4-FFF2-40B4-BE49-F238E27FC236}">
                <a16:creationId xmlns:a16="http://schemas.microsoft.com/office/drawing/2014/main" id="{50253399-F72E-445D-9EF8-BA5732A216BE}"/>
              </a:ext>
            </a:extLst>
          </p:cNvPr>
          <p:cNvSpPr>
            <a:spLocks noChangeArrowheads="1"/>
          </p:cNvSpPr>
          <p:nvPr/>
        </p:nvSpPr>
        <p:spPr bwMode="auto">
          <a:xfrm>
            <a:off x="1219200" y="5562600"/>
            <a:ext cx="67833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ctr"/>
            <a:r>
              <a:rPr kumimoji="0" lang="en-US" altLang="zh-CN" sz="1800">
                <a:solidFill>
                  <a:schemeClr val="tx1"/>
                </a:solidFill>
              </a:rPr>
              <a:t>Avidin-modified NW was linked with biotinylated PNA probes, and followed by DNA hybridization.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077913" y="392113"/>
            <a:ext cx="74898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70000"/>
              </a:lnSpc>
            </a:pPr>
            <a:endParaRPr kumimoji="1" lang="zh-CN" altLang="en-US" sz="3600" b="1">
              <a:solidFill>
                <a:srgbClr val="FF0000"/>
              </a:solidFill>
              <a:latin typeface="+mn-lt"/>
              <a:ea typeface="微软雅黑" panose="020B0503020204020204" pitchFamily="34" charset="-122"/>
              <a:cs typeface="Arial" pitchFamily="34" charset="0"/>
            </a:endParaRPr>
          </a:p>
        </p:txBody>
      </p:sp>
      <p:sp>
        <p:nvSpPr>
          <p:cNvPr id="61443" name="Rectangle 4"/>
          <p:cNvSpPr>
            <a:spLocks noChangeArrowheads="1"/>
          </p:cNvSpPr>
          <p:nvPr/>
        </p:nvSpPr>
        <p:spPr bwMode="auto">
          <a:xfrm>
            <a:off x="152400" y="3352800"/>
            <a:ext cx="18522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kumimoji="1" lang="zh-CN" altLang="en-US" sz="2400" b="1" dirty="0">
                <a:latin typeface="+mn-lt"/>
                <a:ea typeface="微软雅黑" panose="020B0503020204020204" pitchFamily="34" charset="-122"/>
                <a:cs typeface="Arial" pitchFamily="34" charset="0"/>
              </a:rPr>
              <a:t>传统浮栅存储器</a:t>
            </a:r>
          </a:p>
        </p:txBody>
      </p:sp>
      <p:sp>
        <p:nvSpPr>
          <p:cNvPr id="61444" name="Rectangle 5"/>
          <p:cNvSpPr>
            <a:spLocks noChangeArrowheads="1"/>
          </p:cNvSpPr>
          <p:nvPr/>
        </p:nvSpPr>
        <p:spPr bwMode="auto">
          <a:xfrm>
            <a:off x="3582055" y="2483460"/>
            <a:ext cx="25638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kumimoji="1" lang="zh-CN" altLang="en-US" sz="1400" b="1" dirty="0">
                <a:latin typeface="+mn-lt"/>
                <a:ea typeface="微软雅黑" panose="020B0503020204020204" pitchFamily="34" charset="-122"/>
                <a:cs typeface="Arial" pitchFamily="34" charset="0"/>
              </a:rPr>
              <a:t>电荷俘获存储器</a:t>
            </a:r>
            <a:r>
              <a:rPr kumimoji="1" lang="en-US" altLang="zh-CN" sz="1400" b="1" dirty="0">
                <a:latin typeface="+mn-lt"/>
                <a:ea typeface="微软雅黑" panose="020B0503020204020204" pitchFamily="34" charset="-122"/>
                <a:cs typeface="Arial" pitchFamily="34" charset="0"/>
              </a:rPr>
              <a:t>(CTM)</a:t>
            </a:r>
            <a:endParaRPr kumimoji="1" lang="zh-CN" altLang="en-US" sz="1400" b="1" dirty="0">
              <a:latin typeface="+mn-lt"/>
              <a:ea typeface="微软雅黑" panose="020B0503020204020204" pitchFamily="34" charset="-122"/>
              <a:cs typeface="Arial" pitchFamily="34" charset="0"/>
            </a:endParaRPr>
          </a:p>
        </p:txBody>
      </p:sp>
      <p:sp>
        <p:nvSpPr>
          <p:cNvPr id="61445" name="Rectangle 6"/>
          <p:cNvSpPr>
            <a:spLocks noChangeArrowheads="1"/>
          </p:cNvSpPr>
          <p:nvPr/>
        </p:nvSpPr>
        <p:spPr bwMode="auto">
          <a:xfrm>
            <a:off x="3719554" y="3711723"/>
            <a:ext cx="23034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kumimoji="1" lang="zh-CN" altLang="en-US" sz="1400" b="1" dirty="0">
                <a:latin typeface="+mn-lt"/>
                <a:ea typeface="微软雅黑" panose="020B0503020204020204" pitchFamily="34" charset="-122"/>
                <a:cs typeface="Arial" pitchFamily="34" charset="0"/>
              </a:rPr>
              <a:t>阻变存储器（</a:t>
            </a:r>
            <a:r>
              <a:rPr kumimoji="1" lang="en-US" altLang="zh-CN" sz="1400" b="1" dirty="0">
                <a:latin typeface="+mn-lt"/>
                <a:ea typeface="微软雅黑" panose="020B0503020204020204" pitchFamily="34" charset="-122"/>
                <a:cs typeface="Arial" pitchFamily="34" charset="0"/>
              </a:rPr>
              <a:t>RRAM</a:t>
            </a:r>
            <a:r>
              <a:rPr kumimoji="1" lang="zh-CN" altLang="en-US" sz="1400" b="1" dirty="0">
                <a:latin typeface="+mn-lt"/>
                <a:ea typeface="微软雅黑" panose="020B0503020204020204" pitchFamily="34" charset="-122"/>
                <a:cs typeface="Arial" pitchFamily="34" charset="0"/>
              </a:rPr>
              <a:t>）</a:t>
            </a:r>
          </a:p>
          <a:p>
            <a:pPr algn="ctr" eaLnBrk="1" hangingPunct="1"/>
            <a:r>
              <a:rPr kumimoji="1" lang="zh-CN" altLang="en-US" sz="1400" b="1" dirty="0">
                <a:latin typeface="+mn-lt"/>
                <a:ea typeface="微软雅黑" panose="020B0503020204020204" pitchFamily="34" charset="-122"/>
                <a:cs typeface="Arial" pitchFamily="34" charset="0"/>
              </a:rPr>
              <a:t>相变存储器（</a:t>
            </a:r>
            <a:r>
              <a:rPr kumimoji="1" lang="en-US" altLang="zh-CN" sz="1400" b="1" dirty="0">
                <a:latin typeface="+mn-lt"/>
                <a:ea typeface="微软雅黑" panose="020B0503020204020204" pitchFamily="34" charset="-122"/>
                <a:cs typeface="Arial" pitchFamily="34" charset="0"/>
              </a:rPr>
              <a:t>PCM</a:t>
            </a:r>
            <a:r>
              <a:rPr kumimoji="1" lang="zh-CN" altLang="en-US" sz="1400" b="1" dirty="0">
                <a:latin typeface="+mn-lt"/>
                <a:ea typeface="微软雅黑" panose="020B0503020204020204" pitchFamily="34" charset="-122"/>
                <a:cs typeface="Arial" pitchFamily="34" charset="0"/>
              </a:rPr>
              <a:t>）</a:t>
            </a:r>
          </a:p>
          <a:p>
            <a:pPr algn="ctr" eaLnBrk="1" hangingPunct="1"/>
            <a:r>
              <a:rPr kumimoji="1" lang="zh-CN" altLang="en-US" sz="1400" b="1" dirty="0">
                <a:latin typeface="+mn-lt"/>
                <a:ea typeface="微软雅黑" panose="020B0503020204020204" pitchFamily="34" charset="-122"/>
                <a:cs typeface="Arial" pitchFamily="34" charset="0"/>
              </a:rPr>
              <a:t>磁存储器（</a:t>
            </a:r>
            <a:r>
              <a:rPr kumimoji="1" lang="en-US" altLang="zh-CN" sz="1400" b="1" dirty="0">
                <a:latin typeface="+mn-lt"/>
                <a:ea typeface="微软雅黑" panose="020B0503020204020204" pitchFamily="34" charset="-122"/>
                <a:cs typeface="Arial" pitchFamily="34" charset="0"/>
              </a:rPr>
              <a:t>MRAM</a:t>
            </a:r>
            <a:r>
              <a:rPr kumimoji="1" lang="zh-CN" altLang="en-US" sz="1400" b="1" dirty="0">
                <a:latin typeface="+mn-lt"/>
                <a:ea typeface="微软雅黑" panose="020B0503020204020204" pitchFamily="34" charset="-122"/>
                <a:cs typeface="Arial" pitchFamily="34" charset="0"/>
              </a:rPr>
              <a:t>）</a:t>
            </a:r>
          </a:p>
        </p:txBody>
      </p:sp>
      <p:pic>
        <p:nvPicPr>
          <p:cNvPr id="61446"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3874" y="2791237"/>
            <a:ext cx="190658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AutoShape 62"/>
          <p:cNvSpPr>
            <a:spLocks noChangeArrowheads="1"/>
          </p:cNvSpPr>
          <p:nvPr/>
        </p:nvSpPr>
        <p:spPr bwMode="auto">
          <a:xfrm rot="-3943979">
            <a:off x="3332961" y="2309518"/>
            <a:ext cx="254000" cy="1262661"/>
          </a:xfrm>
          <a:prstGeom prst="downArrow">
            <a:avLst>
              <a:gd name="adj1" fmla="val 50000"/>
              <a:gd name="adj2" fmla="val 49844"/>
            </a:avLst>
          </a:prstGeom>
          <a:solidFill>
            <a:srgbClr val="66FF66"/>
          </a:solidFill>
          <a:ln w="25400" algn="ctr">
            <a:solidFill>
              <a:srgbClr val="0000FF"/>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endParaRPr lang="zh-CN" altLang="en-US" sz="3000" b="1">
              <a:solidFill>
                <a:srgbClr val="FF0000"/>
              </a:solidFill>
              <a:latin typeface="+mn-lt"/>
              <a:ea typeface="微软雅黑" panose="020B0503020204020204" pitchFamily="34" charset="-122"/>
              <a:cs typeface="Arial" pitchFamily="34" charset="0"/>
            </a:endParaRPr>
          </a:p>
        </p:txBody>
      </p:sp>
      <p:sp>
        <p:nvSpPr>
          <p:cNvPr id="61449" name="Text Box 64"/>
          <p:cNvSpPr txBox="1">
            <a:spLocks noChangeArrowheads="1"/>
          </p:cNvSpPr>
          <p:nvPr/>
        </p:nvSpPr>
        <p:spPr bwMode="auto">
          <a:xfrm rot="1413514">
            <a:off x="2593674" y="2602150"/>
            <a:ext cx="1644650"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85000"/>
              </a:lnSpc>
            </a:pPr>
            <a:r>
              <a:rPr kumimoji="1" lang="zh-CN" altLang="en-US" sz="1400" b="1" dirty="0">
                <a:solidFill>
                  <a:srgbClr val="FF0000"/>
                </a:solidFill>
                <a:latin typeface="+mn-lt"/>
                <a:ea typeface="微软雅黑" panose="020B0503020204020204" pitchFamily="34" charset="-122"/>
                <a:cs typeface="Arial" pitchFamily="34" charset="0"/>
              </a:rPr>
              <a:t>新兴非</a:t>
            </a:r>
            <a:r>
              <a:rPr kumimoji="1" lang="en-US" altLang="zh-CN" sz="1400" b="1" dirty="0">
                <a:solidFill>
                  <a:srgbClr val="FF0000"/>
                </a:solidFill>
                <a:latin typeface="+mn-lt"/>
                <a:ea typeface="微软雅黑" panose="020B0503020204020204" pitchFamily="34" charset="-122"/>
                <a:cs typeface="Arial" pitchFamily="34" charset="0"/>
              </a:rPr>
              <a:t>MOS</a:t>
            </a:r>
            <a:r>
              <a:rPr kumimoji="1" lang="zh-CN" altLang="en-US" sz="1400" b="1" dirty="0">
                <a:solidFill>
                  <a:srgbClr val="FF0000"/>
                </a:solidFill>
                <a:latin typeface="+mn-lt"/>
                <a:ea typeface="微软雅黑" panose="020B0503020204020204" pitchFamily="34" charset="-122"/>
                <a:cs typeface="Arial" pitchFamily="34" charset="0"/>
              </a:rPr>
              <a:t>结构</a:t>
            </a:r>
          </a:p>
        </p:txBody>
      </p:sp>
      <p:pic>
        <p:nvPicPr>
          <p:cNvPr id="61452"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2027" y="1143000"/>
            <a:ext cx="2218093"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5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293" y="1600200"/>
            <a:ext cx="1906107" cy="1738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5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8968" y="1190313"/>
            <a:ext cx="1676400" cy="122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56"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08974" y="2808861"/>
            <a:ext cx="1906587"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92917" y="2388205"/>
            <a:ext cx="23399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66098" y="4191000"/>
            <a:ext cx="204946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9" name="右箭头 52"/>
          <p:cNvSpPr>
            <a:spLocks noChangeArrowheads="1"/>
          </p:cNvSpPr>
          <p:nvPr/>
        </p:nvSpPr>
        <p:spPr bwMode="auto">
          <a:xfrm>
            <a:off x="6442984" y="1509107"/>
            <a:ext cx="665990" cy="274638"/>
          </a:xfrm>
          <a:prstGeom prst="rightArrow">
            <a:avLst>
              <a:gd name="adj1" fmla="val 50000"/>
              <a:gd name="adj2" fmla="val 49992"/>
            </a:avLst>
          </a:prstGeom>
          <a:solidFill>
            <a:srgbClr val="66FF66"/>
          </a:solidFill>
          <a:ln w="25400" algn="ctr">
            <a:solidFill>
              <a:srgbClr val="0000FF"/>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endParaRPr lang="zh-CN" altLang="en-US" sz="3000" b="1">
              <a:solidFill>
                <a:srgbClr val="FF0000"/>
              </a:solidFill>
              <a:latin typeface="+mn-lt"/>
              <a:ea typeface="微软雅黑" panose="020B0503020204020204" pitchFamily="34" charset="-122"/>
              <a:cs typeface="Arial" pitchFamily="34" charset="0"/>
            </a:endParaRPr>
          </a:p>
        </p:txBody>
      </p:sp>
      <p:sp>
        <p:nvSpPr>
          <p:cNvPr id="61460" name="TextBox 53"/>
          <p:cNvSpPr txBox="1">
            <a:spLocks noChangeArrowheads="1"/>
          </p:cNvSpPr>
          <p:nvPr/>
        </p:nvSpPr>
        <p:spPr bwMode="auto">
          <a:xfrm>
            <a:off x="6846888" y="4267200"/>
            <a:ext cx="23352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1400" b="1" dirty="0">
                <a:latin typeface="+mn-lt"/>
                <a:ea typeface="微软雅黑" panose="020B0503020204020204" pitchFamily="34" charset="-122"/>
                <a:cs typeface="Arial" pitchFamily="34" charset="0"/>
                <a:sym typeface="Wingdings" pitchFamily="2" charset="2"/>
              </a:rPr>
              <a:t>3D-RRAM</a:t>
            </a:r>
            <a:endParaRPr lang="zh-CN" altLang="en-US" sz="1400" b="1" dirty="0">
              <a:solidFill>
                <a:srgbClr val="0000FF"/>
              </a:solidFill>
              <a:latin typeface="+mn-lt"/>
              <a:ea typeface="微软雅黑" panose="020B0503020204020204" pitchFamily="34" charset="-122"/>
              <a:cs typeface="Arial" pitchFamily="34" charset="0"/>
            </a:endParaRPr>
          </a:p>
        </p:txBody>
      </p:sp>
      <p:sp>
        <p:nvSpPr>
          <p:cNvPr id="61462" name="Rectangle 4"/>
          <p:cNvSpPr>
            <a:spLocks noChangeArrowheads="1"/>
          </p:cNvSpPr>
          <p:nvPr/>
        </p:nvSpPr>
        <p:spPr bwMode="auto">
          <a:xfrm>
            <a:off x="251520" y="4390392"/>
            <a:ext cx="8409814"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50825" indent="-250825">
              <a:spcBef>
                <a:spcPts val="300"/>
              </a:spcBef>
              <a:buClr>
                <a:schemeClr val="tx1"/>
              </a:buClr>
              <a:buFont typeface="Wingdings" pitchFamily="2" charset="2"/>
              <a:buChar char="Ø"/>
            </a:pPr>
            <a:r>
              <a:rPr lang="zh-CN" altLang="en-US" sz="2400" b="1" dirty="0">
                <a:solidFill>
                  <a:schemeClr val="tx1"/>
                </a:solidFill>
                <a:latin typeface="+mn-lt"/>
                <a:ea typeface="微软雅黑" panose="020B0503020204020204" pitchFamily="34" charset="-122"/>
                <a:cs typeface="Arial" pitchFamily="34" charset="0"/>
              </a:rPr>
              <a:t> 基本存储单元：</a:t>
            </a:r>
            <a:endParaRPr lang="en-US" altLang="zh-CN" sz="2400" b="1" dirty="0">
              <a:solidFill>
                <a:schemeClr val="tx1"/>
              </a:solidFill>
              <a:latin typeface="+mn-lt"/>
              <a:ea typeface="微软雅黑" panose="020B0503020204020204" pitchFamily="34" charset="-122"/>
              <a:cs typeface="Arial" pitchFamily="34" charset="0"/>
            </a:endParaRPr>
          </a:p>
          <a:p>
            <a:pPr marL="800100" lvl="1" indent="-342900">
              <a:spcBef>
                <a:spcPts val="300"/>
              </a:spcBef>
              <a:buClr>
                <a:schemeClr val="tx1"/>
              </a:buClr>
              <a:buFont typeface="Arial" panose="020B0604020202020204" pitchFamily="34" charset="0"/>
              <a:buChar char="•"/>
            </a:pPr>
            <a:r>
              <a:rPr lang="en-US" altLang="zh-CN" sz="2400" b="1" dirty="0">
                <a:solidFill>
                  <a:schemeClr val="tx1"/>
                </a:solidFill>
                <a:latin typeface="+mn-lt"/>
                <a:ea typeface="微软雅黑" panose="020B0503020204020204" pitchFamily="34" charset="-122"/>
                <a:cs typeface="Arial" pitchFamily="34" charset="0"/>
              </a:rPr>
              <a:t>MOS</a:t>
            </a:r>
            <a:r>
              <a:rPr lang="zh-CN" altLang="en-US" sz="2400" b="1" dirty="0">
                <a:solidFill>
                  <a:schemeClr val="tx1"/>
                </a:solidFill>
                <a:latin typeface="+mn-lt"/>
                <a:ea typeface="微软雅黑" panose="020B0503020204020204" pitchFamily="34" charset="-122"/>
                <a:cs typeface="Arial" pitchFamily="34" charset="0"/>
              </a:rPr>
              <a:t>作为基本存储单元：引入新材料</a:t>
            </a:r>
            <a:r>
              <a:rPr lang="en-US" altLang="zh-CN" sz="2400" b="1" dirty="0">
                <a:solidFill>
                  <a:schemeClr val="tx1"/>
                </a:solidFill>
                <a:latin typeface="+mn-lt"/>
                <a:ea typeface="微软雅黑" panose="020B0503020204020204" pitchFamily="34" charset="-122"/>
                <a:cs typeface="Arial" pitchFamily="34" charset="0"/>
              </a:rPr>
              <a:t>/</a:t>
            </a:r>
            <a:r>
              <a:rPr lang="zh-CN" altLang="en-US" sz="2400" b="1" dirty="0">
                <a:solidFill>
                  <a:schemeClr val="tx1"/>
                </a:solidFill>
                <a:latin typeface="+mn-lt"/>
                <a:ea typeface="微软雅黑" panose="020B0503020204020204" pitchFamily="34" charset="-122"/>
                <a:cs typeface="Arial" pitchFamily="34" charset="0"/>
              </a:rPr>
              <a:t>原理</a:t>
            </a:r>
            <a:r>
              <a:rPr lang="en-US" altLang="zh-CN" sz="2400" b="1" dirty="0">
                <a:solidFill>
                  <a:schemeClr val="tx1"/>
                </a:solidFill>
                <a:latin typeface="+mn-lt"/>
                <a:ea typeface="微软雅黑" panose="020B0503020204020204" pitchFamily="34" charset="-122"/>
                <a:cs typeface="Arial" pitchFamily="34" charset="0"/>
              </a:rPr>
              <a:t>/</a:t>
            </a:r>
            <a:r>
              <a:rPr lang="zh-CN" altLang="en-US" sz="2400" b="1" dirty="0">
                <a:solidFill>
                  <a:schemeClr val="tx1"/>
                </a:solidFill>
                <a:latin typeface="+mn-lt"/>
                <a:ea typeface="微软雅黑" panose="020B0503020204020204" pitchFamily="34" charset="-122"/>
                <a:cs typeface="Arial" pitchFamily="34" charset="0"/>
              </a:rPr>
              <a:t>结构提高存储性能，并拓展应用领域；</a:t>
            </a:r>
            <a:endParaRPr lang="en-US" altLang="zh-CN" sz="2400" b="1" dirty="0">
              <a:solidFill>
                <a:schemeClr val="tx1"/>
              </a:solidFill>
              <a:latin typeface="+mn-lt"/>
              <a:ea typeface="微软雅黑" panose="020B0503020204020204" pitchFamily="34" charset="-122"/>
              <a:cs typeface="Arial" pitchFamily="34" charset="0"/>
            </a:endParaRPr>
          </a:p>
          <a:p>
            <a:pPr marL="800100" lvl="1" indent="-342900">
              <a:spcBef>
                <a:spcPts val="300"/>
              </a:spcBef>
              <a:buClr>
                <a:schemeClr val="tx1"/>
              </a:buClr>
              <a:buFont typeface="Arial" panose="020B0604020202020204" pitchFamily="34" charset="0"/>
              <a:buChar char="•"/>
            </a:pPr>
            <a:r>
              <a:rPr lang="zh-CN" altLang="en-US" sz="2400" b="1" dirty="0">
                <a:solidFill>
                  <a:schemeClr val="tx1"/>
                </a:solidFill>
                <a:latin typeface="+mn-lt"/>
                <a:ea typeface="微软雅黑" panose="020B0503020204020204" pitchFamily="34" charset="-122"/>
                <a:cs typeface="Arial" pitchFamily="34" charset="0"/>
              </a:rPr>
              <a:t>二端器件作为基本存储单元：</a:t>
            </a:r>
            <a:r>
              <a:rPr lang="en-US" altLang="zh-CN" sz="2400" b="1" dirty="0">
                <a:solidFill>
                  <a:schemeClr val="tx1"/>
                </a:solidFill>
                <a:latin typeface="+mn-lt"/>
                <a:ea typeface="微软雅黑" panose="020B0503020204020204" pitchFamily="34" charset="-122"/>
                <a:cs typeface="Arial" pitchFamily="34" charset="0"/>
              </a:rPr>
              <a:t>RRAM/PRAM/MRAM</a:t>
            </a:r>
            <a:r>
              <a:rPr lang="zh-CN" altLang="en-US" sz="2400" b="1" dirty="0">
                <a:solidFill>
                  <a:schemeClr val="tx1"/>
                </a:solidFill>
                <a:latin typeface="+mn-lt"/>
                <a:ea typeface="微软雅黑" panose="020B0503020204020204" pitchFamily="34" charset="-122"/>
                <a:cs typeface="Arial" pitchFamily="34" charset="0"/>
              </a:rPr>
              <a:t>。</a:t>
            </a:r>
            <a:endParaRPr lang="en-US" altLang="zh-CN" sz="2400" b="1" dirty="0">
              <a:solidFill>
                <a:schemeClr val="tx1"/>
              </a:solidFill>
              <a:latin typeface="+mn-lt"/>
              <a:ea typeface="微软雅黑" panose="020B0503020204020204" pitchFamily="34" charset="-122"/>
              <a:cs typeface="Arial" pitchFamily="34" charset="0"/>
            </a:endParaRPr>
          </a:p>
          <a:p>
            <a:pPr marL="250825" indent="-250825">
              <a:spcBef>
                <a:spcPts val="300"/>
              </a:spcBef>
              <a:buClr>
                <a:schemeClr val="tx1"/>
              </a:buClr>
              <a:buFont typeface="Wingdings" pitchFamily="2" charset="2"/>
              <a:buChar char="Ø"/>
            </a:pPr>
            <a:r>
              <a:rPr lang="zh-CN" altLang="en-US" sz="2400" b="1" dirty="0">
                <a:solidFill>
                  <a:schemeClr val="tx1"/>
                </a:solidFill>
                <a:latin typeface="+mn-lt"/>
                <a:ea typeface="微软雅黑" panose="020B0503020204020204" pitchFamily="34" charset="-122"/>
                <a:cs typeface="Arial" pitchFamily="34" charset="0"/>
              </a:rPr>
              <a:t> 集成架构：</a:t>
            </a:r>
            <a:endParaRPr lang="en-US" altLang="zh-CN" sz="2400" b="1" dirty="0">
              <a:solidFill>
                <a:schemeClr val="tx1"/>
              </a:solidFill>
              <a:latin typeface="+mn-lt"/>
              <a:ea typeface="微软雅黑" panose="020B0503020204020204" pitchFamily="34" charset="-122"/>
              <a:cs typeface="Arial" pitchFamily="34" charset="0"/>
            </a:endParaRPr>
          </a:p>
          <a:p>
            <a:pPr marL="800100" lvl="1" indent="-342900">
              <a:spcBef>
                <a:spcPts val="300"/>
              </a:spcBef>
              <a:buClr>
                <a:schemeClr val="tx1"/>
              </a:buClr>
              <a:buFont typeface="Arial" panose="020B0604020202020204" pitchFamily="34" charset="0"/>
              <a:buChar char="•"/>
            </a:pPr>
            <a:r>
              <a:rPr lang="zh-CN" altLang="en-US" sz="2400" b="1" dirty="0">
                <a:solidFill>
                  <a:schemeClr val="tx1"/>
                </a:solidFill>
                <a:latin typeface="+mn-lt"/>
                <a:ea typeface="微软雅黑" panose="020B0503020204020204" pitchFamily="34" charset="-122"/>
                <a:cs typeface="Arial" pitchFamily="34" charset="0"/>
              </a:rPr>
              <a:t>三维集成</a:t>
            </a:r>
            <a:r>
              <a:rPr lang="en-US" altLang="zh-CN" sz="2400" b="1" dirty="0">
                <a:solidFill>
                  <a:schemeClr val="tx1"/>
                </a:solidFill>
                <a:latin typeface="+mn-lt"/>
                <a:ea typeface="微软雅黑" panose="020B0503020204020204" pitchFamily="34" charset="-122"/>
                <a:cs typeface="Arial" pitchFamily="34" charset="0"/>
              </a:rPr>
              <a:t>——</a:t>
            </a:r>
            <a:r>
              <a:rPr lang="zh-CN" altLang="en-US" sz="2400" b="1" dirty="0">
                <a:solidFill>
                  <a:schemeClr val="tx1"/>
                </a:solidFill>
                <a:latin typeface="+mn-lt"/>
                <a:ea typeface="微软雅黑" panose="020B0503020204020204" pitchFamily="34" charset="-122"/>
                <a:cs typeface="Arial" pitchFamily="34" charset="0"/>
              </a:rPr>
              <a:t>高密度存储器发展的方向和核心技术。</a:t>
            </a:r>
            <a:endParaRPr lang="en-US" altLang="zh-CN" sz="2400" b="1" dirty="0">
              <a:solidFill>
                <a:schemeClr val="tx1"/>
              </a:solidFill>
              <a:latin typeface="+mn-lt"/>
              <a:ea typeface="微软雅黑" panose="020B0503020204020204" pitchFamily="34" charset="-122"/>
              <a:cs typeface="Arial" pitchFamily="34" charset="0"/>
            </a:endParaRPr>
          </a:p>
        </p:txBody>
      </p:sp>
      <p:sp>
        <p:nvSpPr>
          <p:cNvPr id="61463" name="矩形 1"/>
          <p:cNvSpPr>
            <a:spLocks noChangeArrowheads="1"/>
          </p:cNvSpPr>
          <p:nvPr/>
        </p:nvSpPr>
        <p:spPr bwMode="auto">
          <a:xfrm>
            <a:off x="7457191" y="2438400"/>
            <a:ext cx="9829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b="1" dirty="0">
                <a:solidFill>
                  <a:srgbClr val="000000"/>
                </a:solidFill>
                <a:latin typeface="+mn-lt"/>
                <a:ea typeface="微软雅黑" panose="020B0503020204020204" pitchFamily="34" charset="-122"/>
                <a:cs typeface="Arial" pitchFamily="34" charset="0"/>
              </a:rPr>
              <a:t>3D-NAND</a:t>
            </a:r>
            <a:endParaRPr lang="zh-CN" altLang="en-US" sz="1400" b="1" dirty="0">
              <a:latin typeface="+mn-lt"/>
              <a:ea typeface="微软雅黑" panose="020B0503020204020204" pitchFamily="34" charset="-122"/>
              <a:cs typeface="Arial" pitchFamily="34" charset="0"/>
            </a:endParaRPr>
          </a:p>
        </p:txBody>
      </p:sp>
      <p:sp>
        <p:nvSpPr>
          <p:cNvPr id="61465" name="右箭头 58"/>
          <p:cNvSpPr>
            <a:spLocks noChangeArrowheads="1"/>
          </p:cNvSpPr>
          <p:nvPr/>
        </p:nvSpPr>
        <p:spPr bwMode="auto">
          <a:xfrm>
            <a:off x="6470448" y="3092863"/>
            <a:ext cx="638526" cy="274638"/>
          </a:xfrm>
          <a:prstGeom prst="rightArrow">
            <a:avLst>
              <a:gd name="adj1" fmla="val 50000"/>
              <a:gd name="adj2" fmla="val 49992"/>
            </a:avLst>
          </a:prstGeom>
          <a:solidFill>
            <a:srgbClr val="66FF66"/>
          </a:solidFill>
          <a:ln w="25400" algn="ctr">
            <a:solidFill>
              <a:srgbClr val="0000FF"/>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endParaRPr lang="zh-CN" altLang="en-US" sz="3000" b="1">
              <a:solidFill>
                <a:srgbClr val="FF0000"/>
              </a:solidFill>
              <a:latin typeface="+mn-lt"/>
              <a:ea typeface="微软雅黑" panose="020B0503020204020204" pitchFamily="34" charset="-122"/>
              <a:cs typeface="Arial" pitchFamily="34" charset="0"/>
            </a:endParaRPr>
          </a:p>
        </p:txBody>
      </p:sp>
      <p:sp>
        <p:nvSpPr>
          <p:cNvPr id="61466" name="右箭头 61"/>
          <p:cNvSpPr>
            <a:spLocks noChangeArrowheads="1"/>
          </p:cNvSpPr>
          <p:nvPr/>
        </p:nvSpPr>
        <p:spPr bwMode="auto">
          <a:xfrm rot="-996927">
            <a:off x="2937466" y="1672119"/>
            <a:ext cx="1289177" cy="257175"/>
          </a:xfrm>
          <a:prstGeom prst="rightArrow">
            <a:avLst>
              <a:gd name="adj1" fmla="val 50000"/>
              <a:gd name="adj2" fmla="val 49933"/>
            </a:avLst>
          </a:prstGeom>
          <a:solidFill>
            <a:srgbClr val="66FF66"/>
          </a:solidFill>
          <a:ln w="25400" algn="ctr">
            <a:solidFill>
              <a:srgbClr val="0000FF"/>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endParaRPr lang="zh-CN" altLang="en-US" sz="3000" b="1">
              <a:solidFill>
                <a:srgbClr val="FF0000"/>
              </a:solidFill>
              <a:latin typeface="+mn-lt"/>
              <a:ea typeface="微软雅黑" panose="020B0503020204020204" pitchFamily="34" charset="-122"/>
              <a:cs typeface="Arial" pitchFamily="34" charset="0"/>
            </a:endParaRPr>
          </a:p>
        </p:txBody>
      </p:sp>
      <p:sp>
        <p:nvSpPr>
          <p:cNvPr id="27" name="矩形 1"/>
          <p:cNvSpPr>
            <a:spLocks noChangeArrowheads="1"/>
          </p:cNvSpPr>
          <p:nvPr/>
        </p:nvSpPr>
        <p:spPr bwMode="auto">
          <a:xfrm>
            <a:off x="15574" y="209014"/>
            <a:ext cx="91284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kumimoji="1" lang="zh-CN" altLang="en-US" b="1" dirty="0">
                <a:solidFill>
                  <a:schemeClr val="tx2"/>
                </a:solidFill>
                <a:latin typeface="+mn-lt"/>
                <a:ea typeface="微软雅黑" panose="020B0503020204020204" pitchFamily="34" charset="-122"/>
                <a:cs typeface="Arial" pitchFamily="34" charset="0"/>
              </a:rPr>
              <a:t>非易失存储器发展</a:t>
            </a:r>
            <a:endParaRPr kumimoji="1" lang="zh-CN" altLang="en-US" sz="2800" b="1" dirty="0">
              <a:solidFill>
                <a:schemeClr val="tx2"/>
              </a:solidFill>
              <a:latin typeface="+mn-lt"/>
              <a:ea typeface="微软雅黑" panose="020B0503020204020204" pitchFamily="34" charset="-122"/>
              <a:cs typeface="Arial" pitchFamily="34" charset="0"/>
            </a:endParaRPr>
          </a:p>
        </p:txBody>
      </p:sp>
      <p:sp>
        <p:nvSpPr>
          <p:cNvPr id="2" name="TextBox 1"/>
          <p:cNvSpPr txBox="1"/>
          <p:nvPr/>
        </p:nvSpPr>
        <p:spPr>
          <a:xfrm>
            <a:off x="2202076" y="1404466"/>
            <a:ext cx="636483" cy="2062103"/>
          </a:xfrm>
          <a:prstGeom prst="rect">
            <a:avLst/>
          </a:prstGeom>
          <a:noFill/>
        </p:spPr>
        <p:txBody>
          <a:bodyPr wrap="square" rtlCol="0">
            <a:spAutoFit/>
          </a:bodyPr>
          <a:lstStyle/>
          <a:p>
            <a:r>
              <a:rPr lang="zh-CN" altLang="en-US" sz="3200" b="1" dirty="0">
                <a:latin typeface="+mn-lt"/>
                <a:ea typeface="微软雅黑" panose="020B0503020204020204" pitchFamily="34" charset="-122"/>
              </a:rPr>
              <a:t>存储单元</a:t>
            </a:r>
          </a:p>
        </p:txBody>
      </p:sp>
      <p:sp>
        <p:nvSpPr>
          <p:cNvPr id="28" name="TextBox 27"/>
          <p:cNvSpPr txBox="1"/>
          <p:nvPr/>
        </p:nvSpPr>
        <p:spPr>
          <a:xfrm>
            <a:off x="5780261" y="1428590"/>
            <a:ext cx="636483" cy="2062103"/>
          </a:xfrm>
          <a:prstGeom prst="rect">
            <a:avLst/>
          </a:prstGeom>
          <a:noFill/>
        </p:spPr>
        <p:txBody>
          <a:bodyPr wrap="square" rtlCol="0">
            <a:spAutoFit/>
          </a:bodyPr>
          <a:lstStyle/>
          <a:p>
            <a:r>
              <a:rPr lang="zh-CN" altLang="en-US" sz="3200" b="1" dirty="0">
                <a:latin typeface="+mn-lt"/>
                <a:ea typeface="微软雅黑" panose="020B0503020204020204" pitchFamily="34" charset="-122"/>
              </a:rPr>
              <a:t>集成架构</a:t>
            </a:r>
          </a:p>
        </p:txBody>
      </p:sp>
      <p:sp>
        <p:nvSpPr>
          <p:cNvPr id="61448" name="Text Box 63"/>
          <p:cNvSpPr txBox="1">
            <a:spLocks noChangeArrowheads="1"/>
          </p:cNvSpPr>
          <p:nvPr/>
        </p:nvSpPr>
        <p:spPr bwMode="auto">
          <a:xfrm rot="-1030446">
            <a:off x="2739236" y="1419495"/>
            <a:ext cx="1441450"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85000"/>
              </a:lnSpc>
            </a:pPr>
            <a:r>
              <a:rPr kumimoji="1" lang="zh-CN" altLang="en-US" sz="1400" b="1" dirty="0">
                <a:solidFill>
                  <a:srgbClr val="FF0000"/>
                </a:solidFill>
                <a:latin typeface="+mn-lt"/>
                <a:ea typeface="微软雅黑" panose="020B0503020204020204" pitchFamily="34" charset="-122"/>
                <a:cs typeface="Arial" pitchFamily="34" charset="0"/>
              </a:rPr>
              <a:t>推进</a:t>
            </a:r>
            <a:r>
              <a:rPr kumimoji="1" lang="en-US" altLang="zh-CN" sz="1400" b="1" dirty="0">
                <a:solidFill>
                  <a:srgbClr val="FF0000"/>
                </a:solidFill>
                <a:latin typeface="+mn-lt"/>
                <a:ea typeface="微软雅黑" panose="020B0503020204020204" pitchFamily="34" charset="-122"/>
                <a:cs typeface="Arial" pitchFamily="34" charset="0"/>
              </a:rPr>
              <a:t>MOS</a:t>
            </a:r>
            <a:r>
              <a:rPr kumimoji="1" lang="zh-CN" altLang="en-US" sz="1400" b="1" dirty="0">
                <a:solidFill>
                  <a:srgbClr val="FF0000"/>
                </a:solidFill>
                <a:latin typeface="+mn-lt"/>
                <a:ea typeface="微软雅黑" panose="020B0503020204020204" pitchFamily="34" charset="-122"/>
                <a:cs typeface="Arial" pitchFamily="34" charset="0"/>
              </a:rPr>
              <a:t>结构</a:t>
            </a:r>
          </a:p>
        </p:txBody>
      </p:sp>
      <p:sp>
        <p:nvSpPr>
          <p:cNvPr id="3" name="灯片编号占位符 2">
            <a:extLst>
              <a:ext uri="{FF2B5EF4-FFF2-40B4-BE49-F238E27FC236}">
                <a16:creationId xmlns:a16="http://schemas.microsoft.com/office/drawing/2014/main" id="{1917810A-81B8-4415-876E-9945B0F17A3B}"/>
              </a:ext>
            </a:extLst>
          </p:cNvPr>
          <p:cNvSpPr>
            <a:spLocks noGrp="1"/>
          </p:cNvSpPr>
          <p:nvPr>
            <p:ph type="sldNum" sz="quarter" idx="12"/>
          </p:nvPr>
        </p:nvSpPr>
        <p:spPr/>
        <p:txBody>
          <a:bodyPr/>
          <a:lstStyle/>
          <a:p>
            <a:pPr>
              <a:defRPr/>
            </a:pPr>
            <a:fld id="{DA99D973-1692-47FC-81E9-62E7DAEE60FF}" type="slidenum">
              <a:rPr lang="en-US" altLang="zh-CN" smtClean="0"/>
              <a:pPr>
                <a:defRPr/>
              </a:pPr>
              <a:t>82</a:t>
            </a:fld>
            <a:endParaRPr lang="en-US" altLang="zh-CN"/>
          </a:p>
        </p:txBody>
      </p:sp>
    </p:spTree>
    <p:extLst>
      <p:ext uri="{BB962C8B-B14F-4D97-AF65-F5344CB8AC3E}">
        <p14:creationId xmlns:p14="http://schemas.microsoft.com/office/powerpoint/2010/main" val="4129768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Box 8">
            <a:extLst>
              <a:ext uri="{FF2B5EF4-FFF2-40B4-BE49-F238E27FC236}">
                <a16:creationId xmlns:a16="http://schemas.microsoft.com/office/drawing/2014/main" id="{8A1FB122-9947-4E02-A545-7EFBDDBEABC4}"/>
              </a:ext>
            </a:extLst>
          </p:cNvPr>
          <p:cNvSpPr txBox="1">
            <a:spLocks noChangeArrowheads="1"/>
          </p:cNvSpPr>
          <p:nvPr/>
        </p:nvSpPr>
        <p:spPr bwMode="auto">
          <a:xfrm>
            <a:off x="0" y="2603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4000" b="1" dirty="0">
                <a:solidFill>
                  <a:schemeClr val="tx2"/>
                </a:solidFill>
                <a:latin typeface="微软雅黑" panose="020B0503020204020204" pitchFamily="34" charset="-122"/>
                <a:ea typeface="微软雅黑" panose="020B0503020204020204" pitchFamily="34" charset="-122"/>
              </a:rPr>
              <a:t>三维封装</a:t>
            </a:r>
            <a:endParaRPr kumimoji="1" lang="en-US" altLang="zh-CN" sz="4000" b="1" dirty="0">
              <a:solidFill>
                <a:schemeClr val="tx2"/>
              </a:solidFill>
              <a:latin typeface="微软雅黑" panose="020B0503020204020204" pitchFamily="34" charset="-122"/>
              <a:ea typeface="微软雅黑" panose="020B0503020204020204" pitchFamily="34" charset="-122"/>
            </a:endParaRPr>
          </a:p>
        </p:txBody>
      </p:sp>
      <p:grpSp>
        <p:nvGrpSpPr>
          <p:cNvPr id="106499" name="Group 3">
            <a:extLst>
              <a:ext uri="{FF2B5EF4-FFF2-40B4-BE49-F238E27FC236}">
                <a16:creationId xmlns:a16="http://schemas.microsoft.com/office/drawing/2014/main" id="{829F3A42-9086-4A7E-8E9E-94D6E18AFE37}"/>
              </a:ext>
            </a:extLst>
          </p:cNvPr>
          <p:cNvGrpSpPr>
            <a:grpSpLocks/>
          </p:cNvGrpSpPr>
          <p:nvPr/>
        </p:nvGrpSpPr>
        <p:grpSpPr bwMode="auto">
          <a:xfrm>
            <a:off x="115888" y="1403350"/>
            <a:ext cx="8920162" cy="4838700"/>
            <a:chOff x="0" y="1058"/>
            <a:chExt cx="5619" cy="3048"/>
          </a:xfrm>
        </p:grpSpPr>
        <p:pic>
          <p:nvPicPr>
            <p:cNvPr id="106501" name="Picture 4">
              <a:extLst>
                <a:ext uri="{FF2B5EF4-FFF2-40B4-BE49-F238E27FC236}">
                  <a16:creationId xmlns:a16="http://schemas.microsoft.com/office/drawing/2014/main" id="{537627FC-DD79-40B0-96A1-C42A26313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 y="1058"/>
              <a:ext cx="3873" cy="3048"/>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6350" algn="ctr">
                  <a:solidFill>
                    <a:srgbClr val="0000FF"/>
                  </a:solidFill>
                  <a:miter lim="800000"/>
                  <a:headEnd/>
                  <a:tailEnd/>
                </a14:hiddenLine>
              </a:ext>
              <a:ext uri="{AF507438-7753-43E0-B8FC-AC1667EBCBE1}">
                <a14:hiddenEffects xmlns:a14="http://schemas.microsoft.com/office/drawing/2010/main">
                  <a:effectLst>
                    <a:outerShdw dist="35921" dir="2700000" sy="50000" rotWithShape="0">
                      <a:srgbClr val="875B0D"/>
                    </a:outerShdw>
                  </a:effectLst>
                </a14:hiddenEffects>
              </a:ext>
            </a:extLst>
          </p:spPr>
        </p:pic>
        <p:sp>
          <p:nvSpPr>
            <p:cNvPr id="106502" name="Text Box 5">
              <a:extLst>
                <a:ext uri="{FF2B5EF4-FFF2-40B4-BE49-F238E27FC236}">
                  <a16:creationId xmlns:a16="http://schemas.microsoft.com/office/drawing/2014/main" id="{6AD27E98-A103-4048-8D93-4D6635B28203}"/>
                </a:ext>
              </a:extLst>
            </p:cNvPr>
            <p:cNvSpPr txBox="1">
              <a:spLocks noChangeArrowheads="1"/>
            </p:cNvSpPr>
            <p:nvPr/>
          </p:nvSpPr>
          <p:spPr bwMode="auto">
            <a:xfrm>
              <a:off x="0" y="1100"/>
              <a:ext cx="1791" cy="2142"/>
            </a:xfrm>
            <a:prstGeom prst="rect">
              <a:avLst/>
            </a:prstGeom>
            <a:noFill/>
            <a:ln>
              <a:noFill/>
            </a:ln>
            <a:effectLst/>
            <a:extLst>
              <a:ext uri="{909E8E84-426E-40DD-AFC4-6F175D3DCCD1}">
                <a14:hiddenFill xmlns:a14="http://schemas.microsoft.com/office/drawing/2010/main">
                  <a:gradFill rotWithShape="1">
                    <a:gsLst>
                      <a:gs pos="0">
                        <a:srgbClr val="000000"/>
                      </a:gs>
                      <a:gs pos="50000">
                        <a:srgbClr val="006699"/>
                      </a:gs>
                      <a:gs pos="100000">
                        <a:srgbClr val="000000"/>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kumimoji="1" lang="en-US" altLang="zh-CN" sz="2000" b="1">
                  <a:latin typeface="微软雅黑" panose="020B0503020204020204" pitchFamily="34" charset="-122"/>
                  <a:ea typeface="微软雅黑" panose="020B0503020204020204" pitchFamily="34" charset="-122"/>
                </a:rPr>
                <a:t>1. 25</a:t>
              </a:r>
              <a:r>
                <a:rPr kumimoji="1" lang="en-US" altLang="ko-KR" sz="2000" b="1">
                  <a:latin typeface="微软雅黑" panose="020B0503020204020204" pitchFamily="34" charset="-122"/>
                  <a:ea typeface="微软雅黑" panose="020B0503020204020204" pitchFamily="34" charset="-122"/>
                </a:rPr>
                <a:t>㎛</a:t>
              </a:r>
              <a:r>
                <a:rPr kumimoji="1" lang="zh-CN" altLang="en-US" sz="2000" b="1">
                  <a:latin typeface="微软雅黑" panose="020B0503020204020204" pitchFamily="34" charset="-122"/>
                  <a:ea typeface="微软雅黑" panose="020B0503020204020204" pitchFamily="34" charset="-122"/>
                </a:rPr>
                <a:t>芯片减薄技术</a:t>
              </a:r>
            </a:p>
            <a:p>
              <a:pPr eaLnBrk="1" hangingPunct="1">
                <a:spcBef>
                  <a:spcPts val="600"/>
                </a:spcBef>
              </a:pPr>
              <a:r>
                <a:rPr kumimoji="1" lang="en-US" altLang="zh-CN" sz="2000" b="1">
                  <a:latin typeface="微软雅黑" panose="020B0503020204020204" pitchFamily="34" charset="-122"/>
                  <a:ea typeface="微软雅黑" panose="020B0503020204020204" pitchFamily="34" charset="-122"/>
                </a:rPr>
                <a:t>2. 25</a:t>
              </a:r>
              <a:r>
                <a:rPr kumimoji="1" lang="en-US" altLang="ko-KR" sz="2000" b="1">
                  <a:latin typeface="微软雅黑" panose="020B0503020204020204" pitchFamily="34" charset="-122"/>
                  <a:ea typeface="微软雅黑" panose="020B0503020204020204" pitchFamily="34" charset="-122"/>
                </a:rPr>
                <a:t>㎛</a:t>
              </a:r>
              <a:r>
                <a:rPr kumimoji="1" lang="zh-CN" altLang="en-US" sz="2000" b="1">
                  <a:latin typeface="微软雅黑" panose="020B0503020204020204" pitchFamily="34" charset="-122"/>
                  <a:ea typeface="微软雅黑" panose="020B0503020204020204" pitchFamily="34" charset="-122"/>
                </a:rPr>
                <a:t>芯片切片技术</a:t>
              </a:r>
              <a:endParaRPr kumimoji="1" lang="ko-KR" altLang="en-US" sz="2000" b="1">
                <a:latin typeface="微软雅黑" panose="020B0503020204020204" pitchFamily="34" charset="-122"/>
              </a:endParaRPr>
            </a:p>
            <a:p>
              <a:pPr eaLnBrk="1" hangingPunct="1">
                <a:spcBef>
                  <a:spcPts val="600"/>
                </a:spcBef>
              </a:pPr>
              <a:r>
                <a:rPr kumimoji="1" lang="en-US" altLang="zh-CN" sz="2000" b="1">
                  <a:latin typeface="微软雅黑" panose="020B0503020204020204" pitchFamily="34" charset="-122"/>
                  <a:ea typeface="微软雅黑" panose="020B0503020204020204" pitchFamily="34" charset="-122"/>
                </a:rPr>
                <a:t>3</a:t>
              </a:r>
              <a:r>
                <a:rPr kumimoji="1" lang="en-US" altLang="ko-KR" sz="2000" b="1">
                  <a:latin typeface="微软雅黑" panose="020B0503020204020204" pitchFamily="34" charset="-122"/>
                  <a:ea typeface="微软雅黑" panose="020B0503020204020204" pitchFamily="34" charset="-122"/>
                </a:rPr>
                <a:t>. </a:t>
              </a:r>
              <a:r>
                <a:rPr kumimoji="1" lang="zh-CN" altLang="en-US" sz="2000" b="1">
                  <a:latin typeface="微软雅黑" panose="020B0503020204020204" pitchFamily="34" charset="-122"/>
                  <a:ea typeface="微软雅黑" panose="020B0503020204020204" pitchFamily="34" charset="-122"/>
                </a:rPr>
                <a:t>超薄芯片叠层技术</a:t>
              </a:r>
            </a:p>
            <a:p>
              <a:pPr eaLnBrk="1" hangingPunct="1">
                <a:spcBef>
                  <a:spcPts val="600"/>
                </a:spcBef>
              </a:pPr>
              <a:r>
                <a:rPr kumimoji="1" lang="en-US" altLang="zh-CN" sz="2000" b="1">
                  <a:latin typeface="微软雅黑" panose="020B0503020204020204" pitchFamily="34" charset="-122"/>
                  <a:ea typeface="微软雅黑" panose="020B0503020204020204" pitchFamily="34" charset="-122"/>
                </a:rPr>
                <a:t>4</a:t>
              </a:r>
              <a:r>
                <a:rPr kumimoji="1" lang="en-US" altLang="ko-KR" sz="2000" b="1">
                  <a:latin typeface="微软雅黑" panose="020B0503020204020204" pitchFamily="34" charset="-122"/>
                  <a:ea typeface="微软雅黑" panose="020B0503020204020204" pitchFamily="34" charset="-122"/>
                </a:rPr>
                <a:t>. </a:t>
              </a:r>
              <a:r>
                <a:rPr kumimoji="1" lang="zh-CN" altLang="en-US" sz="2000" b="1">
                  <a:latin typeface="微软雅黑" panose="020B0503020204020204" pitchFamily="34" charset="-122"/>
                  <a:ea typeface="微软雅黑" panose="020B0503020204020204" pitchFamily="34" charset="-122"/>
                </a:rPr>
                <a:t>低跨度金线键合技术</a:t>
              </a:r>
            </a:p>
            <a:p>
              <a:pPr eaLnBrk="1" hangingPunct="1">
                <a:spcBef>
                  <a:spcPts val="600"/>
                </a:spcBef>
              </a:pPr>
              <a:r>
                <a:rPr kumimoji="1" lang="en-US" altLang="zh-CN" sz="2000" b="1">
                  <a:latin typeface="微软雅黑" panose="020B0503020204020204" pitchFamily="34" charset="-122"/>
                  <a:ea typeface="微软雅黑" panose="020B0503020204020204" pitchFamily="34" charset="-122"/>
                </a:rPr>
                <a:t>5</a:t>
              </a:r>
              <a:r>
                <a:rPr kumimoji="1" lang="en-US" altLang="ko-KR" sz="2000" b="1">
                  <a:latin typeface="微软雅黑" panose="020B0503020204020204" pitchFamily="34" charset="-122"/>
                  <a:ea typeface="微软雅黑" panose="020B0503020204020204" pitchFamily="34" charset="-122"/>
                </a:rPr>
                <a:t>. </a:t>
              </a:r>
              <a:r>
                <a:rPr kumimoji="1" lang="zh-CN" altLang="en-US" sz="2000" b="1">
                  <a:latin typeface="微软雅黑" panose="020B0503020204020204" pitchFamily="34" charset="-122"/>
                  <a:ea typeface="微软雅黑" panose="020B0503020204020204" pitchFamily="34" charset="-122"/>
                </a:rPr>
                <a:t>高密度、窄间距塑封技术</a:t>
              </a:r>
            </a:p>
            <a:p>
              <a:pPr eaLnBrk="1" hangingPunct="1">
                <a:spcBef>
                  <a:spcPts val="600"/>
                </a:spcBef>
              </a:pPr>
              <a:r>
                <a:rPr kumimoji="1" lang="en-US" altLang="zh-CN" sz="2000" b="1">
                  <a:latin typeface="微软雅黑" panose="020B0503020204020204" pitchFamily="34" charset="-122"/>
                  <a:ea typeface="微软雅黑" panose="020B0503020204020204" pitchFamily="34" charset="-122"/>
                </a:rPr>
                <a:t>6</a:t>
              </a:r>
              <a:r>
                <a:rPr kumimoji="1" lang="en-US" altLang="ko-KR" sz="2000" b="1">
                  <a:latin typeface="微软雅黑" panose="020B0503020204020204" pitchFamily="34" charset="-122"/>
                  <a:ea typeface="微软雅黑" panose="020B0503020204020204" pitchFamily="34" charset="-122"/>
                </a:rPr>
                <a:t>. </a:t>
              </a:r>
              <a:r>
                <a:rPr kumimoji="1" lang="zh-CN" altLang="en-US" sz="2000" b="1">
                  <a:latin typeface="微软雅黑" panose="020B0503020204020204" pitchFamily="34" charset="-122"/>
                  <a:ea typeface="微软雅黑" panose="020B0503020204020204" pitchFamily="34" charset="-122"/>
                </a:rPr>
                <a:t>芯片再布线技术</a:t>
              </a:r>
            </a:p>
            <a:p>
              <a:pPr eaLnBrk="1" hangingPunct="1">
                <a:spcBef>
                  <a:spcPts val="600"/>
                </a:spcBef>
              </a:pPr>
              <a:r>
                <a:rPr kumimoji="1" lang="en-US" altLang="zh-CN" sz="2000" b="1">
                  <a:latin typeface="微软雅黑" panose="020B0503020204020204" pitchFamily="34" charset="-122"/>
                  <a:ea typeface="微软雅黑" panose="020B0503020204020204" pitchFamily="34" charset="-122"/>
                </a:rPr>
                <a:t>7</a:t>
              </a:r>
              <a:r>
                <a:rPr kumimoji="1" lang="en-US" altLang="ko-KR" sz="2000" b="1">
                  <a:latin typeface="微软雅黑" panose="020B0503020204020204" pitchFamily="34" charset="-122"/>
                  <a:ea typeface="微软雅黑" panose="020B0503020204020204" pitchFamily="34" charset="-122"/>
                </a:rPr>
                <a:t>. </a:t>
              </a:r>
              <a:r>
                <a:rPr kumimoji="1" lang="zh-CN" altLang="en-US" sz="2000" b="1">
                  <a:latin typeface="微软雅黑" panose="020B0503020204020204" pitchFamily="34" charset="-122"/>
                  <a:ea typeface="微软雅黑" panose="020B0503020204020204" pitchFamily="34" charset="-122"/>
                </a:rPr>
                <a:t>封装堆叠集成技术</a:t>
              </a:r>
            </a:p>
            <a:p>
              <a:pPr eaLnBrk="1" hangingPunct="1">
                <a:spcBef>
                  <a:spcPts val="600"/>
                </a:spcBef>
              </a:pPr>
              <a:endParaRPr kumimoji="1" lang="en-US" altLang="ko-KR" sz="2000" b="1">
                <a:solidFill>
                  <a:schemeClr val="bg1"/>
                </a:solidFill>
                <a:latin typeface="微软雅黑" panose="020B0503020204020204" pitchFamily="34" charset="-122"/>
                <a:ea typeface="微软雅黑" panose="020B0503020204020204" pitchFamily="34" charset="-122"/>
              </a:endParaRPr>
            </a:p>
          </p:txBody>
        </p:sp>
      </p:grpSp>
      <p:sp>
        <p:nvSpPr>
          <p:cNvPr id="106500" name="Text Box 6">
            <a:extLst>
              <a:ext uri="{FF2B5EF4-FFF2-40B4-BE49-F238E27FC236}">
                <a16:creationId xmlns:a16="http://schemas.microsoft.com/office/drawing/2014/main" id="{1627C5A7-4E62-427F-A309-7B10D3464C8E}"/>
              </a:ext>
            </a:extLst>
          </p:cNvPr>
          <p:cNvSpPr txBox="1">
            <a:spLocks noChangeArrowheads="1"/>
          </p:cNvSpPr>
          <p:nvPr/>
        </p:nvSpPr>
        <p:spPr bwMode="auto">
          <a:xfrm>
            <a:off x="107950" y="4937125"/>
            <a:ext cx="2332038" cy="12001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spcBef>
                <a:spcPct val="50000"/>
              </a:spcBef>
            </a:pPr>
            <a:r>
              <a:rPr kumimoji="1" lang="zh-CN" altLang="en-US" sz="2000" b="1">
                <a:solidFill>
                  <a:srgbClr val="0000FF"/>
                </a:solidFill>
                <a:latin typeface="微软雅黑" panose="020B0503020204020204" pitchFamily="34" charset="-122"/>
                <a:ea typeface="微软雅黑" panose="020B0503020204020204" pitchFamily="34" charset="-122"/>
              </a:rPr>
              <a:t>部分技术已经应用在</a:t>
            </a:r>
            <a:r>
              <a:rPr kumimoji="1" lang="en-US" altLang="zh-CN" sz="2000" b="1">
                <a:solidFill>
                  <a:srgbClr val="0000FF"/>
                </a:solidFill>
                <a:latin typeface="微软雅黑" panose="020B0503020204020204" pitchFamily="34" charset="-122"/>
                <a:ea typeface="微软雅黑" panose="020B0503020204020204" pitchFamily="34" charset="-122"/>
              </a:rPr>
              <a:t>Intel</a:t>
            </a:r>
            <a:r>
              <a:rPr kumimoji="1" lang="zh-CN" altLang="en-US" sz="2000" b="1">
                <a:solidFill>
                  <a:srgbClr val="0000FF"/>
                </a:solidFill>
                <a:latin typeface="微软雅黑" panose="020B0503020204020204" pitchFamily="34" charset="-122"/>
                <a:ea typeface="微软雅黑" panose="020B0503020204020204" pitchFamily="34" charset="-122"/>
              </a:rPr>
              <a:t>新一代大容量固态硬盘</a:t>
            </a:r>
            <a:r>
              <a:rPr kumimoji="1" lang="en-US" altLang="zh-CN" sz="2000" b="1">
                <a:solidFill>
                  <a:srgbClr val="0000FF"/>
                </a:solidFill>
                <a:latin typeface="微软雅黑" panose="020B0503020204020204" pitchFamily="34" charset="-122"/>
                <a:ea typeface="微软雅黑" panose="020B0503020204020204" pitchFamily="34" charset="-122"/>
              </a:rPr>
              <a:t>(SSD)</a:t>
            </a:r>
            <a:r>
              <a:rPr kumimoji="1" lang="zh-CN" altLang="en-US" sz="2000" b="1">
                <a:solidFill>
                  <a:srgbClr val="0000FF"/>
                </a:solidFill>
                <a:latin typeface="微软雅黑" panose="020B0503020204020204" pitchFamily="34" charset="-122"/>
                <a:ea typeface="微软雅黑" panose="020B0503020204020204" pitchFamily="34" charset="-122"/>
              </a:rPr>
              <a:t>产品中</a:t>
            </a:r>
          </a:p>
        </p:txBody>
      </p:sp>
      <p:sp>
        <p:nvSpPr>
          <p:cNvPr id="2" name="灯片编号占位符 1">
            <a:extLst>
              <a:ext uri="{FF2B5EF4-FFF2-40B4-BE49-F238E27FC236}">
                <a16:creationId xmlns:a16="http://schemas.microsoft.com/office/drawing/2014/main" id="{5667597D-E395-4F6D-9B01-083B5F0D6860}"/>
              </a:ext>
            </a:extLst>
          </p:cNvPr>
          <p:cNvSpPr>
            <a:spLocks noGrp="1"/>
          </p:cNvSpPr>
          <p:nvPr>
            <p:ph type="sldNum" sz="quarter" idx="12"/>
          </p:nvPr>
        </p:nvSpPr>
        <p:spPr/>
        <p:txBody>
          <a:bodyPr/>
          <a:lstStyle/>
          <a:p>
            <a:pPr>
              <a:defRPr/>
            </a:pPr>
            <a:fld id="{DA99D973-1692-47FC-81E9-62E7DAEE60FF}" type="slidenum">
              <a:rPr lang="en-US" altLang="zh-CN" smtClean="0"/>
              <a:pPr>
                <a:defRPr/>
              </a:pPr>
              <a:t>83</a:t>
            </a:fld>
            <a:endParaRPr lang="en-US" altLang="zh-CN"/>
          </a:p>
        </p:txBody>
      </p:sp>
    </p:spTree>
    <p:extLst>
      <p:ext uri="{BB962C8B-B14F-4D97-AF65-F5344CB8AC3E}">
        <p14:creationId xmlns:p14="http://schemas.microsoft.com/office/powerpoint/2010/main" val="2414862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153945"/>
            <a:ext cx="9267567" cy="646331"/>
          </a:xfrm>
          <a:prstGeom prst="rect">
            <a:avLst/>
          </a:prstGeom>
          <a:noFill/>
        </p:spPr>
        <p:txBody>
          <a:bodyPr wrap="square" rtlCol="0" anchor="t">
            <a:spAutoFit/>
          </a:bodyPr>
          <a:lstStyle/>
          <a:p>
            <a:pPr algn="ctr"/>
            <a:r>
              <a:rPr lang="zh-CN" altLang="en-US"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sym typeface="+mn-ea"/>
              </a:rPr>
              <a:t>存</a:t>
            </a:r>
            <a:r>
              <a:rPr lang="en-US" altLang="zh-CN"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sym typeface="+mn-ea"/>
              </a:rPr>
              <a:t>算一体的</a:t>
            </a:r>
            <a:r>
              <a:rPr lang="zh-CN" altLang="en-US"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类脑计算系统</a:t>
            </a:r>
            <a:endParaRPr lang="en-US" altLang="zh-CN"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p:cNvSpPr txBox="1"/>
          <p:nvPr/>
        </p:nvSpPr>
        <p:spPr>
          <a:xfrm>
            <a:off x="247135" y="969078"/>
            <a:ext cx="8655127" cy="461665"/>
          </a:xfrm>
          <a:prstGeom prst="rect">
            <a:avLst/>
          </a:prstGeom>
          <a:noFill/>
        </p:spPr>
        <p:txBody>
          <a:bodyPr wrap="square" rtlCol="0">
            <a:spAutoFit/>
          </a:bodyPr>
          <a:lstStyle/>
          <a:p>
            <a:r>
              <a:rPr lang="zh-CN" altLang="en-US" sz="2400" b="1" u="sng"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发展存</a:t>
            </a:r>
            <a:r>
              <a:rPr lang="en-US" altLang="zh-CN" sz="2400" b="1" u="sng"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u="sng"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算一体的新原理神经形态器件，实现类脑计算系统</a:t>
            </a:r>
          </a:p>
        </p:txBody>
      </p:sp>
      <p:pic>
        <p:nvPicPr>
          <p:cNvPr id="13" name="Picture 2">
            <a:extLst>
              <a:ext uri="{FF2B5EF4-FFF2-40B4-BE49-F238E27FC236}">
                <a16:creationId xmlns:a16="http://schemas.microsoft.com/office/drawing/2014/main" id="{D6E65E41-C4AE-4921-98A7-5EEDBE35846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74"/>
          <a:stretch/>
        </p:blipFill>
        <p:spPr bwMode="auto">
          <a:xfrm>
            <a:off x="107503" y="2012427"/>
            <a:ext cx="4619625" cy="2627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213210CF-E5C7-4E84-82F6-407E13871D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1753" y="2012427"/>
            <a:ext cx="3035941" cy="2489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右箭头 8">
            <a:extLst>
              <a:ext uri="{FF2B5EF4-FFF2-40B4-BE49-F238E27FC236}">
                <a16:creationId xmlns:a16="http://schemas.microsoft.com/office/drawing/2014/main" id="{B77B3806-FFFE-4AF4-961B-7851EA8B1C64}"/>
              </a:ext>
            </a:extLst>
          </p:cNvPr>
          <p:cNvSpPr/>
          <p:nvPr/>
        </p:nvSpPr>
        <p:spPr>
          <a:xfrm>
            <a:off x="4781684" y="3102571"/>
            <a:ext cx="793830" cy="432048"/>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TextBox 9">
            <a:extLst>
              <a:ext uri="{FF2B5EF4-FFF2-40B4-BE49-F238E27FC236}">
                <a16:creationId xmlns:a16="http://schemas.microsoft.com/office/drawing/2014/main" id="{A4873542-CE34-4F9C-BD95-94B08DCD6102}"/>
              </a:ext>
            </a:extLst>
          </p:cNvPr>
          <p:cNvSpPr txBox="1"/>
          <p:nvPr/>
        </p:nvSpPr>
        <p:spPr>
          <a:xfrm>
            <a:off x="1241353" y="1523155"/>
            <a:ext cx="2210862" cy="461665"/>
          </a:xfrm>
          <a:prstGeom prst="rect">
            <a:avLst/>
          </a:prstGeom>
          <a:noFill/>
        </p:spPr>
        <p:txBody>
          <a:bodyPr wrap="non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rPr>
              <a:t>冯</a:t>
            </a:r>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诺依曼架构</a:t>
            </a:r>
          </a:p>
        </p:txBody>
      </p:sp>
      <p:sp>
        <p:nvSpPr>
          <p:cNvPr id="26" name="TextBox 10">
            <a:extLst>
              <a:ext uri="{FF2B5EF4-FFF2-40B4-BE49-F238E27FC236}">
                <a16:creationId xmlns:a16="http://schemas.microsoft.com/office/drawing/2014/main" id="{2D3A959E-1D8A-48CF-B0B3-6A0D08525C69}"/>
              </a:ext>
            </a:extLst>
          </p:cNvPr>
          <p:cNvSpPr txBox="1"/>
          <p:nvPr/>
        </p:nvSpPr>
        <p:spPr>
          <a:xfrm>
            <a:off x="6300192" y="1512400"/>
            <a:ext cx="2040943" cy="461665"/>
          </a:xfrm>
          <a:prstGeom prst="rect">
            <a:avLst/>
          </a:prstGeom>
          <a:noFill/>
        </p:spPr>
        <p:txBody>
          <a:bodyPr wrap="non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rPr>
              <a:t>神经形态架构</a:t>
            </a:r>
          </a:p>
        </p:txBody>
      </p:sp>
      <p:sp>
        <p:nvSpPr>
          <p:cNvPr id="27" name="圆角矩形 12">
            <a:extLst>
              <a:ext uri="{FF2B5EF4-FFF2-40B4-BE49-F238E27FC236}">
                <a16:creationId xmlns:a16="http://schemas.microsoft.com/office/drawing/2014/main" id="{A70F8ED2-9B19-4580-9613-AF85035B6312}"/>
              </a:ext>
            </a:extLst>
          </p:cNvPr>
          <p:cNvSpPr/>
          <p:nvPr/>
        </p:nvSpPr>
        <p:spPr>
          <a:xfrm>
            <a:off x="107503" y="1512400"/>
            <a:ext cx="4619625" cy="366214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圆角矩形 13">
            <a:extLst>
              <a:ext uri="{FF2B5EF4-FFF2-40B4-BE49-F238E27FC236}">
                <a16:creationId xmlns:a16="http://schemas.microsoft.com/office/drawing/2014/main" id="{E4D46828-F41E-4C6D-A947-DA57DA8372EB}"/>
              </a:ext>
            </a:extLst>
          </p:cNvPr>
          <p:cNvSpPr/>
          <p:nvPr/>
        </p:nvSpPr>
        <p:spPr>
          <a:xfrm>
            <a:off x="5623139" y="1512401"/>
            <a:ext cx="3316966" cy="366214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TextBox 14">
            <a:extLst>
              <a:ext uri="{FF2B5EF4-FFF2-40B4-BE49-F238E27FC236}">
                <a16:creationId xmlns:a16="http://schemas.microsoft.com/office/drawing/2014/main" id="{63C404D2-F014-462E-BCAD-95FBE4E01A04}"/>
              </a:ext>
            </a:extLst>
          </p:cNvPr>
          <p:cNvSpPr txBox="1"/>
          <p:nvPr/>
        </p:nvSpPr>
        <p:spPr>
          <a:xfrm>
            <a:off x="1403648" y="4748731"/>
            <a:ext cx="1991251"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计算与存储分离</a:t>
            </a:r>
            <a:endParaRPr lang="zh-CN" altLang="en-US" sz="2000" dirty="0">
              <a:latin typeface="微软雅黑" panose="020B0503020204020204" pitchFamily="34" charset="-122"/>
              <a:ea typeface="微软雅黑" panose="020B0503020204020204" pitchFamily="34" charset="-122"/>
            </a:endParaRPr>
          </a:p>
        </p:txBody>
      </p:sp>
      <p:sp>
        <p:nvSpPr>
          <p:cNvPr id="30" name="TextBox 15">
            <a:extLst>
              <a:ext uri="{FF2B5EF4-FFF2-40B4-BE49-F238E27FC236}">
                <a16:creationId xmlns:a16="http://schemas.microsoft.com/office/drawing/2014/main" id="{FB21D593-03E9-447F-BC20-C944105B04C8}"/>
              </a:ext>
            </a:extLst>
          </p:cNvPr>
          <p:cNvSpPr txBox="1"/>
          <p:nvPr/>
        </p:nvSpPr>
        <p:spPr>
          <a:xfrm>
            <a:off x="6275809" y="4675161"/>
            <a:ext cx="2249334"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存储与运算一体化</a:t>
            </a:r>
          </a:p>
        </p:txBody>
      </p:sp>
      <p:sp>
        <p:nvSpPr>
          <p:cNvPr id="31" name="Text Box 5">
            <a:extLst>
              <a:ext uri="{FF2B5EF4-FFF2-40B4-BE49-F238E27FC236}">
                <a16:creationId xmlns:a16="http://schemas.microsoft.com/office/drawing/2014/main" id="{141E34DC-F03D-4518-B334-030FA4559490}"/>
              </a:ext>
            </a:extLst>
          </p:cNvPr>
          <p:cNvSpPr txBox="1">
            <a:spLocks noChangeArrowheads="1"/>
          </p:cNvSpPr>
          <p:nvPr/>
        </p:nvSpPr>
        <p:spPr bwMode="auto">
          <a:xfrm>
            <a:off x="105023" y="5254173"/>
            <a:ext cx="8844608" cy="1523494"/>
          </a:xfrm>
          <a:prstGeom prst="rect">
            <a:avLst/>
          </a:prstGeom>
          <a:noFill/>
          <a:ln>
            <a:noFill/>
          </a:ln>
        </p:spPr>
        <p:txBody>
          <a:bodyPr wrap="square">
            <a:spAutoFit/>
          </a:bodyPr>
          <a:lstStyle>
            <a:lvl1pPr marL="358775" indent="-358775">
              <a:spcBef>
                <a:spcPct val="20000"/>
              </a:spcBef>
              <a:buFont typeface="Times New Roman" pitchFamily="18" charset="0"/>
              <a:buChar char="•"/>
              <a:defRPr sz="3200">
                <a:solidFill>
                  <a:schemeClr val="tx1"/>
                </a:solidFill>
                <a:latin typeface="宋体" pitchFamily="2" charset="-122"/>
                <a:ea typeface="宋体" pitchFamily="2" charset="-122"/>
              </a:defRPr>
            </a:lvl1pPr>
            <a:lvl2pPr marL="742950" indent="-285750">
              <a:spcBef>
                <a:spcPct val="20000"/>
              </a:spcBef>
              <a:buFont typeface="Times New Roman" pitchFamily="18" charset="0"/>
              <a:buChar char="–"/>
              <a:defRPr sz="2800">
                <a:solidFill>
                  <a:schemeClr val="tx1"/>
                </a:solidFill>
                <a:latin typeface="宋体" pitchFamily="2" charset="-122"/>
                <a:ea typeface="宋体" pitchFamily="2" charset="-122"/>
              </a:defRPr>
            </a:lvl2pPr>
            <a:lvl3pPr marL="1143000" indent="-228600">
              <a:spcBef>
                <a:spcPct val="20000"/>
              </a:spcBef>
              <a:buFont typeface="Times New Roman" pitchFamily="18" charset="0"/>
              <a:buChar char="•"/>
              <a:defRPr sz="2400">
                <a:solidFill>
                  <a:schemeClr val="tx1"/>
                </a:solidFill>
                <a:latin typeface="宋体" pitchFamily="2" charset="-122"/>
                <a:ea typeface="宋体" pitchFamily="2" charset="-122"/>
              </a:defRPr>
            </a:lvl3pPr>
            <a:lvl4pPr marL="1600200" indent="-228600">
              <a:spcBef>
                <a:spcPct val="20000"/>
              </a:spcBef>
              <a:buFont typeface="Times New Roman" pitchFamily="18" charset="0"/>
              <a:buChar char="–"/>
              <a:defRPr sz="2000">
                <a:solidFill>
                  <a:schemeClr val="tx1"/>
                </a:solidFill>
                <a:latin typeface="宋体" pitchFamily="2" charset="-122"/>
                <a:ea typeface="宋体" pitchFamily="2" charset="-122"/>
              </a:defRPr>
            </a:lvl4pPr>
            <a:lvl5pPr marL="2057400" indent="-228600">
              <a:spcBef>
                <a:spcPct val="20000"/>
              </a:spcBef>
              <a:buFont typeface="Times New Roman" pitchFamily="18" charset="0"/>
              <a:buChar char="»"/>
              <a:defRPr sz="20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Font typeface="Times New Roman" pitchFamily="18" charset="0"/>
              <a:buChar char="»"/>
              <a:defRPr sz="20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Font typeface="Times New Roman" pitchFamily="18" charset="0"/>
              <a:buChar char="»"/>
              <a:defRPr sz="20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Font typeface="Times New Roman" pitchFamily="18" charset="0"/>
              <a:buChar char="»"/>
              <a:defRPr sz="20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Font typeface="Times New Roman" pitchFamily="18" charset="0"/>
              <a:buChar char="»"/>
              <a:defRPr sz="2000">
                <a:solidFill>
                  <a:schemeClr val="tx1"/>
                </a:solidFill>
                <a:latin typeface="宋体" pitchFamily="2" charset="-122"/>
                <a:ea typeface="宋体" pitchFamily="2" charset="-122"/>
              </a:defRPr>
            </a:lvl9pPr>
          </a:lstStyle>
          <a:p>
            <a:pPr>
              <a:spcBef>
                <a:spcPts val="600"/>
              </a:spcBef>
              <a:buSzPct val="100000"/>
              <a:buFont typeface="Wingdings" pitchFamily="2" charset="2"/>
              <a:buChar char="p"/>
            </a:pPr>
            <a:r>
              <a:rPr lang="zh-CN" altLang="en-US" sz="2200" b="1" dirty="0">
                <a:latin typeface="微软雅黑" panose="020B0503020204020204" pitchFamily="34" charset="-122"/>
                <a:ea typeface="微软雅黑" panose="020B0503020204020204" pitchFamily="34" charset="-122"/>
              </a:rPr>
              <a:t>传统信息系统采用</a:t>
            </a:r>
            <a:r>
              <a:rPr lang="zh-CN" altLang="en-US" sz="2200" b="1" dirty="0">
                <a:solidFill>
                  <a:srgbClr val="C00000"/>
                </a:solidFill>
                <a:latin typeface="微软雅黑" panose="020B0503020204020204" pitchFamily="34" charset="-122"/>
                <a:ea typeface="微软雅黑" panose="020B0503020204020204" pitchFamily="34" charset="-122"/>
              </a:rPr>
              <a:t>计算与存储分离</a:t>
            </a:r>
            <a:r>
              <a:rPr lang="zh-CN" altLang="en-US" sz="2200" b="1" dirty="0">
                <a:latin typeface="微软雅黑" panose="020B0503020204020204" pitchFamily="34" charset="-122"/>
                <a:ea typeface="微软雅黑" panose="020B0503020204020204" pitchFamily="34" charset="-122"/>
              </a:rPr>
              <a:t>的架构，数据在</a:t>
            </a:r>
            <a:r>
              <a:rPr lang="en-US" altLang="zh-CN" sz="2200" b="1" dirty="0">
                <a:latin typeface="微软雅黑" panose="020B0503020204020204" pitchFamily="34" charset="-122"/>
                <a:ea typeface="微软雅黑" panose="020B0503020204020204" pitchFamily="34" charset="-122"/>
              </a:rPr>
              <a:t>CPU</a:t>
            </a:r>
            <a:r>
              <a:rPr lang="zh-CN" altLang="en-US" sz="2200" b="1" dirty="0">
                <a:latin typeface="微软雅黑" panose="020B0503020204020204" pitchFamily="34" charset="-122"/>
                <a:ea typeface="微软雅黑" panose="020B0503020204020204" pitchFamily="34" charset="-122"/>
              </a:rPr>
              <a:t>与存储器之间进行传输，功耗大，速度慢</a:t>
            </a:r>
            <a:endParaRPr lang="en-US" altLang="zh-CN" sz="2200" b="1" dirty="0">
              <a:latin typeface="微软雅黑" panose="020B0503020204020204" pitchFamily="34" charset="-122"/>
              <a:ea typeface="微软雅黑" panose="020B0503020204020204" pitchFamily="34" charset="-122"/>
            </a:endParaRPr>
          </a:p>
          <a:p>
            <a:pPr>
              <a:spcBef>
                <a:spcPts val="600"/>
              </a:spcBef>
              <a:buSzPct val="100000"/>
              <a:buFont typeface="Wingdings" pitchFamily="2" charset="2"/>
              <a:buChar char="p"/>
            </a:pPr>
            <a:r>
              <a:rPr lang="zh-CN" altLang="en-US" sz="2200" b="1" dirty="0">
                <a:latin typeface="微软雅黑" panose="020B0503020204020204" pitchFamily="34" charset="-122"/>
                <a:ea typeface="微软雅黑" panose="020B0503020204020204" pitchFamily="34" charset="-122"/>
              </a:rPr>
              <a:t>神经形态系统的信息处理采用</a:t>
            </a:r>
            <a:r>
              <a:rPr lang="zh-CN" altLang="en-US" sz="2200" b="1" dirty="0">
                <a:solidFill>
                  <a:srgbClr val="C00000"/>
                </a:solidFill>
                <a:latin typeface="微软雅黑" panose="020B0503020204020204" pitchFamily="34" charset="-122"/>
                <a:ea typeface="微软雅黑" panose="020B0503020204020204" pitchFamily="34" charset="-122"/>
              </a:rPr>
              <a:t>存储与运算一体</a:t>
            </a:r>
            <a:r>
              <a:rPr lang="zh-CN" altLang="en-US" sz="2200" b="1" dirty="0">
                <a:latin typeface="微软雅黑" panose="020B0503020204020204" pitchFamily="34" charset="-122"/>
                <a:ea typeface="微软雅黑" panose="020B0503020204020204" pitchFamily="34" charset="-122"/>
              </a:rPr>
              <a:t>的架构，</a:t>
            </a:r>
            <a:r>
              <a:rPr lang="zh-CN" altLang="en-US" sz="2200" b="1" dirty="0">
                <a:solidFill>
                  <a:srgbClr val="C00000"/>
                </a:solidFill>
                <a:latin typeface="微软雅黑" panose="020B0503020204020204" pitchFamily="34" charset="-122"/>
                <a:ea typeface="微软雅黑" panose="020B0503020204020204" pitchFamily="34" charset="-122"/>
              </a:rPr>
              <a:t>消除数据的传输过程</a:t>
            </a:r>
            <a:r>
              <a:rPr lang="zh-CN" altLang="en-US" sz="2200" b="1" dirty="0">
                <a:latin typeface="微软雅黑" panose="020B0503020204020204" pitchFamily="34" charset="-122"/>
                <a:ea typeface="微软雅黑" panose="020B0503020204020204" pitchFamily="34" charset="-122"/>
              </a:rPr>
              <a:t>，大大提高信息处理效率</a:t>
            </a:r>
            <a:endParaRPr lang="en-US" altLang="zh-CN" sz="22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776149CA-8E6E-4E0F-B86C-EE7DA990B207}"/>
              </a:ext>
            </a:extLst>
          </p:cNvPr>
          <p:cNvSpPr>
            <a:spLocks noGrp="1"/>
          </p:cNvSpPr>
          <p:nvPr>
            <p:ph type="sldNum" sz="quarter" idx="11"/>
          </p:nvPr>
        </p:nvSpPr>
        <p:spPr/>
        <p:txBody>
          <a:bodyPr/>
          <a:lstStyle/>
          <a:p>
            <a:pPr>
              <a:defRPr/>
            </a:pPr>
            <a:fld id="{E8D22988-341F-4126-9EF2-CADB82D8BC2A}" type="slidenum">
              <a:rPr lang="en-US" altLang="zh-CN" smtClean="0"/>
              <a:pPr>
                <a:defRPr/>
              </a:pPr>
              <a:t>84</a:t>
            </a:fld>
            <a:endParaRPr lang="en-US" altLang="zh-CN"/>
          </a:p>
        </p:txBody>
      </p:sp>
    </p:spTree>
    <p:extLst>
      <p:ext uri="{BB962C8B-B14F-4D97-AF65-F5344CB8AC3E}">
        <p14:creationId xmlns:p14="http://schemas.microsoft.com/office/powerpoint/2010/main" val="23212863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B8F1A-E5CF-4A7D-8A64-DE7DAD26504A}"/>
              </a:ext>
            </a:extLst>
          </p:cNvPr>
          <p:cNvSpPr>
            <a:spLocks noGrp="1"/>
          </p:cNvSpPr>
          <p:nvPr>
            <p:ph type="title"/>
          </p:nvPr>
        </p:nvSpPr>
        <p:spPr>
          <a:xfrm>
            <a:off x="0" y="190381"/>
            <a:ext cx="9144000" cy="6463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zh-CN" altLang="zh-CN" sz="3600" b="1" kern="1200" dirty="0">
                <a:latin typeface="+mn-lt"/>
                <a:ea typeface="微软雅黑" panose="020B0503020204020204" pitchFamily="34" charset="-122"/>
                <a:cs typeface="+mn-cs"/>
              </a:rPr>
              <a:t>电子科学与技术专业主要课程关系结构图</a:t>
            </a:r>
            <a:endParaRPr kumimoji="1" lang="zh-CN" altLang="en-US" sz="3600" b="1" kern="1200" dirty="0">
              <a:latin typeface="+mn-lt"/>
              <a:ea typeface="微软雅黑" panose="020B0503020204020204" pitchFamily="34" charset="-122"/>
              <a:cs typeface="+mn-cs"/>
            </a:endParaRPr>
          </a:p>
        </p:txBody>
      </p:sp>
      <p:pic>
        <p:nvPicPr>
          <p:cNvPr id="4" name="图片 3">
            <a:extLst>
              <a:ext uri="{FF2B5EF4-FFF2-40B4-BE49-F238E27FC236}">
                <a16:creationId xmlns:a16="http://schemas.microsoft.com/office/drawing/2014/main" id="{F23723F7-EE8D-4CCC-A623-FA41236D4F4C}"/>
              </a:ext>
            </a:extLst>
          </p:cNvPr>
          <p:cNvPicPr>
            <a:picLocks noChangeAspect="1"/>
          </p:cNvPicPr>
          <p:nvPr/>
        </p:nvPicPr>
        <p:blipFill>
          <a:blip r:embed="rId2"/>
          <a:stretch>
            <a:fillRect/>
          </a:stretch>
        </p:blipFill>
        <p:spPr>
          <a:xfrm>
            <a:off x="0" y="908720"/>
            <a:ext cx="9144000" cy="5695886"/>
          </a:xfrm>
          <a:prstGeom prst="rect">
            <a:avLst/>
          </a:prstGeom>
        </p:spPr>
      </p:pic>
      <p:sp>
        <p:nvSpPr>
          <p:cNvPr id="3" name="灯片编号占位符 2">
            <a:extLst>
              <a:ext uri="{FF2B5EF4-FFF2-40B4-BE49-F238E27FC236}">
                <a16:creationId xmlns:a16="http://schemas.microsoft.com/office/drawing/2014/main" id="{419D24A4-4522-4391-AFA5-D330F1ECAF27}"/>
              </a:ext>
            </a:extLst>
          </p:cNvPr>
          <p:cNvSpPr>
            <a:spLocks noGrp="1"/>
          </p:cNvSpPr>
          <p:nvPr>
            <p:ph type="sldNum" sz="quarter" idx="11"/>
          </p:nvPr>
        </p:nvSpPr>
        <p:spPr/>
        <p:txBody>
          <a:bodyPr/>
          <a:lstStyle/>
          <a:p>
            <a:pPr>
              <a:defRPr/>
            </a:pPr>
            <a:fld id="{E8D22988-341F-4126-9EF2-CADB82D8BC2A}" type="slidenum">
              <a:rPr lang="en-US" altLang="zh-CN" smtClean="0"/>
              <a:pPr>
                <a:defRPr/>
              </a:pPr>
              <a:t>85</a:t>
            </a:fld>
            <a:endParaRPr lang="en-US" altLang="zh-CN"/>
          </a:p>
        </p:txBody>
      </p:sp>
    </p:spTree>
    <p:extLst>
      <p:ext uri="{BB962C8B-B14F-4D97-AF65-F5344CB8AC3E}">
        <p14:creationId xmlns:p14="http://schemas.microsoft.com/office/powerpoint/2010/main" val="1661998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6248" y="118288"/>
            <a:ext cx="1679055"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量子力学</a:t>
            </a:r>
          </a:p>
        </p:txBody>
      </p:sp>
      <p:sp>
        <p:nvSpPr>
          <p:cNvPr id="17" name="TextBox 16"/>
          <p:cNvSpPr txBox="1"/>
          <p:nvPr/>
        </p:nvSpPr>
        <p:spPr>
          <a:xfrm>
            <a:off x="4363054" y="118288"/>
            <a:ext cx="1679055"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统计物理</a:t>
            </a:r>
          </a:p>
        </p:txBody>
      </p:sp>
      <p:sp>
        <p:nvSpPr>
          <p:cNvPr id="20" name="TextBox 19"/>
          <p:cNvSpPr txBox="1"/>
          <p:nvPr/>
        </p:nvSpPr>
        <p:spPr>
          <a:xfrm>
            <a:off x="3242704" y="1095997"/>
            <a:ext cx="1912296"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固体物理</a:t>
            </a:r>
          </a:p>
        </p:txBody>
      </p:sp>
      <p:sp>
        <p:nvSpPr>
          <p:cNvPr id="23" name="TextBox 22"/>
          <p:cNvSpPr txBox="1"/>
          <p:nvPr/>
        </p:nvSpPr>
        <p:spPr>
          <a:xfrm>
            <a:off x="2339752" y="4030150"/>
            <a:ext cx="1989568"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半导体材料</a:t>
            </a:r>
          </a:p>
        </p:txBody>
      </p:sp>
      <p:sp>
        <p:nvSpPr>
          <p:cNvPr id="26" name="TextBox 25"/>
          <p:cNvSpPr txBox="1"/>
          <p:nvPr/>
        </p:nvSpPr>
        <p:spPr>
          <a:xfrm>
            <a:off x="3336219" y="6002125"/>
            <a:ext cx="1912296"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集成电路</a:t>
            </a:r>
          </a:p>
        </p:txBody>
      </p:sp>
      <p:sp>
        <p:nvSpPr>
          <p:cNvPr id="29" name="TextBox 28"/>
          <p:cNvSpPr txBox="1"/>
          <p:nvPr/>
        </p:nvSpPr>
        <p:spPr>
          <a:xfrm>
            <a:off x="3242704" y="5029083"/>
            <a:ext cx="2205407" cy="523220"/>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半导体器件</a:t>
            </a:r>
          </a:p>
        </p:txBody>
      </p:sp>
      <p:sp>
        <p:nvSpPr>
          <p:cNvPr id="32" name="TextBox 31"/>
          <p:cNvSpPr txBox="1"/>
          <p:nvPr/>
        </p:nvSpPr>
        <p:spPr>
          <a:xfrm>
            <a:off x="3086707" y="2062206"/>
            <a:ext cx="2326497" cy="523220"/>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半导体物理</a:t>
            </a:r>
          </a:p>
        </p:txBody>
      </p:sp>
      <p:sp>
        <p:nvSpPr>
          <p:cNvPr id="35" name="TextBox 34"/>
          <p:cNvSpPr txBox="1"/>
          <p:nvPr/>
        </p:nvSpPr>
        <p:spPr>
          <a:xfrm>
            <a:off x="4428996" y="4030150"/>
            <a:ext cx="1988556" cy="523219"/>
          </a:xfrm>
          <a:prstGeom prst="rect">
            <a:avLst/>
          </a:prstGeom>
          <a:solidFill>
            <a:schemeClr val="bg1">
              <a:lumMod val="60000"/>
              <a:lumOff val="40000"/>
            </a:schemeClr>
          </a:solid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半导体工艺</a:t>
            </a:r>
          </a:p>
        </p:txBody>
      </p:sp>
      <p:sp>
        <p:nvSpPr>
          <p:cNvPr id="14" name="下箭头 13"/>
          <p:cNvSpPr/>
          <p:nvPr/>
        </p:nvSpPr>
        <p:spPr>
          <a:xfrm>
            <a:off x="4007948" y="1615799"/>
            <a:ext cx="381807" cy="453239"/>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7" name="下箭头 36"/>
          <p:cNvSpPr/>
          <p:nvPr/>
        </p:nvSpPr>
        <p:spPr>
          <a:xfrm>
            <a:off x="4154702" y="5552302"/>
            <a:ext cx="381807" cy="449823"/>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8" name="下箭头 37"/>
          <p:cNvSpPr/>
          <p:nvPr/>
        </p:nvSpPr>
        <p:spPr>
          <a:xfrm rot="19729363">
            <a:off x="3323894" y="622996"/>
            <a:ext cx="381807" cy="494254"/>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9" name="下箭头 38"/>
          <p:cNvSpPr/>
          <p:nvPr/>
        </p:nvSpPr>
        <p:spPr>
          <a:xfrm rot="19729363">
            <a:off x="3442568" y="4541204"/>
            <a:ext cx="381807" cy="52233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0" name="下箭头 39"/>
          <p:cNvSpPr/>
          <p:nvPr/>
        </p:nvSpPr>
        <p:spPr>
          <a:xfrm rot="1608878">
            <a:off x="4689830" y="642725"/>
            <a:ext cx="381807" cy="459876"/>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1" name="下箭头 40"/>
          <p:cNvSpPr/>
          <p:nvPr/>
        </p:nvSpPr>
        <p:spPr>
          <a:xfrm rot="1608878">
            <a:off x="4729322" y="4552103"/>
            <a:ext cx="381807" cy="478359"/>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2" name="下箭头 41"/>
          <p:cNvSpPr/>
          <p:nvPr/>
        </p:nvSpPr>
        <p:spPr>
          <a:xfrm rot="1608878">
            <a:off x="3224356" y="3548788"/>
            <a:ext cx="381807" cy="48795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3" name="下箭头 42"/>
          <p:cNvSpPr/>
          <p:nvPr/>
        </p:nvSpPr>
        <p:spPr>
          <a:xfrm rot="19729363">
            <a:off x="4825082" y="3551887"/>
            <a:ext cx="381807" cy="49635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6" name="左大括号 45"/>
          <p:cNvSpPr/>
          <p:nvPr/>
        </p:nvSpPr>
        <p:spPr>
          <a:xfrm>
            <a:off x="1916735" y="196194"/>
            <a:ext cx="389238" cy="3091872"/>
          </a:xfrm>
          <a:prstGeom prst="leftBrace">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左大括号 49"/>
          <p:cNvSpPr/>
          <p:nvPr/>
        </p:nvSpPr>
        <p:spPr>
          <a:xfrm>
            <a:off x="1927577" y="3947355"/>
            <a:ext cx="389238" cy="1522153"/>
          </a:xfrm>
          <a:prstGeom prst="leftBrace">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左大括号 50"/>
          <p:cNvSpPr/>
          <p:nvPr/>
        </p:nvSpPr>
        <p:spPr>
          <a:xfrm>
            <a:off x="1962646" y="5919330"/>
            <a:ext cx="389238" cy="684397"/>
          </a:xfrm>
          <a:prstGeom prst="leftBrace">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TextBox 46"/>
          <p:cNvSpPr txBox="1"/>
          <p:nvPr/>
        </p:nvSpPr>
        <p:spPr>
          <a:xfrm>
            <a:off x="179512" y="1411391"/>
            <a:ext cx="1844982" cy="523220"/>
          </a:xfrm>
          <a:prstGeom prst="rect">
            <a:avLst/>
          </a:prstGeom>
          <a:no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物理基础</a:t>
            </a:r>
          </a:p>
        </p:txBody>
      </p:sp>
      <p:sp>
        <p:nvSpPr>
          <p:cNvPr id="54" name="TextBox 53"/>
          <p:cNvSpPr txBox="1"/>
          <p:nvPr/>
        </p:nvSpPr>
        <p:spPr>
          <a:xfrm>
            <a:off x="179512" y="4435727"/>
            <a:ext cx="1855823" cy="523220"/>
          </a:xfrm>
          <a:prstGeom prst="rect">
            <a:avLst/>
          </a:prstGeom>
          <a:no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器件设计</a:t>
            </a:r>
          </a:p>
        </p:txBody>
      </p:sp>
      <p:sp>
        <p:nvSpPr>
          <p:cNvPr id="55" name="TextBox 54"/>
          <p:cNvSpPr txBox="1"/>
          <p:nvPr/>
        </p:nvSpPr>
        <p:spPr>
          <a:xfrm>
            <a:off x="179512" y="6002798"/>
            <a:ext cx="1855823" cy="523220"/>
          </a:xfrm>
          <a:prstGeom prst="rect">
            <a:avLst/>
          </a:prstGeom>
          <a:noFill/>
        </p:spPr>
        <p:txBody>
          <a:bodyPr wrap="square" rtlCol="0">
            <a:sp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rPr>
              <a:t>电路设计</a:t>
            </a:r>
          </a:p>
        </p:txBody>
      </p:sp>
      <p:cxnSp>
        <p:nvCxnSpPr>
          <p:cNvPr id="57" name="直接箭头连接符 56"/>
          <p:cNvCxnSpPr/>
          <p:nvPr/>
        </p:nvCxnSpPr>
        <p:spPr>
          <a:xfrm>
            <a:off x="1185746" y="2099868"/>
            <a:ext cx="0" cy="2255094"/>
          </a:xfrm>
          <a:prstGeom prst="straightConnector1">
            <a:avLst/>
          </a:prstGeom>
          <a:solidFill>
            <a:schemeClr val="bg1">
              <a:lumMod val="60000"/>
              <a:lumOff val="40000"/>
            </a:schemeClr>
          </a:solidFill>
          <a:ln w="571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59" name="直接箭头连接符 58"/>
          <p:cNvCxnSpPr/>
          <p:nvPr/>
        </p:nvCxnSpPr>
        <p:spPr>
          <a:xfrm>
            <a:off x="1209481" y="4957089"/>
            <a:ext cx="0" cy="1107848"/>
          </a:xfrm>
          <a:prstGeom prst="straightConnector1">
            <a:avLst/>
          </a:prstGeom>
          <a:solidFill>
            <a:schemeClr val="bg1">
              <a:lumMod val="60000"/>
              <a:lumOff val="40000"/>
            </a:schemeClr>
          </a:solidFill>
          <a:ln w="571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631748" y="2896250"/>
            <a:ext cx="553998" cy="711422"/>
          </a:xfrm>
          <a:prstGeom prst="rect">
            <a:avLst/>
          </a:prstGeom>
          <a:noFill/>
        </p:spPr>
        <p:txBody>
          <a:bodyPr vert="eaVert" wrap="square" rtlCol="0">
            <a:spAutoFit/>
          </a:bodyPr>
          <a:lstStyle/>
          <a:p>
            <a:r>
              <a:rPr lang="zh-CN" altLang="en-US" sz="2400" dirty="0">
                <a:solidFill>
                  <a:schemeClr val="tx1"/>
                </a:solidFill>
                <a:latin typeface="微软雅黑" panose="020B0503020204020204" pitchFamily="34" charset="-122"/>
                <a:ea typeface="微软雅黑" panose="020B0503020204020204" pitchFamily="34" charset="-122"/>
              </a:rPr>
              <a:t>指导</a:t>
            </a:r>
          </a:p>
        </p:txBody>
      </p:sp>
      <p:sp>
        <p:nvSpPr>
          <p:cNvPr id="62" name="TextBox 61"/>
          <p:cNvSpPr txBox="1"/>
          <p:nvPr/>
        </p:nvSpPr>
        <p:spPr>
          <a:xfrm>
            <a:off x="673026" y="5106800"/>
            <a:ext cx="553998" cy="711422"/>
          </a:xfrm>
          <a:prstGeom prst="rect">
            <a:avLst/>
          </a:prstGeom>
          <a:noFill/>
        </p:spPr>
        <p:txBody>
          <a:bodyPr vert="eaVert" wrap="square" rtlCol="0">
            <a:spAutoFit/>
          </a:bodyPr>
          <a:lstStyle/>
          <a:p>
            <a:r>
              <a:rPr lang="zh-CN" altLang="en-US" sz="2400" dirty="0">
                <a:solidFill>
                  <a:schemeClr val="tx1"/>
                </a:solidFill>
                <a:latin typeface="微软雅黑" panose="020B0503020204020204" pitchFamily="34" charset="-122"/>
                <a:ea typeface="微软雅黑" panose="020B0503020204020204" pitchFamily="34" charset="-122"/>
              </a:rPr>
              <a:t>决定</a:t>
            </a:r>
          </a:p>
        </p:txBody>
      </p:sp>
      <p:sp>
        <p:nvSpPr>
          <p:cNvPr id="65" name="TextBox 64"/>
          <p:cNvSpPr txBox="1"/>
          <p:nvPr/>
        </p:nvSpPr>
        <p:spPr>
          <a:xfrm>
            <a:off x="2823477" y="2995090"/>
            <a:ext cx="2783366" cy="523220"/>
          </a:xfrm>
          <a:prstGeom prst="rect">
            <a:avLst/>
          </a:prstGeom>
          <a:solidFill>
            <a:schemeClr val="bg1">
              <a:lumMod val="60000"/>
              <a:lumOff val="40000"/>
            </a:schemeClr>
          </a:solid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半导体器件物理</a:t>
            </a:r>
          </a:p>
        </p:txBody>
      </p:sp>
      <p:sp>
        <p:nvSpPr>
          <p:cNvPr id="66" name="下箭头 65"/>
          <p:cNvSpPr/>
          <p:nvPr/>
        </p:nvSpPr>
        <p:spPr>
          <a:xfrm>
            <a:off x="4007947" y="2590287"/>
            <a:ext cx="381807" cy="40480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0" name="左大括号 29">
            <a:extLst>
              <a:ext uri="{FF2B5EF4-FFF2-40B4-BE49-F238E27FC236}">
                <a16:creationId xmlns:a16="http://schemas.microsoft.com/office/drawing/2014/main" id="{39BF82C3-06D8-4949-9F3D-99C6A323BCC1}"/>
              </a:ext>
            </a:extLst>
          </p:cNvPr>
          <p:cNvSpPr/>
          <p:nvPr/>
        </p:nvSpPr>
        <p:spPr>
          <a:xfrm>
            <a:off x="6414182" y="2995089"/>
            <a:ext cx="358328" cy="2738167"/>
          </a:xfrm>
          <a:prstGeom prst="leftBrace">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TextBox 64">
            <a:extLst>
              <a:ext uri="{FF2B5EF4-FFF2-40B4-BE49-F238E27FC236}">
                <a16:creationId xmlns:a16="http://schemas.microsoft.com/office/drawing/2014/main" id="{5C87D3C7-B6DC-4C62-96C5-F502CBA92B3F}"/>
              </a:ext>
            </a:extLst>
          </p:cNvPr>
          <p:cNvSpPr txBox="1"/>
          <p:nvPr/>
        </p:nvSpPr>
        <p:spPr>
          <a:xfrm>
            <a:off x="6810174" y="2564904"/>
            <a:ext cx="2213968" cy="830997"/>
          </a:xfrm>
          <a:prstGeom prst="rect">
            <a:avLst/>
          </a:prstGeom>
          <a:solidFill>
            <a:schemeClr val="bg1">
              <a:lumMod val="60000"/>
              <a:lumOff val="40000"/>
            </a:schemeClr>
          </a:solid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集成电路工艺原理</a:t>
            </a:r>
          </a:p>
        </p:txBody>
      </p:sp>
      <p:sp>
        <p:nvSpPr>
          <p:cNvPr id="2" name="矩形 1">
            <a:extLst>
              <a:ext uri="{FF2B5EF4-FFF2-40B4-BE49-F238E27FC236}">
                <a16:creationId xmlns:a16="http://schemas.microsoft.com/office/drawing/2014/main" id="{1CFBB46A-0116-42F9-96AE-9C8E50B862C4}"/>
              </a:ext>
            </a:extLst>
          </p:cNvPr>
          <p:cNvSpPr/>
          <p:nvPr/>
        </p:nvSpPr>
        <p:spPr>
          <a:xfrm>
            <a:off x="6810174" y="4316903"/>
            <a:ext cx="2213968" cy="1200329"/>
          </a:xfrm>
          <a:prstGeom prst="rect">
            <a:avLst/>
          </a:prstGeom>
          <a:solidFill>
            <a:schemeClr val="bg1">
              <a:lumMod val="60000"/>
              <a:lumOff val="40000"/>
            </a:schemeClr>
          </a:solidFill>
        </p:spPr>
        <p:txBody>
          <a:bodyPr wrap="square" rtlCol="0">
            <a:spAutoFit/>
          </a:bodyPr>
          <a:lstStyle/>
          <a:p>
            <a:pPr algn="just"/>
            <a:r>
              <a:rPr lang="zh-CN" altLang="en-US" sz="2400" b="1" dirty="0">
                <a:latin typeface="微软雅黑" panose="020B0503020204020204" pitchFamily="34" charset="-122"/>
                <a:ea typeface="微软雅黑" panose="020B0503020204020204" pitchFamily="34" charset="-122"/>
              </a:rPr>
              <a:t>半导体先进制造技术</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暑期，应用材料公司</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33" name="TextBox 64">
            <a:extLst>
              <a:ext uri="{FF2B5EF4-FFF2-40B4-BE49-F238E27FC236}">
                <a16:creationId xmlns:a16="http://schemas.microsoft.com/office/drawing/2014/main" id="{0D44826E-62E8-4DEC-9977-84D8A3479C5A}"/>
              </a:ext>
            </a:extLst>
          </p:cNvPr>
          <p:cNvSpPr txBox="1"/>
          <p:nvPr/>
        </p:nvSpPr>
        <p:spPr>
          <a:xfrm>
            <a:off x="6804248" y="3433429"/>
            <a:ext cx="2213968" cy="830997"/>
          </a:xfrm>
          <a:prstGeom prst="rect">
            <a:avLst/>
          </a:prstGeom>
          <a:solidFill>
            <a:schemeClr val="bg1">
              <a:lumMod val="60000"/>
              <a:lumOff val="40000"/>
            </a:schemeClr>
          </a:solid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半导体器件工艺实践</a:t>
            </a:r>
          </a:p>
        </p:txBody>
      </p:sp>
      <p:sp>
        <p:nvSpPr>
          <p:cNvPr id="34" name="TextBox 64">
            <a:extLst>
              <a:ext uri="{FF2B5EF4-FFF2-40B4-BE49-F238E27FC236}">
                <a16:creationId xmlns:a16="http://schemas.microsoft.com/office/drawing/2014/main" id="{C125A6BF-E5FD-4703-A713-4EF8556A1F6A}"/>
              </a:ext>
            </a:extLst>
          </p:cNvPr>
          <p:cNvSpPr txBox="1"/>
          <p:nvPr/>
        </p:nvSpPr>
        <p:spPr>
          <a:xfrm>
            <a:off x="6810174" y="5559623"/>
            <a:ext cx="2213968" cy="461665"/>
          </a:xfrm>
          <a:prstGeom prst="rect">
            <a:avLst/>
          </a:prstGeom>
          <a:solidFill>
            <a:schemeClr val="bg1">
              <a:lumMod val="60000"/>
              <a:lumOff val="40000"/>
            </a:schemeClr>
          </a:solid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半导体设备</a:t>
            </a:r>
          </a:p>
        </p:txBody>
      </p:sp>
      <p:sp>
        <p:nvSpPr>
          <p:cNvPr id="3" name="灯片编号占位符 2">
            <a:extLst>
              <a:ext uri="{FF2B5EF4-FFF2-40B4-BE49-F238E27FC236}">
                <a16:creationId xmlns:a16="http://schemas.microsoft.com/office/drawing/2014/main" id="{78AFC96B-3DDC-4C77-B095-7AE8DF1A51E3}"/>
              </a:ext>
            </a:extLst>
          </p:cNvPr>
          <p:cNvSpPr>
            <a:spLocks noGrp="1"/>
          </p:cNvSpPr>
          <p:nvPr>
            <p:ph type="sldNum" sz="quarter" idx="11"/>
          </p:nvPr>
        </p:nvSpPr>
        <p:spPr/>
        <p:txBody>
          <a:bodyPr/>
          <a:lstStyle/>
          <a:p>
            <a:pPr>
              <a:defRPr/>
            </a:pPr>
            <a:fld id="{E8D22988-341F-4126-9EF2-CADB82D8BC2A}" type="slidenum">
              <a:rPr lang="en-US" altLang="zh-CN" smtClean="0"/>
              <a:pPr>
                <a:defRPr/>
              </a:pPr>
              <a:t>86</a:t>
            </a:fld>
            <a:endParaRPr lang="en-US" altLang="zh-CN"/>
          </a:p>
        </p:txBody>
      </p:sp>
    </p:spTree>
    <p:extLst>
      <p:ext uri="{BB962C8B-B14F-4D97-AF65-F5344CB8AC3E}">
        <p14:creationId xmlns:p14="http://schemas.microsoft.com/office/powerpoint/2010/main" val="11692205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p:cNvGrpSpPr/>
          <p:nvPr/>
        </p:nvGrpSpPr>
        <p:grpSpPr>
          <a:xfrm>
            <a:off x="137166" y="1396912"/>
            <a:ext cx="8323266" cy="5276202"/>
            <a:chOff x="18934" y="230420"/>
            <a:chExt cx="9085555" cy="5711609"/>
          </a:xfrm>
        </p:grpSpPr>
        <p:sp>
          <p:nvSpPr>
            <p:cNvPr id="5" name="矩形 4"/>
            <p:cNvSpPr/>
            <p:nvPr/>
          </p:nvSpPr>
          <p:spPr>
            <a:xfrm>
              <a:off x="487207" y="230420"/>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6" name="TextBox 5"/>
            <p:cNvSpPr txBox="1"/>
            <p:nvPr/>
          </p:nvSpPr>
          <p:spPr>
            <a:xfrm>
              <a:off x="487207" y="302428"/>
              <a:ext cx="2160240" cy="1032843"/>
            </a:xfrm>
            <a:prstGeom prst="rect">
              <a:avLst/>
            </a:prstGeom>
            <a:noFill/>
          </p:spPr>
          <p:txBody>
            <a:bodyPr wrap="square" rtlCol="0">
              <a:spAutoFit/>
            </a:bodyPr>
            <a:lstStyle/>
            <a:p>
              <a:pPr algn="ctr"/>
              <a:r>
                <a:rPr lang="zh-CN" altLang="en-US" sz="2800" dirty="0">
                  <a:solidFill>
                    <a:schemeClr val="tx1"/>
                  </a:solidFill>
                  <a:latin typeface="+mn-lt"/>
                  <a:ea typeface="微软雅黑" panose="020B0503020204020204" pitchFamily="34" charset="-122"/>
                </a:rPr>
                <a:t>晶体结构</a:t>
              </a:r>
              <a:endParaRPr lang="en-US" altLang="zh-CN" sz="2800" dirty="0">
                <a:solidFill>
                  <a:schemeClr val="tx1"/>
                </a:solidFill>
                <a:latin typeface="+mn-lt"/>
                <a:ea typeface="微软雅黑" panose="020B0503020204020204" pitchFamily="34" charset="-122"/>
              </a:endParaRPr>
            </a:p>
            <a:p>
              <a:pPr algn="ctr"/>
              <a:r>
                <a:rPr lang="zh-CN" altLang="en-US" sz="2800" dirty="0">
                  <a:solidFill>
                    <a:schemeClr val="tx1"/>
                  </a:solidFill>
                  <a:latin typeface="+mn-lt"/>
                  <a:ea typeface="微软雅黑" panose="020B0503020204020204" pitchFamily="34" charset="-122"/>
                </a:rPr>
                <a:t>晶体缺陷</a:t>
              </a:r>
            </a:p>
          </p:txBody>
        </p:sp>
        <p:sp>
          <p:nvSpPr>
            <p:cNvPr id="7" name="右箭头 6"/>
            <p:cNvSpPr/>
            <p:nvPr/>
          </p:nvSpPr>
          <p:spPr>
            <a:xfrm>
              <a:off x="2898765" y="546700"/>
              <a:ext cx="1800200"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8" name="TextBox 7"/>
            <p:cNvSpPr txBox="1"/>
            <p:nvPr/>
          </p:nvSpPr>
          <p:spPr>
            <a:xfrm>
              <a:off x="3330813" y="230420"/>
              <a:ext cx="936104" cy="499763"/>
            </a:xfrm>
            <a:prstGeom prst="rect">
              <a:avLst/>
            </a:prstGeom>
            <a:noFill/>
          </p:spPr>
          <p:txBody>
            <a:bodyPr wrap="square" rtlCol="0">
              <a:spAutoFit/>
            </a:bodyPr>
            <a:lstStyle/>
            <a:p>
              <a:pPr algn="ctr"/>
              <a:r>
                <a:rPr lang="zh-CN" altLang="en-US" sz="2400" dirty="0">
                  <a:solidFill>
                    <a:schemeClr val="tx1"/>
                  </a:solidFill>
                  <a:latin typeface="+mn-lt"/>
                  <a:ea typeface="微软雅黑" panose="020B0503020204020204" pitchFamily="34" charset="-122"/>
                </a:rPr>
                <a:t>决定</a:t>
              </a:r>
            </a:p>
          </p:txBody>
        </p:sp>
        <p:sp>
          <p:nvSpPr>
            <p:cNvPr id="9" name="矩形 8"/>
            <p:cNvSpPr/>
            <p:nvPr/>
          </p:nvSpPr>
          <p:spPr>
            <a:xfrm>
              <a:off x="4751298" y="257298"/>
              <a:ext cx="2789448"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10" name="TextBox 9"/>
            <p:cNvSpPr txBox="1"/>
            <p:nvPr/>
          </p:nvSpPr>
          <p:spPr>
            <a:xfrm>
              <a:off x="4698965" y="323168"/>
              <a:ext cx="2933464" cy="1032842"/>
            </a:xfrm>
            <a:prstGeom prst="rect">
              <a:avLst/>
            </a:prstGeom>
            <a:noFill/>
          </p:spPr>
          <p:txBody>
            <a:bodyPr wrap="square" rtlCol="0">
              <a:spAutoFit/>
            </a:bodyPr>
            <a:lstStyle/>
            <a:p>
              <a:pPr algn="ctr"/>
              <a:r>
                <a:rPr lang="zh-CN" altLang="en-US" sz="2800" dirty="0">
                  <a:solidFill>
                    <a:schemeClr val="tx1"/>
                  </a:solidFill>
                  <a:latin typeface="+mn-lt"/>
                  <a:ea typeface="微软雅黑" panose="020B0503020204020204" pitchFamily="34" charset="-122"/>
                </a:rPr>
                <a:t>薛定谔方程中</a:t>
              </a:r>
              <a:endParaRPr lang="en-US" altLang="zh-CN" sz="2800" dirty="0">
                <a:solidFill>
                  <a:schemeClr val="tx1"/>
                </a:solidFill>
                <a:latin typeface="+mn-lt"/>
                <a:ea typeface="微软雅黑" panose="020B0503020204020204" pitchFamily="34" charset="-122"/>
              </a:endParaRPr>
            </a:p>
            <a:p>
              <a:pPr algn="ctr"/>
              <a:r>
                <a:rPr lang="zh-CN" altLang="en-US" sz="2800" dirty="0">
                  <a:solidFill>
                    <a:schemeClr val="tx1"/>
                  </a:solidFill>
                  <a:latin typeface="+mn-lt"/>
                  <a:ea typeface="微软雅黑" panose="020B0503020204020204" pitchFamily="34" charset="-122"/>
                </a:rPr>
                <a:t>哈密顿量</a:t>
              </a:r>
            </a:p>
          </p:txBody>
        </p:sp>
        <p:sp>
          <p:nvSpPr>
            <p:cNvPr id="12" name="圆角右箭头 11"/>
            <p:cNvSpPr/>
            <p:nvPr/>
          </p:nvSpPr>
          <p:spPr>
            <a:xfrm rot="5400000">
              <a:off x="7399568" y="941986"/>
              <a:ext cx="1805680" cy="1296144"/>
            </a:xfrm>
            <a:prstGeom prst="bentArrow">
              <a:avLst>
                <a:gd name="adj1" fmla="val 19632"/>
                <a:gd name="adj2" fmla="val 25383"/>
                <a:gd name="adj3" fmla="val 25000"/>
                <a:gd name="adj4" fmla="val 5601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13" name="TextBox 12"/>
            <p:cNvSpPr txBox="1"/>
            <p:nvPr/>
          </p:nvSpPr>
          <p:spPr>
            <a:xfrm>
              <a:off x="7650684" y="1046442"/>
              <a:ext cx="936104" cy="499763"/>
            </a:xfrm>
            <a:prstGeom prst="rect">
              <a:avLst/>
            </a:prstGeom>
            <a:noFill/>
          </p:spPr>
          <p:txBody>
            <a:bodyPr wrap="square" rtlCol="0">
              <a:spAutoFit/>
            </a:bodyPr>
            <a:lstStyle/>
            <a:p>
              <a:pPr algn="ctr"/>
              <a:r>
                <a:rPr lang="zh-CN" altLang="en-US" sz="2400" dirty="0">
                  <a:solidFill>
                    <a:schemeClr val="tx1"/>
                  </a:solidFill>
                  <a:latin typeface="+mn-lt"/>
                  <a:ea typeface="微软雅黑" panose="020B0503020204020204" pitchFamily="34" charset="-122"/>
                </a:rPr>
                <a:t>决定</a:t>
              </a:r>
            </a:p>
          </p:txBody>
        </p:sp>
        <p:sp>
          <p:nvSpPr>
            <p:cNvPr id="14" name="矩形 13"/>
            <p:cNvSpPr/>
            <p:nvPr/>
          </p:nvSpPr>
          <p:spPr>
            <a:xfrm>
              <a:off x="8167065" y="2775247"/>
              <a:ext cx="937424" cy="2119471"/>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16" name="TextBox 15"/>
            <p:cNvSpPr txBox="1"/>
            <p:nvPr/>
          </p:nvSpPr>
          <p:spPr>
            <a:xfrm>
              <a:off x="8258394" y="2927041"/>
              <a:ext cx="754765" cy="1965733"/>
            </a:xfrm>
            <a:prstGeom prst="rect">
              <a:avLst/>
            </a:prstGeom>
            <a:noFill/>
          </p:spPr>
          <p:txBody>
            <a:bodyPr wrap="square" rtlCol="0">
              <a:spAutoFit/>
            </a:bodyPr>
            <a:lstStyle/>
            <a:p>
              <a:pPr algn="ctr"/>
              <a:r>
                <a:rPr lang="zh-CN" altLang="en-US" sz="2800" dirty="0">
                  <a:solidFill>
                    <a:schemeClr val="tx1"/>
                  </a:solidFill>
                  <a:latin typeface="+mn-lt"/>
                  <a:ea typeface="微软雅黑" panose="020B0503020204020204" pitchFamily="34" charset="-122"/>
                </a:rPr>
                <a:t>能带形貌</a:t>
              </a:r>
            </a:p>
          </p:txBody>
        </p:sp>
        <p:sp>
          <p:nvSpPr>
            <p:cNvPr id="17" name="右箭头 16"/>
            <p:cNvSpPr/>
            <p:nvPr/>
          </p:nvSpPr>
          <p:spPr>
            <a:xfrm rot="12425597">
              <a:off x="7391499" y="2326445"/>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26" name="右箭头 25"/>
            <p:cNvSpPr/>
            <p:nvPr/>
          </p:nvSpPr>
          <p:spPr>
            <a:xfrm rot="10800000">
              <a:off x="7399975" y="3225994"/>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grpSp>
          <p:nvGrpSpPr>
            <p:cNvPr id="44" name="组合 43"/>
            <p:cNvGrpSpPr/>
            <p:nvPr/>
          </p:nvGrpSpPr>
          <p:grpSpPr>
            <a:xfrm>
              <a:off x="5438421" y="1834544"/>
              <a:ext cx="1933503" cy="4038909"/>
              <a:chOff x="5026872" y="1770717"/>
              <a:chExt cx="2225897" cy="4494674"/>
            </a:xfrm>
          </p:grpSpPr>
          <p:sp>
            <p:nvSpPr>
              <p:cNvPr id="20" name="矩形 19"/>
              <p:cNvSpPr/>
              <p:nvPr/>
            </p:nvSpPr>
            <p:spPr>
              <a:xfrm>
                <a:off x="5026872" y="1770717"/>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21" name="TextBox 20"/>
              <p:cNvSpPr txBox="1"/>
              <p:nvPr/>
            </p:nvSpPr>
            <p:spPr>
              <a:xfrm>
                <a:off x="5092529" y="1801222"/>
                <a:ext cx="2160240" cy="1520164"/>
              </a:xfrm>
              <a:prstGeom prst="rect">
                <a:avLst/>
              </a:prstGeom>
              <a:noFill/>
            </p:spPr>
            <p:txBody>
              <a:bodyPr wrap="square" rtlCol="0">
                <a:spAutoFit/>
              </a:bodyPr>
              <a:lstStyle/>
              <a:p>
                <a:pPr algn="ctr"/>
                <a:r>
                  <a:rPr lang="zh-CN" altLang="en-US" sz="2400" dirty="0">
                    <a:solidFill>
                      <a:schemeClr val="tx1"/>
                    </a:solidFill>
                    <a:latin typeface="+mn-lt"/>
                    <a:ea typeface="微软雅黑" panose="020B0503020204020204" pitchFamily="34" charset="-122"/>
                  </a:rPr>
                  <a:t>缺陷能级</a:t>
                </a:r>
                <a:endParaRPr lang="en-US" altLang="zh-CN" sz="2400" dirty="0">
                  <a:solidFill>
                    <a:schemeClr val="tx1"/>
                  </a:solidFill>
                  <a:latin typeface="+mn-lt"/>
                  <a:ea typeface="微软雅黑" panose="020B0503020204020204" pitchFamily="34" charset="-122"/>
                </a:endParaRPr>
              </a:p>
              <a:p>
                <a:pPr algn="ctr"/>
                <a:r>
                  <a:rPr lang="zh-CN" altLang="en-US" sz="2400" dirty="0">
                    <a:solidFill>
                      <a:schemeClr val="tx1"/>
                    </a:solidFill>
                    <a:latin typeface="+mn-lt"/>
                    <a:ea typeface="微软雅黑" panose="020B0503020204020204" pitchFamily="34" charset="-122"/>
                  </a:rPr>
                  <a:t>位置</a:t>
                </a:r>
                <a:endParaRPr lang="en-US" altLang="zh-CN" sz="2400" dirty="0">
                  <a:solidFill>
                    <a:schemeClr val="tx1"/>
                  </a:solidFill>
                  <a:latin typeface="+mn-lt"/>
                  <a:ea typeface="微软雅黑" panose="020B0503020204020204" pitchFamily="34" charset="-122"/>
                </a:endParaRPr>
              </a:p>
              <a:p>
                <a:pPr algn="ctr"/>
                <a:endParaRPr lang="zh-CN" altLang="en-US" sz="2800" dirty="0">
                  <a:solidFill>
                    <a:schemeClr val="tx1"/>
                  </a:solidFill>
                  <a:latin typeface="+mn-lt"/>
                  <a:ea typeface="微软雅黑" panose="020B0503020204020204" pitchFamily="34" charset="-122"/>
                </a:endParaRPr>
              </a:p>
            </p:txBody>
          </p:sp>
          <p:sp>
            <p:nvSpPr>
              <p:cNvPr id="27" name="矩形 26"/>
              <p:cNvSpPr/>
              <p:nvPr/>
            </p:nvSpPr>
            <p:spPr>
              <a:xfrm>
                <a:off x="5043602" y="2910959"/>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28" name="TextBox 27"/>
              <p:cNvSpPr txBox="1"/>
              <p:nvPr/>
            </p:nvSpPr>
            <p:spPr>
              <a:xfrm>
                <a:off x="5076056" y="2974230"/>
                <a:ext cx="2160240" cy="1001084"/>
              </a:xfrm>
              <a:prstGeom prst="rect">
                <a:avLst/>
              </a:prstGeom>
              <a:noFill/>
            </p:spPr>
            <p:txBody>
              <a:bodyPr wrap="square" rtlCol="0">
                <a:spAutoFit/>
              </a:bodyPr>
              <a:lstStyle/>
              <a:p>
                <a:pPr algn="ctr"/>
                <a:r>
                  <a:rPr lang="zh-CN" altLang="en-US" sz="2400" dirty="0">
                    <a:solidFill>
                      <a:schemeClr val="tx1"/>
                    </a:solidFill>
                    <a:latin typeface="+mn-lt"/>
                    <a:ea typeface="微软雅黑" panose="020B0503020204020204" pitchFamily="34" charset="-122"/>
                  </a:rPr>
                  <a:t>导带</a:t>
                </a:r>
                <a:r>
                  <a:rPr lang="en-US" altLang="zh-CN" sz="2400" dirty="0">
                    <a:solidFill>
                      <a:schemeClr val="tx1"/>
                    </a:solidFill>
                    <a:latin typeface="+mn-lt"/>
                    <a:ea typeface="微软雅黑" panose="020B0503020204020204" pitchFamily="34" charset="-122"/>
                  </a:rPr>
                  <a:t>/</a:t>
                </a:r>
                <a:r>
                  <a:rPr lang="zh-CN" altLang="en-US" sz="2400" dirty="0">
                    <a:solidFill>
                      <a:schemeClr val="tx1"/>
                    </a:solidFill>
                    <a:latin typeface="+mn-lt"/>
                    <a:ea typeface="微软雅黑" panose="020B0503020204020204" pitchFamily="34" charset="-122"/>
                  </a:rPr>
                  <a:t>价带</a:t>
                </a:r>
                <a:endParaRPr lang="en-US" altLang="zh-CN" sz="2400" dirty="0">
                  <a:solidFill>
                    <a:schemeClr val="tx1"/>
                  </a:solidFill>
                  <a:latin typeface="+mn-lt"/>
                  <a:ea typeface="微软雅黑" panose="020B0503020204020204" pitchFamily="34" charset="-122"/>
                </a:endParaRPr>
              </a:p>
              <a:p>
                <a:pPr algn="ctr"/>
                <a:r>
                  <a:rPr lang="zh-CN" altLang="en-US" sz="2400" dirty="0">
                    <a:solidFill>
                      <a:schemeClr val="tx1"/>
                    </a:solidFill>
                    <a:latin typeface="+mn-lt"/>
                    <a:ea typeface="微软雅黑" panose="020B0503020204020204" pitchFamily="34" charset="-122"/>
                  </a:rPr>
                  <a:t>形貌</a:t>
                </a:r>
              </a:p>
            </p:txBody>
          </p:sp>
          <p:sp>
            <p:nvSpPr>
              <p:cNvPr id="32" name="矩形 31"/>
              <p:cNvSpPr/>
              <p:nvPr/>
            </p:nvSpPr>
            <p:spPr>
              <a:xfrm>
                <a:off x="5043602" y="4074232"/>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33" name="TextBox 32"/>
              <p:cNvSpPr txBox="1"/>
              <p:nvPr/>
            </p:nvSpPr>
            <p:spPr>
              <a:xfrm>
                <a:off x="5092529" y="4340778"/>
                <a:ext cx="2160240" cy="556158"/>
              </a:xfrm>
              <a:prstGeom prst="rect">
                <a:avLst/>
              </a:prstGeom>
              <a:noFill/>
            </p:spPr>
            <p:txBody>
              <a:bodyPr wrap="square" rtlCol="0">
                <a:spAutoFit/>
              </a:bodyPr>
              <a:lstStyle/>
              <a:p>
                <a:pPr algn="ctr"/>
                <a:r>
                  <a:rPr lang="zh-CN" altLang="en-US" sz="2400" dirty="0">
                    <a:solidFill>
                      <a:schemeClr val="tx1"/>
                    </a:solidFill>
                    <a:latin typeface="+mn-lt"/>
                    <a:ea typeface="微软雅黑" panose="020B0503020204020204" pitchFamily="34" charset="-122"/>
                  </a:rPr>
                  <a:t>禁带宽度</a:t>
                </a:r>
              </a:p>
            </p:txBody>
          </p:sp>
          <p:sp>
            <p:nvSpPr>
              <p:cNvPr id="37" name="矩形 36"/>
              <p:cNvSpPr/>
              <p:nvPr/>
            </p:nvSpPr>
            <p:spPr>
              <a:xfrm>
                <a:off x="5062872" y="5218536"/>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grpSp>
        <p:sp>
          <p:nvSpPr>
            <p:cNvPr id="38" name="TextBox 37"/>
            <p:cNvSpPr txBox="1"/>
            <p:nvPr/>
          </p:nvSpPr>
          <p:spPr>
            <a:xfrm>
              <a:off x="5339260" y="5042456"/>
              <a:ext cx="2160240" cy="899573"/>
            </a:xfrm>
            <a:prstGeom prst="rect">
              <a:avLst/>
            </a:prstGeom>
            <a:noFill/>
          </p:spPr>
          <p:txBody>
            <a:bodyPr wrap="square" rtlCol="0">
              <a:spAutoFit/>
            </a:bodyPr>
            <a:lstStyle/>
            <a:p>
              <a:pPr algn="ctr"/>
              <a:r>
                <a:rPr lang="zh-CN" altLang="en-US" sz="2400" dirty="0">
                  <a:solidFill>
                    <a:schemeClr val="tx1"/>
                  </a:solidFill>
                  <a:latin typeface="+mn-lt"/>
                  <a:ea typeface="微软雅黑" panose="020B0503020204020204" pitchFamily="34" charset="-122"/>
                </a:rPr>
                <a:t>直接</a:t>
              </a:r>
              <a:r>
                <a:rPr lang="en-US" altLang="zh-CN" sz="2400" dirty="0">
                  <a:solidFill>
                    <a:schemeClr val="tx1"/>
                  </a:solidFill>
                  <a:latin typeface="+mn-lt"/>
                  <a:ea typeface="微软雅黑" panose="020B0503020204020204" pitchFamily="34" charset="-122"/>
                </a:rPr>
                <a:t>/</a:t>
              </a:r>
              <a:r>
                <a:rPr lang="zh-CN" altLang="en-US" sz="2400" dirty="0">
                  <a:solidFill>
                    <a:schemeClr val="tx1"/>
                  </a:solidFill>
                  <a:latin typeface="+mn-lt"/>
                  <a:ea typeface="微软雅黑" panose="020B0503020204020204" pitchFamily="34" charset="-122"/>
                </a:rPr>
                <a:t>间接</a:t>
              </a:r>
              <a:endParaRPr lang="en-US" altLang="zh-CN" sz="2400" dirty="0">
                <a:solidFill>
                  <a:schemeClr val="tx1"/>
                </a:solidFill>
                <a:latin typeface="+mn-lt"/>
                <a:ea typeface="微软雅黑" panose="020B0503020204020204" pitchFamily="34" charset="-122"/>
              </a:endParaRPr>
            </a:p>
            <a:p>
              <a:pPr algn="ctr"/>
              <a:r>
                <a:rPr lang="zh-CN" altLang="en-US" sz="2400" dirty="0">
                  <a:solidFill>
                    <a:schemeClr val="tx1"/>
                  </a:solidFill>
                  <a:latin typeface="+mn-lt"/>
                  <a:ea typeface="微软雅黑" panose="020B0503020204020204" pitchFamily="34" charset="-122"/>
                </a:rPr>
                <a:t>带隙</a:t>
              </a:r>
            </a:p>
          </p:txBody>
        </p:sp>
        <p:sp>
          <p:nvSpPr>
            <p:cNvPr id="42" name="右箭头 41"/>
            <p:cNvSpPr/>
            <p:nvPr/>
          </p:nvSpPr>
          <p:spPr>
            <a:xfrm rot="10800000">
              <a:off x="7399975" y="4208544"/>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43" name="右箭头 42"/>
            <p:cNvSpPr/>
            <p:nvPr/>
          </p:nvSpPr>
          <p:spPr>
            <a:xfrm rot="8432872">
              <a:off x="7399974" y="4984509"/>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grpSp>
          <p:nvGrpSpPr>
            <p:cNvPr id="56" name="组合 55"/>
            <p:cNvGrpSpPr/>
            <p:nvPr/>
          </p:nvGrpSpPr>
          <p:grpSpPr>
            <a:xfrm>
              <a:off x="2571251" y="1834544"/>
              <a:ext cx="2806692" cy="4055819"/>
              <a:chOff x="2407572" y="1834544"/>
              <a:chExt cx="2806692" cy="4055819"/>
            </a:xfrm>
          </p:grpSpPr>
          <p:grpSp>
            <p:nvGrpSpPr>
              <p:cNvPr id="46" name="组合 45"/>
              <p:cNvGrpSpPr/>
              <p:nvPr/>
            </p:nvGrpSpPr>
            <p:grpSpPr>
              <a:xfrm>
                <a:off x="4472785" y="2063550"/>
                <a:ext cx="741479" cy="3544708"/>
                <a:chOff x="4302123" y="2120124"/>
                <a:chExt cx="741479" cy="3544708"/>
              </a:xfrm>
            </p:grpSpPr>
            <p:sp>
              <p:nvSpPr>
                <p:cNvPr id="22" name="右箭头 21"/>
                <p:cNvSpPr/>
                <p:nvPr/>
              </p:nvSpPr>
              <p:spPr>
                <a:xfrm rot="10800000">
                  <a:off x="4324841" y="2120124"/>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29" name="右箭头 28"/>
                <p:cNvSpPr/>
                <p:nvPr/>
              </p:nvSpPr>
              <p:spPr>
                <a:xfrm rot="10800000">
                  <a:off x="4302123" y="3097950"/>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34" name="右箭头 33"/>
                <p:cNvSpPr/>
                <p:nvPr/>
              </p:nvSpPr>
              <p:spPr>
                <a:xfrm rot="10800000">
                  <a:off x="4302123" y="4238717"/>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39" name="右箭头 38"/>
                <p:cNvSpPr/>
                <p:nvPr/>
              </p:nvSpPr>
              <p:spPr>
                <a:xfrm rot="10800000">
                  <a:off x="4311657" y="5196780"/>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grpSp>
          <p:grpSp>
            <p:nvGrpSpPr>
              <p:cNvPr id="47" name="组合 46"/>
              <p:cNvGrpSpPr/>
              <p:nvPr/>
            </p:nvGrpSpPr>
            <p:grpSpPr>
              <a:xfrm>
                <a:off x="2544994" y="1834544"/>
                <a:ext cx="1937966" cy="4038909"/>
                <a:chOff x="5021734" y="1770717"/>
                <a:chExt cx="2231035" cy="4494674"/>
              </a:xfrm>
            </p:grpSpPr>
            <p:sp>
              <p:nvSpPr>
                <p:cNvPr id="48" name="矩形 47"/>
                <p:cNvSpPr/>
                <p:nvPr/>
              </p:nvSpPr>
              <p:spPr>
                <a:xfrm>
                  <a:off x="5026872" y="1770717"/>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49" name="TextBox 48"/>
                <p:cNvSpPr txBox="1"/>
                <p:nvPr/>
              </p:nvSpPr>
              <p:spPr>
                <a:xfrm>
                  <a:off x="5021734" y="2037263"/>
                  <a:ext cx="2160240" cy="556158"/>
                </a:xfrm>
                <a:prstGeom prst="rect">
                  <a:avLst/>
                </a:prstGeom>
                <a:noFill/>
              </p:spPr>
              <p:txBody>
                <a:bodyPr wrap="square" rtlCol="0">
                  <a:spAutoFit/>
                </a:bodyPr>
                <a:lstStyle/>
                <a:p>
                  <a:pPr algn="ctr"/>
                  <a:r>
                    <a:rPr lang="zh-CN" altLang="en-US" sz="2400" dirty="0">
                      <a:solidFill>
                        <a:schemeClr val="tx1"/>
                      </a:solidFill>
                      <a:latin typeface="+mn-lt"/>
                      <a:ea typeface="微软雅黑" panose="020B0503020204020204" pitchFamily="34" charset="-122"/>
                    </a:rPr>
                    <a:t>载流子寿命</a:t>
                  </a:r>
                </a:p>
              </p:txBody>
            </p:sp>
            <p:sp>
              <p:nvSpPr>
                <p:cNvPr id="50" name="矩形 49"/>
                <p:cNvSpPr/>
                <p:nvPr/>
              </p:nvSpPr>
              <p:spPr>
                <a:xfrm>
                  <a:off x="5043602" y="2910959"/>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51" name="TextBox 50"/>
                <p:cNvSpPr txBox="1"/>
                <p:nvPr/>
              </p:nvSpPr>
              <p:spPr>
                <a:xfrm>
                  <a:off x="5043600" y="3161110"/>
                  <a:ext cx="2160240" cy="556158"/>
                </a:xfrm>
                <a:prstGeom prst="rect">
                  <a:avLst/>
                </a:prstGeom>
                <a:noFill/>
              </p:spPr>
              <p:txBody>
                <a:bodyPr wrap="square" rtlCol="0">
                  <a:spAutoFit/>
                </a:bodyPr>
                <a:lstStyle/>
                <a:p>
                  <a:pPr algn="ctr"/>
                  <a:r>
                    <a:rPr lang="zh-CN" altLang="en-US" sz="2400" dirty="0">
                      <a:solidFill>
                        <a:schemeClr val="tx1"/>
                      </a:solidFill>
                      <a:latin typeface="+mn-lt"/>
                      <a:ea typeface="微软雅黑" panose="020B0503020204020204" pitchFamily="34" charset="-122"/>
                    </a:rPr>
                    <a:t>迁移率</a:t>
                  </a:r>
                </a:p>
              </p:txBody>
            </p:sp>
            <p:sp>
              <p:nvSpPr>
                <p:cNvPr id="52" name="矩形 51"/>
                <p:cNvSpPr/>
                <p:nvPr/>
              </p:nvSpPr>
              <p:spPr>
                <a:xfrm>
                  <a:off x="5043602" y="4074232"/>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53" name="TextBox 52"/>
                <p:cNvSpPr txBox="1"/>
                <p:nvPr/>
              </p:nvSpPr>
              <p:spPr>
                <a:xfrm>
                  <a:off x="5092529" y="4340778"/>
                  <a:ext cx="2160240" cy="556158"/>
                </a:xfrm>
                <a:prstGeom prst="rect">
                  <a:avLst/>
                </a:prstGeom>
                <a:noFill/>
              </p:spPr>
              <p:txBody>
                <a:bodyPr wrap="square" rtlCol="0">
                  <a:spAutoFit/>
                </a:bodyPr>
                <a:lstStyle/>
                <a:p>
                  <a:pPr algn="ctr"/>
                  <a:r>
                    <a:rPr lang="zh-CN" altLang="en-US" sz="2400" dirty="0">
                      <a:solidFill>
                        <a:schemeClr val="tx1"/>
                      </a:solidFill>
                      <a:latin typeface="+mn-lt"/>
                      <a:ea typeface="微软雅黑" panose="020B0503020204020204" pitchFamily="34" charset="-122"/>
                    </a:rPr>
                    <a:t>击穿场强</a:t>
                  </a:r>
                </a:p>
              </p:txBody>
            </p:sp>
            <p:sp>
              <p:nvSpPr>
                <p:cNvPr id="54" name="矩形 53"/>
                <p:cNvSpPr/>
                <p:nvPr/>
              </p:nvSpPr>
              <p:spPr>
                <a:xfrm>
                  <a:off x="5062872" y="5218536"/>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grpSp>
          <p:sp>
            <p:nvSpPr>
              <p:cNvPr id="55" name="TextBox 54"/>
              <p:cNvSpPr txBox="1"/>
              <p:nvPr/>
            </p:nvSpPr>
            <p:spPr>
              <a:xfrm>
                <a:off x="2407572" y="4990790"/>
                <a:ext cx="2160240" cy="899573"/>
              </a:xfrm>
              <a:prstGeom prst="rect">
                <a:avLst/>
              </a:prstGeom>
              <a:noFill/>
            </p:spPr>
            <p:txBody>
              <a:bodyPr wrap="square" rtlCol="0">
                <a:spAutoFit/>
              </a:bodyPr>
              <a:lstStyle/>
              <a:p>
                <a:pPr algn="ctr"/>
                <a:r>
                  <a:rPr lang="zh-CN" altLang="en-US" sz="2400" dirty="0">
                    <a:solidFill>
                      <a:schemeClr val="tx1"/>
                    </a:solidFill>
                    <a:latin typeface="+mn-lt"/>
                    <a:ea typeface="微软雅黑" panose="020B0503020204020204" pitchFamily="34" charset="-122"/>
                  </a:rPr>
                  <a:t>电</a:t>
                </a:r>
                <a:r>
                  <a:rPr lang="en-US" altLang="zh-CN" sz="2400" dirty="0">
                    <a:solidFill>
                      <a:schemeClr val="tx1"/>
                    </a:solidFill>
                    <a:latin typeface="+mn-lt"/>
                    <a:ea typeface="微软雅黑" panose="020B0503020204020204" pitchFamily="34" charset="-122"/>
                  </a:rPr>
                  <a:t>-</a:t>
                </a:r>
                <a:r>
                  <a:rPr lang="zh-CN" altLang="en-US" sz="2400" dirty="0">
                    <a:solidFill>
                      <a:schemeClr val="tx1"/>
                    </a:solidFill>
                    <a:latin typeface="+mn-lt"/>
                    <a:ea typeface="微软雅黑" panose="020B0503020204020204" pitchFamily="34" charset="-122"/>
                  </a:rPr>
                  <a:t>光转换</a:t>
                </a:r>
                <a:endParaRPr lang="en-US" altLang="zh-CN" sz="2400" dirty="0">
                  <a:solidFill>
                    <a:schemeClr val="tx1"/>
                  </a:solidFill>
                  <a:latin typeface="+mn-lt"/>
                  <a:ea typeface="微软雅黑" panose="020B0503020204020204" pitchFamily="34" charset="-122"/>
                </a:endParaRPr>
              </a:p>
              <a:p>
                <a:pPr algn="ctr"/>
                <a:r>
                  <a:rPr lang="zh-CN" altLang="en-US" sz="2400" dirty="0">
                    <a:solidFill>
                      <a:schemeClr val="tx1"/>
                    </a:solidFill>
                    <a:latin typeface="+mn-lt"/>
                    <a:ea typeface="微软雅黑" panose="020B0503020204020204" pitchFamily="34" charset="-122"/>
                  </a:rPr>
                  <a:t>效率</a:t>
                </a:r>
              </a:p>
            </p:txBody>
          </p:sp>
        </p:grpSp>
        <p:grpSp>
          <p:nvGrpSpPr>
            <p:cNvPr id="57" name="组合 56"/>
            <p:cNvGrpSpPr/>
            <p:nvPr/>
          </p:nvGrpSpPr>
          <p:grpSpPr>
            <a:xfrm>
              <a:off x="18934" y="1861956"/>
              <a:ext cx="2689739" cy="4038909"/>
              <a:chOff x="2524525" y="1834544"/>
              <a:chExt cx="2689739" cy="4038909"/>
            </a:xfrm>
          </p:grpSpPr>
          <p:grpSp>
            <p:nvGrpSpPr>
              <p:cNvPr id="58" name="组合 57"/>
              <p:cNvGrpSpPr/>
              <p:nvPr/>
            </p:nvGrpSpPr>
            <p:grpSpPr>
              <a:xfrm>
                <a:off x="4472785" y="2063550"/>
                <a:ext cx="741479" cy="3544708"/>
                <a:chOff x="4302123" y="2120124"/>
                <a:chExt cx="741479" cy="3544708"/>
              </a:xfrm>
            </p:grpSpPr>
            <p:sp>
              <p:nvSpPr>
                <p:cNvPr id="68" name="右箭头 67"/>
                <p:cNvSpPr/>
                <p:nvPr/>
              </p:nvSpPr>
              <p:spPr>
                <a:xfrm rot="10800000">
                  <a:off x="4324841" y="2120124"/>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69" name="右箭头 68"/>
                <p:cNvSpPr/>
                <p:nvPr/>
              </p:nvSpPr>
              <p:spPr>
                <a:xfrm rot="10800000">
                  <a:off x="4302123" y="3097950"/>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70" name="右箭头 69"/>
                <p:cNvSpPr/>
                <p:nvPr/>
              </p:nvSpPr>
              <p:spPr>
                <a:xfrm rot="10800000">
                  <a:off x="4302123" y="4238717"/>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71" name="右箭头 70"/>
                <p:cNvSpPr/>
                <p:nvPr/>
              </p:nvSpPr>
              <p:spPr>
                <a:xfrm rot="10800000">
                  <a:off x="4311657" y="5196780"/>
                  <a:ext cx="718761"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grpSp>
          <p:grpSp>
            <p:nvGrpSpPr>
              <p:cNvPr id="59" name="组合 58"/>
              <p:cNvGrpSpPr/>
              <p:nvPr/>
            </p:nvGrpSpPr>
            <p:grpSpPr>
              <a:xfrm>
                <a:off x="2524525" y="1834544"/>
                <a:ext cx="1957796" cy="4038909"/>
                <a:chOff x="4998167" y="1770717"/>
                <a:chExt cx="2253863" cy="4494674"/>
              </a:xfrm>
            </p:grpSpPr>
            <p:sp>
              <p:nvSpPr>
                <p:cNvPr id="61" name="矩形 60"/>
                <p:cNvSpPr/>
                <p:nvPr/>
              </p:nvSpPr>
              <p:spPr>
                <a:xfrm>
                  <a:off x="5026872" y="1770717"/>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62" name="TextBox 61"/>
                <p:cNvSpPr txBox="1"/>
                <p:nvPr/>
              </p:nvSpPr>
              <p:spPr>
                <a:xfrm>
                  <a:off x="5060593" y="1900261"/>
                  <a:ext cx="2160240" cy="852775"/>
                </a:xfrm>
                <a:prstGeom prst="rect">
                  <a:avLst/>
                </a:prstGeom>
                <a:noFill/>
              </p:spPr>
              <p:txBody>
                <a:bodyPr wrap="square" rtlCol="0">
                  <a:spAutoFit/>
                </a:bodyPr>
                <a:lstStyle/>
                <a:p>
                  <a:pPr algn="ctr"/>
                  <a:r>
                    <a:rPr lang="en-US" altLang="zh-CN" sz="2000" dirty="0">
                      <a:solidFill>
                        <a:schemeClr val="tx1"/>
                      </a:solidFill>
                      <a:latin typeface="+mn-lt"/>
                      <a:ea typeface="微软雅黑" panose="020B0503020204020204" pitchFamily="34" charset="-122"/>
                    </a:rPr>
                    <a:t>PN</a:t>
                  </a:r>
                  <a:r>
                    <a:rPr lang="zh-CN" altLang="en-US" sz="2000" dirty="0">
                      <a:solidFill>
                        <a:schemeClr val="tx1"/>
                      </a:solidFill>
                      <a:latin typeface="+mn-lt"/>
                      <a:ea typeface="微软雅黑" panose="020B0503020204020204" pitchFamily="34" charset="-122"/>
                    </a:rPr>
                    <a:t>结开关速度和工作频率</a:t>
                  </a:r>
                </a:p>
              </p:txBody>
            </p:sp>
            <p:sp>
              <p:nvSpPr>
                <p:cNvPr id="63" name="矩形 62"/>
                <p:cNvSpPr/>
                <p:nvPr/>
              </p:nvSpPr>
              <p:spPr>
                <a:xfrm>
                  <a:off x="5043602" y="2910959"/>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64" name="TextBox 63"/>
                <p:cNvSpPr txBox="1"/>
                <p:nvPr/>
              </p:nvSpPr>
              <p:spPr>
                <a:xfrm>
                  <a:off x="4998167" y="2876246"/>
                  <a:ext cx="2253863" cy="1223548"/>
                </a:xfrm>
                <a:prstGeom prst="rect">
                  <a:avLst/>
                </a:prstGeom>
                <a:noFill/>
              </p:spPr>
              <p:txBody>
                <a:bodyPr wrap="square" rtlCol="0">
                  <a:spAutoFit/>
                </a:bodyPr>
                <a:lstStyle/>
                <a:p>
                  <a:pPr algn="ctr"/>
                  <a:r>
                    <a:rPr lang="zh-CN" altLang="en-US" sz="2000" dirty="0">
                      <a:solidFill>
                        <a:schemeClr val="tx1"/>
                      </a:solidFill>
                      <a:latin typeface="+mn-lt"/>
                      <a:ea typeface="微软雅黑" panose="020B0503020204020204" pitchFamily="34" charset="-122"/>
                    </a:rPr>
                    <a:t>漂移电流大小和</a:t>
                  </a:r>
                  <a:r>
                    <a:rPr lang="en-US" altLang="zh-CN" sz="2000" dirty="0">
                      <a:solidFill>
                        <a:schemeClr val="tx1"/>
                      </a:solidFill>
                      <a:latin typeface="+mn-lt"/>
                      <a:ea typeface="微软雅黑" panose="020B0503020204020204" pitchFamily="34" charset="-122"/>
                    </a:rPr>
                    <a:t>MOSFET</a:t>
                  </a:r>
                  <a:r>
                    <a:rPr lang="zh-CN" altLang="en-US" sz="2000" dirty="0">
                      <a:solidFill>
                        <a:schemeClr val="tx1"/>
                      </a:solidFill>
                      <a:latin typeface="+mn-lt"/>
                      <a:ea typeface="微软雅黑" panose="020B0503020204020204" pitchFamily="34" charset="-122"/>
                    </a:rPr>
                    <a:t>开关速度</a:t>
                  </a:r>
                </a:p>
              </p:txBody>
            </p:sp>
            <p:sp>
              <p:nvSpPr>
                <p:cNvPr id="65" name="矩形 64"/>
                <p:cNvSpPr/>
                <p:nvPr/>
              </p:nvSpPr>
              <p:spPr>
                <a:xfrm>
                  <a:off x="5043602" y="4074232"/>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66" name="TextBox 65"/>
                <p:cNvSpPr txBox="1"/>
                <p:nvPr/>
              </p:nvSpPr>
              <p:spPr>
                <a:xfrm>
                  <a:off x="5021732" y="4219273"/>
                  <a:ext cx="2160240" cy="852775"/>
                </a:xfrm>
                <a:prstGeom prst="rect">
                  <a:avLst/>
                </a:prstGeom>
                <a:noFill/>
              </p:spPr>
              <p:txBody>
                <a:bodyPr wrap="square" rtlCol="0">
                  <a:spAutoFit/>
                </a:bodyPr>
                <a:lstStyle/>
                <a:p>
                  <a:pPr algn="ctr"/>
                  <a:r>
                    <a:rPr lang="zh-CN" altLang="en-US" sz="2000" dirty="0">
                      <a:solidFill>
                        <a:schemeClr val="tx1"/>
                      </a:solidFill>
                      <a:latin typeface="+mn-lt"/>
                      <a:ea typeface="微软雅黑" panose="020B0503020204020204" pitchFamily="34" charset="-122"/>
                    </a:rPr>
                    <a:t>器件正常工作范围</a:t>
                  </a:r>
                </a:p>
              </p:txBody>
            </p:sp>
            <p:sp>
              <p:nvSpPr>
                <p:cNvPr id="67" name="矩形 66"/>
                <p:cNvSpPr/>
                <p:nvPr/>
              </p:nvSpPr>
              <p:spPr>
                <a:xfrm>
                  <a:off x="5062872" y="5218536"/>
                  <a:ext cx="2160240"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grpSp>
          <p:sp>
            <p:nvSpPr>
              <p:cNvPr id="60" name="TextBox 59"/>
              <p:cNvSpPr txBox="1"/>
              <p:nvPr/>
            </p:nvSpPr>
            <p:spPr>
              <a:xfrm>
                <a:off x="2626501" y="5024934"/>
                <a:ext cx="1751451" cy="766303"/>
              </a:xfrm>
              <a:prstGeom prst="rect">
                <a:avLst/>
              </a:prstGeom>
              <a:noFill/>
            </p:spPr>
            <p:txBody>
              <a:bodyPr wrap="square" rtlCol="0">
                <a:spAutoFit/>
              </a:bodyPr>
              <a:lstStyle/>
              <a:p>
                <a:pPr algn="ctr"/>
                <a:r>
                  <a:rPr lang="en-US" altLang="zh-CN" sz="2000" dirty="0">
                    <a:solidFill>
                      <a:schemeClr val="tx1"/>
                    </a:solidFill>
                    <a:latin typeface="+mn-lt"/>
                    <a:ea typeface="微软雅黑" panose="020B0503020204020204" pitchFamily="34" charset="-122"/>
                  </a:rPr>
                  <a:t>LED</a:t>
                </a:r>
                <a:r>
                  <a:rPr lang="zh-CN" altLang="en-US" sz="2000" dirty="0">
                    <a:solidFill>
                      <a:schemeClr val="tx1"/>
                    </a:solidFill>
                    <a:latin typeface="+mn-lt"/>
                    <a:ea typeface="微软雅黑" panose="020B0503020204020204" pitchFamily="34" charset="-122"/>
                  </a:rPr>
                  <a:t>器件的</a:t>
                </a:r>
                <a:endParaRPr lang="en-US" altLang="zh-CN" sz="2000" dirty="0">
                  <a:solidFill>
                    <a:schemeClr val="tx1"/>
                  </a:solidFill>
                  <a:latin typeface="+mn-lt"/>
                  <a:ea typeface="微软雅黑" panose="020B0503020204020204" pitchFamily="34" charset="-122"/>
                </a:endParaRPr>
              </a:p>
              <a:p>
                <a:pPr algn="ctr"/>
                <a:r>
                  <a:rPr lang="zh-CN" altLang="en-US" sz="2000" dirty="0">
                    <a:solidFill>
                      <a:schemeClr val="tx1"/>
                    </a:solidFill>
                    <a:latin typeface="+mn-lt"/>
                    <a:ea typeface="微软雅黑" panose="020B0503020204020204" pitchFamily="34" charset="-122"/>
                  </a:rPr>
                  <a:t>发光效率</a:t>
                </a:r>
              </a:p>
            </p:txBody>
          </p:sp>
        </p:grpSp>
      </p:gr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4522" y="146025"/>
            <a:ext cx="1425818" cy="1240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587" y="74089"/>
            <a:ext cx="1418353" cy="1685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Rectangle 2">
            <a:extLst>
              <a:ext uri="{FF2B5EF4-FFF2-40B4-BE49-F238E27FC236}">
                <a16:creationId xmlns:a16="http://schemas.microsoft.com/office/drawing/2014/main" id="{D7C7337C-6214-4D51-9A27-F4DBC3CDF985}"/>
              </a:ext>
            </a:extLst>
          </p:cNvPr>
          <p:cNvSpPr txBox="1">
            <a:spLocks noChangeArrowheads="1"/>
          </p:cNvSpPr>
          <p:nvPr/>
        </p:nvSpPr>
        <p:spPr bwMode="auto">
          <a:xfrm>
            <a:off x="-8847" y="327035"/>
            <a:ext cx="5876992" cy="81582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1600">
                <a:solidFill>
                  <a:schemeClr val="tx2"/>
                </a:solidFill>
                <a:latin typeface="+mj-lt"/>
                <a:ea typeface="+mj-ea"/>
                <a:cs typeface="+mj-cs"/>
              </a:defRPr>
            </a:lvl1pPr>
            <a:lvl2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2pPr>
            <a:lvl3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3pPr>
            <a:lvl4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4pPr>
            <a:lvl5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5pPr>
            <a:lvl6pPr marL="457200" algn="ctr" rtl="0" fontAlgn="base">
              <a:spcBef>
                <a:spcPct val="0"/>
              </a:spcBef>
              <a:spcAft>
                <a:spcPct val="0"/>
              </a:spcAft>
              <a:defRPr kumimoji="1" sz="1600">
                <a:solidFill>
                  <a:schemeClr val="tx2"/>
                </a:solidFill>
                <a:latin typeface="Times New Roman" pitchFamily="18" charset="0"/>
                <a:ea typeface="华文行楷" pitchFamily="2" charset="-122"/>
              </a:defRPr>
            </a:lvl6pPr>
            <a:lvl7pPr marL="914400" algn="ctr" rtl="0" fontAlgn="base">
              <a:spcBef>
                <a:spcPct val="0"/>
              </a:spcBef>
              <a:spcAft>
                <a:spcPct val="0"/>
              </a:spcAft>
              <a:defRPr kumimoji="1" sz="1600">
                <a:solidFill>
                  <a:schemeClr val="tx2"/>
                </a:solidFill>
                <a:latin typeface="Times New Roman" pitchFamily="18" charset="0"/>
                <a:ea typeface="华文行楷" pitchFamily="2" charset="-122"/>
              </a:defRPr>
            </a:lvl7pPr>
            <a:lvl8pPr marL="1371600" algn="ctr" rtl="0" fontAlgn="base">
              <a:spcBef>
                <a:spcPct val="0"/>
              </a:spcBef>
              <a:spcAft>
                <a:spcPct val="0"/>
              </a:spcAft>
              <a:defRPr kumimoji="1" sz="1600">
                <a:solidFill>
                  <a:schemeClr val="tx2"/>
                </a:solidFill>
                <a:latin typeface="Times New Roman" pitchFamily="18" charset="0"/>
                <a:ea typeface="华文行楷" pitchFamily="2" charset="-122"/>
              </a:defRPr>
            </a:lvl8pPr>
            <a:lvl9pPr marL="1828800" algn="ctr" rtl="0" fontAlgn="base">
              <a:spcBef>
                <a:spcPct val="0"/>
              </a:spcBef>
              <a:spcAft>
                <a:spcPct val="0"/>
              </a:spcAft>
              <a:defRPr kumimoji="1" sz="1600">
                <a:solidFill>
                  <a:schemeClr val="tx2"/>
                </a:solidFill>
                <a:latin typeface="Times New Roman" pitchFamily="18" charset="0"/>
                <a:ea typeface="华文行楷" pitchFamily="2" charset="-122"/>
              </a:defRPr>
            </a:lvl9pPr>
          </a:lstStyle>
          <a:p>
            <a:pPr eaLnBrk="1" hangingPunct="1"/>
            <a:r>
              <a:rPr lang="zh-CN" altLang="en-US" sz="4000" b="1" kern="0" dirty="0">
                <a:latin typeface="+mn-lt"/>
                <a:ea typeface="微软雅黑" panose="020B0503020204020204" pitchFamily="34" charset="-122"/>
              </a:rPr>
              <a:t>知识体系</a:t>
            </a:r>
            <a:r>
              <a:rPr lang="en-US" altLang="zh-CN" sz="4000" b="1" kern="0" dirty="0">
                <a:latin typeface="+mn-lt"/>
                <a:ea typeface="微软雅黑" panose="020B0503020204020204" pitchFamily="34" charset="-122"/>
              </a:rPr>
              <a:t>—</a:t>
            </a:r>
            <a:r>
              <a:rPr lang="zh-CN" altLang="en-US" sz="4000" b="1" kern="0" dirty="0">
                <a:latin typeface="+mn-lt"/>
                <a:ea typeface="微软雅黑" panose="020B0503020204020204" pitchFamily="34" charset="-122"/>
              </a:rPr>
              <a:t>例</a:t>
            </a:r>
            <a:r>
              <a:rPr lang="en-US" altLang="zh-CN" sz="4000" b="1" kern="0" dirty="0">
                <a:latin typeface="+mn-lt"/>
                <a:ea typeface="微软雅黑" panose="020B0503020204020204" pitchFamily="34" charset="-122"/>
              </a:rPr>
              <a:t>1</a:t>
            </a:r>
            <a:endParaRPr lang="zh-CN" altLang="en-US" sz="4000" b="1" kern="0" dirty="0">
              <a:latin typeface="+mn-lt"/>
              <a:ea typeface="微软雅黑" panose="020B0503020204020204" pitchFamily="34" charset="-122"/>
            </a:endParaRPr>
          </a:p>
        </p:txBody>
      </p:sp>
      <p:sp>
        <p:nvSpPr>
          <p:cNvPr id="2" name="灯片编号占位符 1">
            <a:extLst>
              <a:ext uri="{FF2B5EF4-FFF2-40B4-BE49-F238E27FC236}">
                <a16:creationId xmlns:a16="http://schemas.microsoft.com/office/drawing/2014/main" id="{4AE45979-989F-4D2C-AB81-2DFFABEFD854}"/>
              </a:ext>
            </a:extLst>
          </p:cNvPr>
          <p:cNvSpPr>
            <a:spLocks noGrp="1"/>
          </p:cNvSpPr>
          <p:nvPr>
            <p:ph type="sldNum" sz="quarter" idx="11"/>
          </p:nvPr>
        </p:nvSpPr>
        <p:spPr/>
        <p:txBody>
          <a:bodyPr/>
          <a:lstStyle/>
          <a:p>
            <a:pPr>
              <a:defRPr/>
            </a:pPr>
            <a:fld id="{E8D22988-341F-4126-9EF2-CADB82D8BC2A}" type="slidenum">
              <a:rPr lang="en-US" altLang="zh-CN" smtClean="0"/>
              <a:pPr>
                <a:defRPr/>
              </a:pPr>
              <a:t>87</a:t>
            </a:fld>
            <a:endParaRPr lang="en-US" altLang="zh-CN"/>
          </a:p>
        </p:txBody>
      </p:sp>
    </p:spTree>
    <p:extLst>
      <p:ext uri="{BB962C8B-B14F-4D97-AF65-F5344CB8AC3E}">
        <p14:creationId xmlns:p14="http://schemas.microsoft.com/office/powerpoint/2010/main" val="934406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5" y="3211823"/>
            <a:ext cx="2283046" cy="1432931"/>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TextBox 5"/>
          <p:cNvSpPr txBox="1"/>
          <p:nvPr/>
        </p:nvSpPr>
        <p:spPr>
          <a:xfrm>
            <a:off x="53753" y="3140968"/>
            <a:ext cx="2390549" cy="1569660"/>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统计力学费米狄拉克分布率及固体物理中能带态密度的结果</a:t>
            </a:r>
          </a:p>
        </p:txBody>
      </p:sp>
      <p:sp>
        <p:nvSpPr>
          <p:cNvPr id="7" name="右箭头 6"/>
          <p:cNvSpPr/>
          <p:nvPr/>
        </p:nvSpPr>
        <p:spPr>
          <a:xfrm rot="20222500">
            <a:off x="2443921" y="3015448"/>
            <a:ext cx="957314"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TextBox 7"/>
          <p:cNvSpPr txBox="1"/>
          <p:nvPr/>
        </p:nvSpPr>
        <p:spPr>
          <a:xfrm>
            <a:off x="2441969" y="3592115"/>
            <a:ext cx="926139" cy="461665"/>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确定</a:t>
            </a:r>
          </a:p>
        </p:txBody>
      </p:sp>
      <p:sp>
        <p:nvSpPr>
          <p:cNvPr id="9" name="矩形 8"/>
          <p:cNvSpPr/>
          <p:nvPr/>
        </p:nvSpPr>
        <p:spPr>
          <a:xfrm>
            <a:off x="3440219" y="1915247"/>
            <a:ext cx="2355917"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TextBox 9"/>
          <p:cNvSpPr txBox="1"/>
          <p:nvPr/>
        </p:nvSpPr>
        <p:spPr>
          <a:xfrm>
            <a:off x="3150963" y="2192795"/>
            <a:ext cx="2902236" cy="461665"/>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载流子浓度分布</a:t>
            </a:r>
          </a:p>
        </p:txBody>
      </p:sp>
      <p:sp>
        <p:nvSpPr>
          <p:cNvPr id="74" name="右箭头 73"/>
          <p:cNvSpPr/>
          <p:nvPr/>
        </p:nvSpPr>
        <p:spPr>
          <a:xfrm rot="1209579">
            <a:off x="2495632" y="4189084"/>
            <a:ext cx="957314"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矩形 75"/>
          <p:cNvSpPr/>
          <p:nvPr/>
        </p:nvSpPr>
        <p:spPr>
          <a:xfrm>
            <a:off x="3472959" y="4644754"/>
            <a:ext cx="2355917"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TextBox 76"/>
          <p:cNvSpPr txBox="1"/>
          <p:nvPr/>
        </p:nvSpPr>
        <p:spPr>
          <a:xfrm>
            <a:off x="3183703" y="4922302"/>
            <a:ext cx="2902236" cy="461665"/>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载流子能量分布</a:t>
            </a:r>
          </a:p>
        </p:txBody>
      </p:sp>
      <p:sp>
        <p:nvSpPr>
          <p:cNvPr id="80" name="右箭头 79"/>
          <p:cNvSpPr/>
          <p:nvPr/>
        </p:nvSpPr>
        <p:spPr>
          <a:xfrm>
            <a:off x="5859916" y="2204648"/>
            <a:ext cx="711110"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矩形 80"/>
          <p:cNvSpPr/>
          <p:nvPr/>
        </p:nvSpPr>
        <p:spPr>
          <a:xfrm>
            <a:off x="6576830" y="4423110"/>
            <a:ext cx="2355917" cy="1627217"/>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TextBox 81"/>
          <p:cNvSpPr txBox="1"/>
          <p:nvPr/>
        </p:nvSpPr>
        <p:spPr>
          <a:xfrm>
            <a:off x="6576830" y="4618438"/>
            <a:ext cx="2355917" cy="1200329"/>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肖特基二极管</a:t>
            </a:r>
            <a:endParaRPr lang="en-US" altLang="zh-CN" sz="2400" dirty="0">
              <a:solidFill>
                <a:schemeClr val="tx1"/>
              </a:solidFill>
              <a:latin typeface="黑体" panose="02010609060101010101" pitchFamily="49" charset="-122"/>
              <a:ea typeface="黑体" panose="02010609060101010101" pitchFamily="49" charset="-122"/>
            </a:endParaRPr>
          </a:p>
          <a:p>
            <a:pPr algn="ctr"/>
            <a:r>
              <a:rPr lang="zh-CN" altLang="en-US" sz="2400" dirty="0">
                <a:solidFill>
                  <a:schemeClr val="tx1"/>
                </a:solidFill>
                <a:latin typeface="黑体" panose="02010609060101010101" pitchFamily="49" charset="-122"/>
                <a:ea typeface="黑体" panose="02010609060101010101" pitchFamily="49" charset="-122"/>
              </a:rPr>
              <a:t>正向导通电流</a:t>
            </a:r>
            <a:endParaRPr lang="en-US" altLang="zh-CN" sz="2400" dirty="0">
              <a:solidFill>
                <a:schemeClr val="tx1"/>
              </a:solidFill>
              <a:latin typeface="黑体" panose="02010609060101010101" pitchFamily="49" charset="-122"/>
              <a:ea typeface="黑体" panose="02010609060101010101" pitchFamily="49" charset="-122"/>
            </a:endParaRPr>
          </a:p>
          <a:p>
            <a:pPr algn="ctr"/>
            <a:r>
              <a:rPr lang="zh-CN" altLang="en-US" sz="2400" dirty="0">
                <a:solidFill>
                  <a:schemeClr val="tx1"/>
                </a:solidFill>
                <a:latin typeface="黑体" panose="02010609060101010101" pitchFamily="49" charset="-122"/>
                <a:ea typeface="黑体" panose="02010609060101010101" pitchFamily="49" charset="-122"/>
              </a:rPr>
              <a:t>（热电子发射）</a:t>
            </a:r>
          </a:p>
        </p:txBody>
      </p:sp>
      <p:sp>
        <p:nvSpPr>
          <p:cNvPr id="83" name="右箭头 82"/>
          <p:cNvSpPr/>
          <p:nvPr/>
        </p:nvSpPr>
        <p:spPr>
          <a:xfrm>
            <a:off x="5865720" y="4946439"/>
            <a:ext cx="711110"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矩形 83"/>
          <p:cNvSpPr/>
          <p:nvPr/>
        </p:nvSpPr>
        <p:spPr>
          <a:xfrm>
            <a:off x="6576830" y="1584606"/>
            <a:ext cx="2355917" cy="1627217"/>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TextBox 78"/>
          <p:cNvSpPr txBox="1"/>
          <p:nvPr/>
        </p:nvSpPr>
        <p:spPr>
          <a:xfrm>
            <a:off x="6562444" y="1838509"/>
            <a:ext cx="2355917" cy="1200329"/>
          </a:xfrm>
          <a:prstGeom prst="rect">
            <a:avLst/>
          </a:prstGeom>
          <a:noFill/>
        </p:spPr>
        <p:txBody>
          <a:bodyPr wrap="square" rtlCol="0">
            <a:spAutoFit/>
          </a:bodyPr>
          <a:lstStyle/>
          <a:p>
            <a:pPr algn="ctr"/>
            <a:r>
              <a:rPr lang="en-US" altLang="zh-CN" sz="2400" dirty="0">
                <a:solidFill>
                  <a:schemeClr val="tx1"/>
                </a:solidFill>
                <a:latin typeface="黑体" panose="02010609060101010101" pitchFamily="49" charset="-122"/>
                <a:ea typeface="黑体" panose="02010609060101010101" pitchFamily="49" charset="-122"/>
              </a:rPr>
              <a:t>PN</a:t>
            </a:r>
            <a:r>
              <a:rPr lang="zh-CN" altLang="en-US" sz="2400" dirty="0">
                <a:solidFill>
                  <a:schemeClr val="tx1"/>
                </a:solidFill>
                <a:latin typeface="黑体" panose="02010609060101010101" pitchFamily="49" charset="-122"/>
                <a:ea typeface="黑体" panose="02010609060101010101" pitchFamily="49" charset="-122"/>
              </a:rPr>
              <a:t>结二极管</a:t>
            </a:r>
            <a:endParaRPr lang="en-US" altLang="zh-CN" sz="2400" dirty="0">
              <a:solidFill>
                <a:schemeClr val="tx1"/>
              </a:solidFill>
              <a:latin typeface="黑体" panose="02010609060101010101" pitchFamily="49" charset="-122"/>
              <a:ea typeface="黑体" panose="02010609060101010101" pitchFamily="49" charset="-122"/>
            </a:endParaRPr>
          </a:p>
          <a:p>
            <a:pPr algn="ctr"/>
            <a:r>
              <a:rPr lang="zh-CN" altLang="en-US" sz="2400" dirty="0">
                <a:solidFill>
                  <a:schemeClr val="tx1"/>
                </a:solidFill>
                <a:latin typeface="黑体" panose="02010609060101010101" pitchFamily="49" charset="-122"/>
                <a:ea typeface="黑体" panose="02010609060101010101" pitchFamily="49" charset="-122"/>
              </a:rPr>
              <a:t>正向导通电流</a:t>
            </a:r>
            <a:endParaRPr lang="en-US" altLang="zh-CN" sz="2400" dirty="0">
              <a:solidFill>
                <a:schemeClr val="tx1"/>
              </a:solidFill>
              <a:latin typeface="黑体" panose="02010609060101010101" pitchFamily="49" charset="-122"/>
              <a:ea typeface="黑体" panose="02010609060101010101" pitchFamily="49" charset="-122"/>
            </a:endParaRPr>
          </a:p>
          <a:p>
            <a:pPr algn="ctr"/>
            <a:r>
              <a:rPr lang="zh-CN" altLang="en-US" sz="2400" dirty="0">
                <a:solidFill>
                  <a:schemeClr val="tx1"/>
                </a:solidFill>
                <a:latin typeface="黑体" panose="02010609060101010101" pitchFamily="49" charset="-122"/>
                <a:ea typeface="黑体" panose="02010609060101010101" pitchFamily="49" charset="-122"/>
              </a:rPr>
              <a:t>（肖克莱方程）</a:t>
            </a:r>
          </a:p>
        </p:txBody>
      </p:sp>
      <p:sp>
        <p:nvSpPr>
          <p:cNvPr id="17" name="Rectangle 2">
            <a:extLst>
              <a:ext uri="{FF2B5EF4-FFF2-40B4-BE49-F238E27FC236}">
                <a16:creationId xmlns:a16="http://schemas.microsoft.com/office/drawing/2014/main" id="{E221E343-6693-48F0-A62A-5E5502CD192E}"/>
              </a:ext>
            </a:extLst>
          </p:cNvPr>
          <p:cNvSpPr txBox="1">
            <a:spLocks noChangeArrowheads="1"/>
          </p:cNvSpPr>
          <p:nvPr/>
        </p:nvSpPr>
        <p:spPr bwMode="auto">
          <a:xfrm>
            <a:off x="-8848" y="327035"/>
            <a:ext cx="9152847" cy="81582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1600">
                <a:solidFill>
                  <a:schemeClr val="tx2"/>
                </a:solidFill>
                <a:latin typeface="+mj-lt"/>
                <a:ea typeface="+mj-ea"/>
                <a:cs typeface="+mj-cs"/>
              </a:defRPr>
            </a:lvl1pPr>
            <a:lvl2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2pPr>
            <a:lvl3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3pPr>
            <a:lvl4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4pPr>
            <a:lvl5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5pPr>
            <a:lvl6pPr marL="457200" algn="ctr" rtl="0" fontAlgn="base">
              <a:spcBef>
                <a:spcPct val="0"/>
              </a:spcBef>
              <a:spcAft>
                <a:spcPct val="0"/>
              </a:spcAft>
              <a:defRPr kumimoji="1" sz="1600">
                <a:solidFill>
                  <a:schemeClr val="tx2"/>
                </a:solidFill>
                <a:latin typeface="Times New Roman" pitchFamily="18" charset="0"/>
                <a:ea typeface="华文行楷" pitchFamily="2" charset="-122"/>
              </a:defRPr>
            </a:lvl6pPr>
            <a:lvl7pPr marL="914400" algn="ctr" rtl="0" fontAlgn="base">
              <a:spcBef>
                <a:spcPct val="0"/>
              </a:spcBef>
              <a:spcAft>
                <a:spcPct val="0"/>
              </a:spcAft>
              <a:defRPr kumimoji="1" sz="1600">
                <a:solidFill>
                  <a:schemeClr val="tx2"/>
                </a:solidFill>
                <a:latin typeface="Times New Roman" pitchFamily="18" charset="0"/>
                <a:ea typeface="华文行楷" pitchFamily="2" charset="-122"/>
              </a:defRPr>
            </a:lvl7pPr>
            <a:lvl8pPr marL="1371600" algn="ctr" rtl="0" fontAlgn="base">
              <a:spcBef>
                <a:spcPct val="0"/>
              </a:spcBef>
              <a:spcAft>
                <a:spcPct val="0"/>
              </a:spcAft>
              <a:defRPr kumimoji="1" sz="1600">
                <a:solidFill>
                  <a:schemeClr val="tx2"/>
                </a:solidFill>
                <a:latin typeface="Times New Roman" pitchFamily="18" charset="0"/>
                <a:ea typeface="华文行楷" pitchFamily="2" charset="-122"/>
              </a:defRPr>
            </a:lvl8pPr>
            <a:lvl9pPr marL="1828800" algn="ctr" rtl="0" fontAlgn="base">
              <a:spcBef>
                <a:spcPct val="0"/>
              </a:spcBef>
              <a:spcAft>
                <a:spcPct val="0"/>
              </a:spcAft>
              <a:defRPr kumimoji="1" sz="1600">
                <a:solidFill>
                  <a:schemeClr val="tx2"/>
                </a:solidFill>
                <a:latin typeface="Times New Roman" pitchFamily="18" charset="0"/>
                <a:ea typeface="华文行楷" pitchFamily="2" charset="-122"/>
              </a:defRPr>
            </a:lvl9pPr>
          </a:lstStyle>
          <a:p>
            <a:pPr eaLnBrk="1" hangingPunct="1"/>
            <a:r>
              <a:rPr lang="zh-CN" altLang="en-US" sz="4000" b="1" kern="0" dirty="0">
                <a:latin typeface="+mn-lt"/>
                <a:ea typeface="微软雅黑" panose="020B0503020204020204" pitchFamily="34" charset="-122"/>
              </a:rPr>
              <a:t>知识体系</a:t>
            </a:r>
            <a:r>
              <a:rPr lang="en-US" altLang="zh-CN" sz="4000" b="1" kern="0" dirty="0">
                <a:latin typeface="+mn-lt"/>
                <a:ea typeface="微软雅黑" panose="020B0503020204020204" pitchFamily="34" charset="-122"/>
              </a:rPr>
              <a:t>—</a:t>
            </a:r>
            <a:r>
              <a:rPr lang="zh-CN" altLang="en-US" sz="4000" b="1" kern="0" dirty="0">
                <a:latin typeface="+mn-lt"/>
                <a:ea typeface="微软雅黑" panose="020B0503020204020204" pitchFamily="34" charset="-122"/>
              </a:rPr>
              <a:t>例</a:t>
            </a:r>
            <a:r>
              <a:rPr lang="en-US" altLang="zh-CN" sz="4000" b="1" kern="0" dirty="0">
                <a:latin typeface="+mn-lt"/>
                <a:ea typeface="微软雅黑" panose="020B0503020204020204" pitchFamily="34" charset="-122"/>
              </a:rPr>
              <a:t>2</a:t>
            </a:r>
            <a:endParaRPr lang="zh-CN" altLang="en-US" sz="4000" b="1" kern="0" dirty="0">
              <a:latin typeface="+mn-lt"/>
              <a:ea typeface="微软雅黑" panose="020B0503020204020204" pitchFamily="34" charset="-122"/>
            </a:endParaRPr>
          </a:p>
        </p:txBody>
      </p:sp>
      <p:sp>
        <p:nvSpPr>
          <p:cNvPr id="2" name="灯片编号占位符 1">
            <a:extLst>
              <a:ext uri="{FF2B5EF4-FFF2-40B4-BE49-F238E27FC236}">
                <a16:creationId xmlns:a16="http://schemas.microsoft.com/office/drawing/2014/main" id="{DC3FABC2-9D62-4742-9CB5-AA4BE3DDE2BA}"/>
              </a:ext>
            </a:extLst>
          </p:cNvPr>
          <p:cNvSpPr>
            <a:spLocks noGrp="1"/>
          </p:cNvSpPr>
          <p:nvPr>
            <p:ph type="sldNum" sz="quarter" idx="11"/>
          </p:nvPr>
        </p:nvSpPr>
        <p:spPr/>
        <p:txBody>
          <a:bodyPr/>
          <a:lstStyle/>
          <a:p>
            <a:pPr>
              <a:defRPr/>
            </a:pPr>
            <a:fld id="{E8D22988-341F-4126-9EF2-CADB82D8BC2A}" type="slidenum">
              <a:rPr lang="en-US" altLang="zh-CN" smtClean="0"/>
              <a:pPr>
                <a:defRPr/>
              </a:pPr>
              <a:t>88</a:t>
            </a:fld>
            <a:endParaRPr lang="en-US" altLang="zh-CN"/>
          </a:p>
        </p:txBody>
      </p:sp>
    </p:spTree>
    <p:extLst>
      <p:ext uri="{BB962C8B-B14F-4D97-AF65-F5344CB8AC3E}">
        <p14:creationId xmlns:p14="http://schemas.microsoft.com/office/powerpoint/2010/main" val="7926777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5" y="3211823"/>
            <a:ext cx="2283046" cy="1432931"/>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TextBox 5"/>
          <p:cNvSpPr txBox="1"/>
          <p:nvPr/>
        </p:nvSpPr>
        <p:spPr>
          <a:xfrm>
            <a:off x="51420" y="3512789"/>
            <a:ext cx="2390549" cy="830997"/>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量子力学</a:t>
            </a:r>
            <a:endParaRPr lang="en-US" altLang="zh-CN" sz="2400" dirty="0">
              <a:solidFill>
                <a:schemeClr val="tx1"/>
              </a:solidFill>
              <a:latin typeface="黑体" panose="02010609060101010101" pitchFamily="49" charset="-122"/>
              <a:ea typeface="黑体" panose="02010609060101010101" pitchFamily="49" charset="-122"/>
            </a:endParaRPr>
          </a:p>
          <a:p>
            <a:pPr algn="ctr"/>
            <a:r>
              <a:rPr lang="zh-CN" altLang="en-US" sz="2400" dirty="0">
                <a:solidFill>
                  <a:schemeClr val="tx1"/>
                </a:solidFill>
                <a:latin typeface="黑体" panose="02010609060101010101" pitchFamily="49" charset="-122"/>
                <a:ea typeface="黑体" panose="02010609060101010101" pitchFamily="49" charset="-122"/>
              </a:rPr>
              <a:t>量子隧穿现象</a:t>
            </a:r>
          </a:p>
        </p:txBody>
      </p:sp>
      <p:sp>
        <p:nvSpPr>
          <p:cNvPr id="7" name="右箭头 6"/>
          <p:cNvSpPr/>
          <p:nvPr/>
        </p:nvSpPr>
        <p:spPr>
          <a:xfrm rot="20222500">
            <a:off x="2443921" y="3015448"/>
            <a:ext cx="957314"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3440219" y="1915247"/>
            <a:ext cx="2355917"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TextBox 9"/>
          <p:cNvSpPr txBox="1"/>
          <p:nvPr/>
        </p:nvSpPr>
        <p:spPr>
          <a:xfrm>
            <a:off x="3167059" y="2036493"/>
            <a:ext cx="2902236" cy="830997"/>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设计特殊原理</a:t>
            </a:r>
            <a:endParaRPr lang="en-US" altLang="zh-CN" sz="2400" dirty="0">
              <a:solidFill>
                <a:schemeClr val="tx1"/>
              </a:solidFill>
              <a:latin typeface="黑体" panose="02010609060101010101" pitchFamily="49" charset="-122"/>
              <a:ea typeface="黑体" panose="02010609060101010101" pitchFamily="49" charset="-122"/>
            </a:endParaRPr>
          </a:p>
          <a:p>
            <a:pPr algn="ctr"/>
            <a:r>
              <a:rPr lang="zh-CN" altLang="en-US" sz="2400" dirty="0">
                <a:solidFill>
                  <a:schemeClr val="tx1"/>
                </a:solidFill>
                <a:latin typeface="黑体" panose="02010609060101010101" pitchFamily="49" charset="-122"/>
                <a:ea typeface="黑体" panose="02010609060101010101" pitchFamily="49" charset="-122"/>
              </a:rPr>
              <a:t>器件</a:t>
            </a:r>
          </a:p>
        </p:txBody>
      </p:sp>
      <p:sp>
        <p:nvSpPr>
          <p:cNvPr id="74" name="右箭头 73"/>
          <p:cNvSpPr/>
          <p:nvPr/>
        </p:nvSpPr>
        <p:spPr>
          <a:xfrm rot="1209579">
            <a:off x="2495632" y="4189084"/>
            <a:ext cx="957314"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矩形 75"/>
          <p:cNvSpPr/>
          <p:nvPr/>
        </p:nvSpPr>
        <p:spPr>
          <a:xfrm>
            <a:off x="3472959" y="4644754"/>
            <a:ext cx="2355917" cy="104685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TextBox 76"/>
          <p:cNvSpPr txBox="1"/>
          <p:nvPr/>
        </p:nvSpPr>
        <p:spPr>
          <a:xfrm>
            <a:off x="3199799" y="4790741"/>
            <a:ext cx="2902236" cy="830997"/>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确定隧穿电流</a:t>
            </a:r>
            <a:endParaRPr lang="en-US" altLang="zh-CN" sz="2400" dirty="0">
              <a:solidFill>
                <a:schemeClr val="tx1"/>
              </a:solidFill>
              <a:latin typeface="黑体" panose="02010609060101010101" pitchFamily="49" charset="-122"/>
              <a:ea typeface="黑体" panose="02010609060101010101" pitchFamily="49" charset="-122"/>
            </a:endParaRPr>
          </a:p>
          <a:p>
            <a:pPr algn="ctr"/>
            <a:r>
              <a:rPr lang="zh-CN" altLang="en-US" sz="2400" dirty="0">
                <a:solidFill>
                  <a:schemeClr val="tx1"/>
                </a:solidFill>
                <a:latin typeface="黑体" panose="02010609060101010101" pitchFamily="49" charset="-122"/>
                <a:ea typeface="黑体" panose="02010609060101010101" pitchFamily="49" charset="-122"/>
              </a:rPr>
              <a:t>大小</a:t>
            </a:r>
          </a:p>
        </p:txBody>
      </p:sp>
      <p:sp>
        <p:nvSpPr>
          <p:cNvPr id="80" name="右箭头 79"/>
          <p:cNvSpPr/>
          <p:nvPr/>
        </p:nvSpPr>
        <p:spPr>
          <a:xfrm>
            <a:off x="5859916" y="2204648"/>
            <a:ext cx="711110"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18"/>
          <p:cNvSpPr/>
          <p:nvPr/>
        </p:nvSpPr>
        <p:spPr>
          <a:xfrm>
            <a:off x="6571026" y="924688"/>
            <a:ext cx="2199040" cy="940703"/>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TextBox 19"/>
          <p:cNvSpPr txBox="1"/>
          <p:nvPr/>
        </p:nvSpPr>
        <p:spPr>
          <a:xfrm>
            <a:off x="6742298" y="1164206"/>
            <a:ext cx="1856495" cy="461665"/>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稳压二极管</a:t>
            </a:r>
          </a:p>
        </p:txBody>
      </p:sp>
      <p:sp>
        <p:nvSpPr>
          <p:cNvPr id="21" name="矩形 20"/>
          <p:cNvSpPr/>
          <p:nvPr/>
        </p:nvSpPr>
        <p:spPr>
          <a:xfrm>
            <a:off x="6571026" y="1972319"/>
            <a:ext cx="2199040" cy="940703"/>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TextBox 21"/>
          <p:cNvSpPr txBox="1"/>
          <p:nvPr/>
        </p:nvSpPr>
        <p:spPr>
          <a:xfrm>
            <a:off x="6571026" y="2242615"/>
            <a:ext cx="2199040" cy="461665"/>
          </a:xfrm>
          <a:prstGeom prst="rect">
            <a:avLst/>
          </a:prstGeom>
          <a:noFill/>
        </p:spPr>
        <p:txBody>
          <a:bodyPr wrap="square" rtlCol="0">
            <a:spAutoFit/>
          </a:bodyPr>
          <a:lstStyle/>
          <a:p>
            <a:pPr algn="ctr"/>
            <a:r>
              <a:rPr lang="en-US" altLang="zh-CN" sz="2400" dirty="0">
                <a:solidFill>
                  <a:schemeClr val="tx1"/>
                </a:solidFill>
                <a:latin typeface="黑体" panose="02010609060101010101" pitchFamily="49" charset="-122"/>
                <a:ea typeface="黑体" panose="02010609060101010101" pitchFamily="49" charset="-122"/>
              </a:rPr>
              <a:t>MIS</a:t>
            </a:r>
            <a:r>
              <a:rPr lang="zh-CN" altLang="en-US" sz="2400" dirty="0">
                <a:solidFill>
                  <a:schemeClr val="tx1"/>
                </a:solidFill>
                <a:latin typeface="黑体" panose="02010609060101010101" pitchFamily="49" charset="-122"/>
                <a:ea typeface="黑体" panose="02010609060101010101" pitchFamily="49" charset="-122"/>
              </a:rPr>
              <a:t>隧穿二极管</a:t>
            </a:r>
          </a:p>
        </p:txBody>
      </p:sp>
      <p:sp>
        <p:nvSpPr>
          <p:cNvPr id="23" name="矩形 22"/>
          <p:cNvSpPr/>
          <p:nvPr/>
        </p:nvSpPr>
        <p:spPr>
          <a:xfrm>
            <a:off x="6564626" y="2981261"/>
            <a:ext cx="2205440" cy="940703"/>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TextBox 23"/>
          <p:cNvSpPr txBox="1"/>
          <p:nvPr/>
        </p:nvSpPr>
        <p:spPr>
          <a:xfrm>
            <a:off x="6454416" y="3251556"/>
            <a:ext cx="2402780" cy="461665"/>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共振隧穿二极管</a:t>
            </a:r>
          </a:p>
        </p:txBody>
      </p:sp>
      <p:sp>
        <p:nvSpPr>
          <p:cNvPr id="25" name="矩形 24"/>
          <p:cNvSpPr/>
          <p:nvPr/>
        </p:nvSpPr>
        <p:spPr>
          <a:xfrm>
            <a:off x="6587673" y="4169254"/>
            <a:ext cx="2199040" cy="940703"/>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TextBox 25"/>
          <p:cNvSpPr txBox="1"/>
          <p:nvPr/>
        </p:nvSpPr>
        <p:spPr>
          <a:xfrm>
            <a:off x="6794185" y="4229255"/>
            <a:ext cx="1856495" cy="830997"/>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二极管反向漏电流</a:t>
            </a:r>
          </a:p>
        </p:txBody>
      </p:sp>
      <p:sp>
        <p:nvSpPr>
          <p:cNvPr id="27" name="矩形 26"/>
          <p:cNvSpPr/>
          <p:nvPr/>
        </p:nvSpPr>
        <p:spPr>
          <a:xfrm>
            <a:off x="6587673" y="5216885"/>
            <a:ext cx="2199040" cy="1308459"/>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6563906" y="5270949"/>
            <a:ext cx="2269523" cy="1200329"/>
          </a:xfrm>
          <a:prstGeom prst="rect">
            <a:avLst/>
          </a:prstGeom>
          <a:noFill/>
        </p:spPr>
        <p:txBody>
          <a:bodyPr wrap="square" rtlCol="0">
            <a:spAutoFit/>
          </a:bodyPr>
          <a:lstStyle/>
          <a:p>
            <a:pPr algn="ctr"/>
            <a:r>
              <a:rPr lang="zh-CN" altLang="en-US" sz="2400" dirty="0">
                <a:solidFill>
                  <a:schemeClr val="tx1"/>
                </a:solidFill>
                <a:latin typeface="黑体" panose="02010609060101010101" pitchFamily="49" charset="-122"/>
                <a:ea typeface="黑体" panose="02010609060101010101" pitchFamily="49" charset="-122"/>
              </a:rPr>
              <a:t>低温下高掺杂肖特基二极管正向电流</a:t>
            </a:r>
          </a:p>
        </p:txBody>
      </p:sp>
      <p:sp>
        <p:nvSpPr>
          <p:cNvPr id="29" name="右箭头 28"/>
          <p:cNvSpPr/>
          <p:nvPr/>
        </p:nvSpPr>
        <p:spPr>
          <a:xfrm rot="20222500">
            <a:off x="5834022" y="1464863"/>
            <a:ext cx="762607"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右箭头 29"/>
          <p:cNvSpPr/>
          <p:nvPr/>
        </p:nvSpPr>
        <p:spPr>
          <a:xfrm rot="1209579">
            <a:off x="5815831" y="2977796"/>
            <a:ext cx="761874"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右箭头 30"/>
          <p:cNvSpPr/>
          <p:nvPr/>
        </p:nvSpPr>
        <p:spPr>
          <a:xfrm rot="1209579">
            <a:off x="5853451" y="5268067"/>
            <a:ext cx="761874"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右箭头 31"/>
          <p:cNvSpPr/>
          <p:nvPr/>
        </p:nvSpPr>
        <p:spPr>
          <a:xfrm rot="20222500">
            <a:off x="5848954" y="4636411"/>
            <a:ext cx="762607" cy="468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Rectangle 2">
            <a:extLst>
              <a:ext uri="{FF2B5EF4-FFF2-40B4-BE49-F238E27FC236}">
                <a16:creationId xmlns:a16="http://schemas.microsoft.com/office/drawing/2014/main" id="{6C7A48D7-1F8C-4DFF-88DF-D5319D2667FB}"/>
              </a:ext>
            </a:extLst>
          </p:cNvPr>
          <p:cNvSpPr txBox="1">
            <a:spLocks noChangeArrowheads="1"/>
          </p:cNvSpPr>
          <p:nvPr/>
        </p:nvSpPr>
        <p:spPr bwMode="auto">
          <a:xfrm>
            <a:off x="-8848" y="327035"/>
            <a:ext cx="9152847" cy="81582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1600">
                <a:solidFill>
                  <a:schemeClr val="tx2"/>
                </a:solidFill>
                <a:latin typeface="+mj-lt"/>
                <a:ea typeface="+mj-ea"/>
                <a:cs typeface="+mj-cs"/>
              </a:defRPr>
            </a:lvl1pPr>
            <a:lvl2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2pPr>
            <a:lvl3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3pPr>
            <a:lvl4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4pPr>
            <a:lvl5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5pPr>
            <a:lvl6pPr marL="457200" algn="ctr" rtl="0" fontAlgn="base">
              <a:spcBef>
                <a:spcPct val="0"/>
              </a:spcBef>
              <a:spcAft>
                <a:spcPct val="0"/>
              </a:spcAft>
              <a:defRPr kumimoji="1" sz="1600">
                <a:solidFill>
                  <a:schemeClr val="tx2"/>
                </a:solidFill>
                <a:latin typeface="Times New Roman" pitchFamily="18" charset="0"/>
                <a:ea typeface="华文行楷" pitchFamily="2" charset="-122"/>
              </a:defRPr>
            </a:lvl6pPr>
            <a:lvl7pPr marL="914400" algn="ctr" rtl="0" fontAlgn="base">
              <a:spcBef>
                <a:spcPct val="0"/>
              </a:spcBef>
              <a:spcAft>
                <a:spcPct val="0"/>
              </a:spcAft>
              <a:defRPr kumimoji="1" sz="1600">
                <a:solidFill>
                  <a:schemeClr val="tx2"/>
                </a:solidFill>
                <a:latin typeface="Times New Roman" pitchFamily="18" charset="0"/>
                <a:ea typeface="华文行楷" pitchFamily="2" charset="-122"/>
              </a:defRPr>
            </a:lvl7pPr>
            <a:lvl8pPr marL="1371600" algn="ctr" rtl="0" fontAlgn="base">
              <a:spcBef>
                <a:spcPct val="0"/>
              </a:spcBef>
              <a:spcAft>
                <a:spcPct val="0"/>
              </a:spcAft>
              <a:defRPr kumimoji="1" sz="1600">
                <a:solidFill>
                  <a:schemeClr val="tx2"/>
                </a:solidFill>
                <a:latin typeface="Times New Roman" pitchFamily="18" charset="0"/>
                <a:ea typeface="华文行楷" pitchFamily="2" charset="-122"/>
              </a:defRPr>
            </a:lvl8pPr>
            <a:lvl9pPr marL="1828800" algn="ctr" rtl="0" fontAlgn="base">
              <a:spcBef>
                <a:spcPct val="0"/>
              </a:spcBef>
              <a:spcAft>
                <a:spcPct val="0"/>
              </a:spcAft>
              <a:defRPr kumimoji="1" sz="1600">
                <a:solidFill>
                  <a:schemeClr val="tx2"/>
                </a:solidFill>
                <a:latin typeface="Times New Roman" pitchFamily="18" charset="0"/>
                <a:ea typeface="华文行楷" pitchFamily="2" charset="-122"/>
              </a:defRPr>
            </a:lvl9pPr>
          </a:lstStyle>
          <a:p>
            <a:pPr eaLnBrk="1" hangingPunct="1"/>
            <a:r>
              <a:rPr lang="zh-CN" altLang="en-US" sz="4000" b="1" kern="0" dirty="0">
                <a:latin typeface="+mn-lt"/>
                <a:ea typeface="微软雅黑" panose="020B0503020204020204" pitchFamily="34" charset="-122"/>
              </a:rPr>
              <a:t>知识体系</a:t>
            </a:r>
            <a:r>
              <a:rPr lang="en-US" altLang="zh-CN" sz="4000" b="1" kern="0" dirty="0">
                <a:latin typeface="+mn-lt"/>
                <a:ea typeface="微软雅黑" panose="020B0503020204020204" pitchFamily="34" charset="-122"/>
              </a:rPr>
              <a:t>—</a:t>
            </a:r>
            <a:r>
              <a:rPr lang="zh-CN" altLang="en-US" sz="4000" b="1" kern="0" dirty="0">
                <a:latin typeface="+mn-lt"/>
                <a:ea typeface="微软雅黑" panose="020B0503020204020204" pitchFamily="34" charset="-122"/>
              </a:rPr>
              <a:t>例</a:t>
            </a:r>
            <a:r>
              <a:rPr lang="en-US" altLang="zh-CN" sz="4000" b="1" kern="0" dirty="0">
                <a:latin typeface="+mn-lt"/>
                <a:ea typeface="微软雅黑" panose="020B0503020204020204" pitchFamily="34" charset="-122"/>
              </a:rPr>
              <a:t>3</a:t>
            </a:r>
            <a:endParaRPr lang="zh-CN" altLang="en-US" sz="4000" b="1" kern="0" dirty="0">
              <a:latin typeface="+mn-lt"/>
              <a:ea typeface="微软雅黑" panose="020B0503020204020204" pitchFamily="34" charset="-122"/>
            </a:endParaRPr>
          </a:p>
        </p:txBody>
      </p:sp>
      <p:sp>
        <p:nvSpPr>
          <p:cNvPr id="2" name="灯片编号占位符 1">
            <a:extLst>
              <a:ext uri="{FF2B5EF4-FFF2-40B4-BE49-F238E27FC236}">
                <a16:creationId xmlns:a16="http://schemas.microsoft.com/office/drawing/2014/main" id="{407F15D3-3603-4A5E-8A08-C0E120625459}"/>
              </a:ext>
            </a:extLst>
          </p:cNvPr>
          <p:cNvSpPr>
            <a:spLocks noGrp="1"/>
          </p:cNvSpPr>
          <p:nvPr>
            <p:ph type="sldNum" sz="quarter" idx="11"/>
          </p:nvPr>
        </p:nvSpPr>
        <p:spPr/>
        <p:txBody>
          <a:bodyPr/>
          <a:lstStyle/>
          <a:p>
            <a:pPr>
              <a:defRPr/>
            </a:pPr>
            <a:fld id="{E8D22988-341F-4126-9EF2-CADB82D8BC2A}" type="slidenum">
              <a:rPr lang="en-US" altLang="zh-CN" smtClean="0"/>
              <a:pPr>
                <a:defRPr/>
              </a:pPr>
              <a:t>89</a:t>
            </a:fld>
            <a:endParaRPr lang="en-US" altLang="zh-CN"/>
          </a:p>
        </p:txBody>
      </p:sp>
    </p:spTree>
    <p:extLst>
      <p:ext uri="{BB962C8B-B14F-4D97-AF65-F5344CB8AC3E}">
        <p14:creationId xmlns:p14="http://schemas.microsoft.com/office/powerpoint/2010/main" val="308254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19">
            <a:extLst>
              <a:ext uri="{FF2B5EF4-FFF2-40B4-BE49-F238E27FC236}">
                <a16:creationId xmlns:a16="http://schemas.microsoft.com/office/drawing/2014/main" id="{9EBB7B7F-A30A-463D-9790-E10B6303E11A}"/>
              </a:ext>
            </a:extLst>
          </p:cNvPr>
          <p:cNvGrpSpPr>
            <a:grpSpLocks/>
          </p:cNvGrpSpPr>
          <p:nvPr/>
        </p:nvGrpSpPr>
        <p:grpSpPr bwMode="auto">
          <a:xfrm>
            <a:off x="1187450" y="4354513"/>
            <a:ext cx="2016125" cy="1687512"/>
            <a:chOff x="2475860" y="3356960"/>
            <a:chExt cx="2923020" cy="2212065"/>
          </a:xfrm>
        </p:grpSpPr>
        <p:pic>
          <p:nvPicPr>
            <p:cNvPr id="21" name="图片 20">
              <a:extLst>
                <a:ext uri="{FF2B5EF4-FFF2-40B4-BE49-F238E27FC236}">
                  <a16:creationId xmlns:a16="http://schemas.microsoft.com/office/drawing/2014/main" id="{9D064FB9-528D-4C42-B2A3-1641690BFD5A}"/>
                </a:ext>
              </a:extLst>
            </p:cNvPr>
            <p:cNvPicPr>
              <a:picLocks noChangeAspect="1"/>
            </p:cNvPicPr>
            <p:nvPr/>
          </p:nvPicPr>
          <p:blipFill>
            <a:blip r:embed="rId2" cstate="print"/>
            <a:stretch>
              <a:fillRect/>
            </a:stretch>
          </p:blipFill>
          <p:spPr>
            <a:xfrm>
              <a:off x="2475860" y="4144910"/>
              <a:ext cx="865890" cy="940274"/>
            </a:xfrm>
            <a:prstGeom prst="ellipse">
              <a:avLst/>
            </a:prstGeom>
            <a:ln>
              <a:noFill/>
            </a:ln>
            <a:effectLst>
              <a:softEdge rad="76200"/>
            </a:effectLst>
          </p:spPr>
        </p:pic>
        <p:pic>
          <p:nvPicPr>
            <p:cNvPr id="22" name="图片 21">
              <a:extLst>
                <a:ext uri="{FF2B5EF4-FFF2-40B4-BE49-F238E27FC236}">
                  <a16:creationId xmlns:a16="http://schemas.microsoft.com/office/drawing/2014/main" id="{28A66F65-2333-4D73-A7A1-9864FBB6A1E3}"/>
                </a:ext>
              </a:extLst>
            </p:cNvPr>
            <p:cNvPicPr>
              <a:picLocks noChangeAspect="1"/>
            </p:cNvPicPr>
            <p:nvPr/>
          </p:nvPicPr>
          <p:blipFill>
            <a:blip r:embed="rId3" cstate="print"/>
            <a:stretch>
              <a:fillRect/>
            </a:stretch>
          </p:blipFill>
          <p:spPr>
            <a:xfrm>
              <a:off x="2790406" y="4735333"/>
              <a:ext cx="1090912" cy="781899"/>
            </a:xfrm>
            <a:prstGeom prst="ellipse">
              <a:avLst/>
            </a:prstGeom>
            <a:ln>
              <a:noFill/>
            </a:ln>
            <a:effectLst>
              <a:softEdge rad="50800"/>
            </a:effectLst>
          </p:spPr>
        </p:pic>
        <p:pic>
          <p:nvPicPr>
            <p:cNvPr id="23" name="图片 22">
              <a:extLst>
                <a:ext uri="{FF2B5EF4-FFF2-40B4-BE49-F238E27FC236}">
                  <a16:creationId xmlns:a16="http://schemas.microsoft.com/office/drawing/2014/main" id="{B18AD733-FDFA-4966-AC1B-E71E6E8942EE}"/>
                </a:ext>
              </a:extLst>
            </p:cNvPr>
            <p:cNvPicPr>
              <a:picLocks noChangeAspect="1"/>
            </p:cNvPicPr>
            <p:nvPr/>
          </p:nvPicPr>
          <p:blipFill>
            <a:blip r:embed="rId4" cstate="print"/>
            <a:stretch>
              <a:fillRect/>
            </a:stretch>
          </p:blipFill>
          <p:spPr>
            <a:xfrm>
              <a:off x="2725719" y="3490306"/>
              <a:ext cx="1276043" cy="658774"/>
            </a:xfrm>
            <a:prstGeom prst="roundRect">
              <a:avLst>
                <a:gd name="adj" fmla="val 16667"/>
              </a:avLst>
            </a:prstGeom>
            <a:ln>
              <a:noFill/>
            </a:ln>
            <a:effectLst>
              <a:outerShdw blurRad="76200" dist="38100" dir="7800000" sx="38000" sy="38000" algn="tl" rotWithShape="0">
                <a:srgbClr val="000000">
                  <a:alpha val="40000"/>
                </a:srgbClr>
              </a:outerShdw>
            </a:effectLst>
          </p:spPr>
        </p:pic>
        <p:pic>
          <p:nvPicPr>
            <p:cNvPr id="24" name="图片 23">
              <a:extLst>
                <a:ext uri="{FF2B5EF4-FFF2-40B4-BE49-F238E27FC236}">
                  <a16:creationId xmlns:a16="http://schemas.microsoft.com/office/drawing/2014/main" id="{9D203F26-0B9D-4BAF-B8CA-E6B0D2413A5A}"/>
                </a:ext>
              </a:extLst>
            </p:cNvPr>
            <p:cNvPicPr>
              <a:picLocks noChangeAspect="1"/>
            </p:cNvPicPr>
            <p:nvPr/>
          </p:nvPicPr>
          <p:blipFill>
            <a:blip r:embed="rId5" cstate="print"/>
            <a:stretch>
              <a:fillRect/>
            </a:stretch>
          </p:blipFill>
          <p:spPr>
            <a:xfrm>
              <a:off x="3917952" y="3356960"/>
              <a:ext cx="1416145" cy="1009800"/>
            </a:xfrm>
            <a:prstGeom prst="ellipse">
              <a:avLst/>
            </a:prstGeom>
            <a:ln>
              <a:noFill/>
            </a:ln>
            <a:effectLst>
              <a:softEdge rad="50800"/>
            </a:effectLst>
          </p:spPr>
        </p:pic>
        <p:pic>
          <p:nvPicPr>
            <p:cNvPr id="25" name="图片 24">
              <a:extLst>
                <a:ext uri="{FF2B5EF4-FFF2-40B4-BE49-F238E27FC236}">
                  <a16:creationId xmlns:a16="http://schemas.microsoft.com/office/drawing/2014/main" id="{FA49841A-4F16-429A-9A5C-0577834582FE}"/>
                </a:ext>
              </a:extLst>
            </p:cNvPr>
            <p:cNvPicPr>
              <a:picLocks noChangeAspect="1"/>
            </p:cNvPicPr>
            <p:nvPr/>
          </p:nvPicPr>
          <p:blipFill>
            <a:blip r:embed="rId6" cstate="print"/>
            <a:stretch>
              <a:fillRect/>
            </a:stretch>
          </p:blipFill>
          <p:spPr>
            <a:xfrm>
              <a:off x="3834415" y="4288200"/>
              <a:ext cx="1564465" cy="1280825"/>
            </a:xfrm>
            <a:prstGeom prst="ellipse">
              <a:avLst/>
            </a:prstGeom>
            <a:ln>
              <a:noFill/>
            </a:ln>
            <a:effectLst>
              <a:softEdge rad="63500"/>
            </a:effectLst>
          </p:spPr>
        </p:pic>
        <p:pic>
          <p:nvPicPr>
            <p:cNvPr id="26" name="Picture 12">
              <a:extLst>
                <a:ext uri="{FF2B5EF4-FFF2-40B4-BE49-F238E27FC236}">
                  <a16:creationId xmlns:a16="http://schemas.microsoft.com/office/drawing/2014/main" id="{18F5E973-8F7F-4650-8ECB-BE4B302934A6}"/>
                </a:ext>
              </a:extLst>
            </p:cNvPr>
            <p:cNvPicPr>
              <a:picLocks noChangeAspect="1" noChangeArrowheads="1"/>
            </p:cNvPicPr>
            <p:nvPr/>
          </p:nvPicPr>
          <p:blipFill>
            <a:blip r:embed="rId7" cstate="print"/>
            <a:srcRect/>
            <a:stretch>
              <a:fillRect/>
            </a:stretch>
          </p:blipFill>
          <p:spPr bwMode="auto">
            <a:xfrm>
              <a:off x="3104952" y="3952846"/>
              <a:ext cx="1074572" cy="931499"/>
            </a:xfrm>
            <a:prstGeom prst="ellipse">
              <a:avLst/>
            </a:prstGeom>
            <a:ln>
              <a:noFill/>
            </a:ln>
            <a:effectLst>
              <a:outerShdw dist="17961" dir="2700000" algn="ctr" rotWithShape="0">
                <a:schemeClr val="accent1">
                  <a:gamma/>
                  <a:shade val="60000"/>
                  <a:invGamma/>
                </a:schemeClr>
              </a:outerShdw>
              <a:softEdge rad="63500"/>
            </a:effectLst>
          </p:spPr>
        </p:pic>
      </p:grpSp>
      <p:sp>
        <p:nvSpPr>
          <p:cNvPr id="39939" name="内容占位符 34">
            <a:extLst>
              <a:ext uri="{FF2B5EF4-FFF2-40B4-BE49-F238E27FC236}">
                <a16:creationId xmlns:a16="http://schemas.microsoft.com/office/drawing/2014/main" id="{B3BD7302-AE69-4B6B-89DA-32022015B73A}"/>
              </a:ext>
            </a:extLst>
          </p:cNvPr>
          <p:cNvSpPr txBox="1">
            <a:spLocks noChangeArrowheads="1"/>
          </p:cNvSpPr>
          <p:nvPr/>
        </p:nvSpPr>
        <p:spPr bwMode="auto">
          <a:xfrm>
            <a:off x="107950" y="1216025"/>
            <a:ext cx="878522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323850" indent="-3238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just" eaLnBrk="1" hangingPunct="1">
              <a:lnSpc>
                <a:spcPct val="120000"/>
              </a:lnSpc>
              <a:spcBef>
                <a:spcPts val="600"/>
              </a:spcBef>
              <a:spcAft>
                <a:spcPts val="600"/>
              </a:spcAft>
              <a:buFont typeface="Wingdings" panose="05000000000000000000" pitchFamily="2" charset="2"/>
              <a:buChar char="Ø"/>
            </a:pPr>
            <a:r>
              <a:rPr kumimoji="1" lang="zh-CN" altLang="en-US" sz="2200" b="1" dirty="0">
                <a:latin typeface="微软雅黑" panose="020B0503020204020204" pitchFamily="34" charset="-122"/>
                <a:ea typeface="微软雅黑" panose="020B0503020204020204" pitchFamily="34" charset="-122"/>
              </a:rPr>
              <a:t>提供功能强大的工具和手段，如计算机、存储器、成像</a:t>
            </a:r>
            <a:r>
              <a:rPr kumimoji="1" lang="en-US" altLang="zh-CN" sz="2200" b="1" dirty="0">
                <a:latin typeface="微软雅黑" panose="020B0503020204020204" pitchFamily="34" charset="-122"/>
                <a:ea typeface="微软雅黑" panose="020B0503020204020204" pitchFamily="34" charset="-122"/>
              </a:rPr>
              <a:t>/</a:t>
            </a:r>
            <a:r>
              <a:rPr kumimoji="1" lang="zh-CN" altLang="en-US" sz="2200" b="1" dirty="0">
                <a:latin typeface="微软雅黑" panose="020B0503020204020204" pitchFamily="34" charset="-122"/>
                <a:ea typeface="微软雅黑" panose="020B0503020204020204" pitchFamily="34" charset="-122"/>
              </a:rPr>
              <a:t>检测</a:t>
            </a:r>
            <a:r>
              <a:rPr kumimoji="1" lang="en-US" altLang="zh-CN" sz="2200" b="1" dirty="0">
                <a:latin typeface="微软雅黑" panose="020B0503020204020204" pitchFamily="34" charset="-122"/>
                <a:ea typeface="微软雅黑" panose="020B0503020204020204" pitchFamily="34" charset="-122"/>
              </a:rPr>
              <a:t>/</a:t>
            </a:r>
            <a:r>
              <a:rPr kumimoji="1" lang="zh-CN" altLang="en-US" sz="2200" b="1" dirty="0">
                <a:latin typeface="微软雅黑" panose="020B0503020204020204" pitchFamily="34" charset="-122"/>
                <a:ea typeface="微软雅黑" panose="020B0503020204020204" pitchFamily="34" charset="-122"/>
              </a:rPr>
              <a:t>分析仪器等等，实现对海量数据进行存储</a:t>
            </a:r>
            <a:r>
              <a:rPr kumimoji="1" lang="en-US" altLang="zh-CN" sz="2200" b="1" dirty="0">
                <a:latin typeface="微软雅黑" panose="020B0503020204020204" pitchFamily="34" charset="-122"/>
                <a:ea typeface="微软雅黑" panose="020B0503020204020204" pitchFamily="34" charset="-122"/>
              </a:rPr>
              <a:t>/</a:t>
            </a:r>
            <a:r>
              <a:rPr kumimoji="1" lang="zh-CN" altLang="en-US" sz="2200" b="1" dirty="0">
                <a:latin typeface="微软雅黑" panose="020B0503020204020204" pitchFamily="34" charset="-122"/>
                <a:ea typeface="微软雅黑" panose="020B0503020204020204" pitchFamily="34" charset="-122"/>
              </a:rPr>
              <a:t>分析</a:t>
            </a:r>
            <a:r>
              <a:rPr kumimoji="1" lang="en-US" altLang="zh-CN" sz="2200" b="1" dirty="0">
                <a:latin typeface="微软雅黑" panose="020B0503020204020204" pitchFamily="34" charset="-122"/>
                <a:ea typeface="微软雅黑" panose="020B0503020204020204" pitchFamily="34" charset="-122"/>
              </a:rPr>
              <a:t>/</a:t>
            </a:r>
            <a:r>
              <a:rPr kumimoji="1" lang="zh-CN" altLang="en-US" sz="2200" b="1" dirty="0">
                <a:latin typeface="微软雅黑" panose="020B0503020204020204" pitchFamily="34" charset="-122"/>
                <a:ea typeface="微软雅黑" panose="020B0503020204020204" pitchFamily="34" charset="-122"/>
              </a:rPr>
              <a:t>处理的云计算能力，推动大型模拟计算、地理、航空航天等科学的发展；</a:t>
            </a:r>
            <a:endParaRPr kumimoji="1" lang="en-US" altLang="zh-CN" sz="2200" b="1" dirty="0">
              <a:latin typeface="微软雅黑" panose="020B0503020204020204" pitchFamily="34" charset="-122"/>
              <a:ea typeface="微软雅黑" panose="020B0503020204020204" pitchFamily="34" charset="-122"/>
            </a:endParaRPr>
          </a:p>
          <a:p>
            <a:pPr lvl="1" algn="just" eaLnBrk="1" hangingPunct="1">
              <a:lnSpc>
                <a:spcPct val="120000"/>
              </a:lnSpc>
              <a:spcBef>
                <a:spcPts val="600"/>
              </a:spcBef>
              <a:spcAft>
                <a:spcPts val="600"/>
              </a:spcAft>
              <a:buFont typeface="Wingdings" panose="05000000000000000000" pitchFamily="2" charset="2"/>
              <a:buChar char="Ø"/>
            </a:pPr>
            <a:r>
              <a:rPr kumimoji="1" lang="zh-CN" altLang="en-US" sz="2200" b="1" dirty="0">
                <a:latin typeface="微软雅黑" panose="020B0503020204020204" pitchFamily="34" charset="-122"/>
                <a:ea typeface="微软雅黑" panose="020B0503020204020204" pitchFamily="34" charset="-122"/>
              </a:rPr>
              <a:t>与生物</a:t>
            </a:r>
            <a:r>
              <a:rPr kumimoji="1" lang="en-US" altLang="zh-CN" sz="2200" b="1" dirty="0">
                <a:latin typeface="微软雅黑" panose="020B0503020204020204" pitchFamily="34" charset="-122"/>
                <a:ea typeface="微软雅黑" panose="020B0503020204020204" pitchFamily="34" charset="-122"/>
              </a:rPr>
              <a:t>/</a:t>
            </a:r>
            <a:r>
              <a:rPr kumimoji="1" lang="zh-CN" altLang="en-US" sz="2200" b="1" dirty="0">
                <a:latin typeface="微软雅黑" panose="020B0503020204020204" pitchFamily="34" charset="-122"/>
                <a:ea typeface="微软雅黑" panose="020B0503020204020204" pitchFamily="34" charset="-122"/>
              </a:rPr>
              <a:t>医学等学科交叉，促进生物电子、人工智能等新型学科的产生和发展；</a:t>
            </a:r>
            <a:endParaRPr kumimoji="1" lang="en-US" altLang="zh-CN" sz="2200" b="1" dirty="0">
              <a:latin typeface="微软雅黑" panose="020B0503020204020204" pitchFamily="34" charset="-122"/>
              <a:ea typeface="微软雅黑" panose="020B0503020204020204" pitchFamily="34" charset="-122"/>
            </a:endParaRPr>
          </a:p>
          <a:p>
            <a:pPr lvl="1" algn="just" eaLnBrk="1" hangingPunct="1">
              <a:lnSpc>
                <a:spcPct val="120000"/>
              </a:lnSpc>
              <a:spcBef>
                <a:spcPts val="600"/>
              </a:spcBef>
              <a:spcAft>
                <a:spcPts val="600"/>
              </a:spcAft>
              <a:buFont typeface="Wingdings" panose="05000000000000000000" pitchFamily="2" charset="2"/>
              <a:buChar char="Ø"/>
            </a:pPr>
            <a:r>
              <a:rPr kumimoji="1" lang="zh-CN" altLang="en-US" sz="2200" b="1" dirty="0">
                <a:latin typeface="微软雅黑" panose="020B0503020204020204" pitchFamily="34" charset="-122"/>
                <a:ea typeface="微软雅黑" panose="020B0503020204020204" pitchFamily="34" charset="-122"/>
              </a:rPr>
              <a:t>为满足国家在信息等领域的重大需求提供科学原理和技术支撑。 </a:t>
            </a:r>
            <a:endParaRPr kumimoji="1" lang="en-US" altLang="zh-CN" sz="2200" dirty="0">
              <a:latin typeface="微软雅黑" panose="020B0503020204020204" pitchFamily="34" charset="-122"/>
              <a:ea typeface="微软雅黑" panose="020B0503020204020204" pitchFamily="34" charset="-122"/>
            </a:endParaRPr>
          </a:p>
        </p:txBody>
      </p:sp>
      <p:sp>
        <p:nvSpPr>
          <p:cNvPr id="39940" name="Rectangle 4">
            <a:extLst>
              <a:ext uri="{FF2B5EF4-FFF2-40B4-BE49-F238E27FC236}">
                <a16:creationId xmlns:a16="http://schemas.microsoft.com/office/drawing/2014/main" id="{BEED0F3A-EEDA-4BAE-8AB3-03C5D60D98AF}"/>
              </a:ext>
            </a:extLst>
          </p:cNvPr>
          <p:cNvSpPr>
            <a:spLocks noChangeArrowheads="1"/>
          </p:cNvSpPr>
          <p:nvPr/>
        </p:nvSpPr>
        <p:spPr bwMode="auto">
          <a:xfrm>
            <a:off x="0" y="26035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4000" b="1" dirty="0">
                <a:solidFill>
                  <a:schemeClr val="accent2"/>
                </a:solidFill>
                <a:latin typeface="微软雅黑" panose="020B0503020204020204" pitchFamily="34" charset="-122"/>
                <a:ea typeface="微软雅黑" panose="020B0503020204020204" pitchFamily="34" charset="-122"/>
              </a:rPr>
              <a:t>微电子对推动科学发展的贡献</a:t>
            </a:r>
          </a:p>
        </p:txBody>
      </p:sp>
      <p:pic>
        <p:nvPicPr>
          <p:cNvPr id="39941" name="Picture 20" descr="C:\Users\Administrator\Desktop\973图片\u=3349433241,2948388&amp;fm=23&amp;gp=0.jpg">
            <a:extLst>
              <a:ext uri="{FF2B5EF4-FFF2-40B4-BE49-F238E27FC236}">
                <a16:creationId xmlns:a16="http://schemas.microsoft.com/office/drawing/2014/main" id="{50511989-0911-4CCC-8642-FC62829747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492" r="51031"/>
          <a:stretch>
            <a:fillRect/>
          </a:stretch>
        </p:blipFill>
        <p:spPr bwMode="auto">
          <a:xfrm>
            <a:off x="246063" y="4430713"/>
            <a:ext cx="1081087"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22" descr="http://www.ie995.cn/chinaiecms/uploadfile/2011/0401/20110401092513178.jpg">
            <a:extLst>
              <a:ext uri="{FF2B5EF4-FFF2-40B4-BE49-F238E27FC236}">
                <a16:creationId xmlns:a16="http://schemas.microsoft.com/office/drawing/2014/main" id="{6814673E-7EC6-4105-840E-B845A92035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4484" r="21204"/>
          <a:stretch>
            <a:fillRect/>
          </a:stretch>
        </p:blipFill>
        <p:spPr bwMode="auto">
          <a:xfrm>
            <a:off x="7300913" y="4311650"/>
            <a:ext cx="15843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23" descr="C:\Users\Administrator\Desktop\973图片\1282300662.jpg">
            <a:extLst>
              <a:ext uri="{FF2B5EF4-FFF2-40B4-BE49-F238E27FC236}">
                <a16:creationId xmlns:a16="http://schemas.microsoft.com/office/drawing/2014/main" id="{04C6F1C1-1E12-489D-8672-13B5E138A8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4314" r="5022"/>
          <a:stretch>
            <a:fillRect/>
          </a:stretch>
        </p:blipFill>
        <p:spPr bwMode="auto">
          <a:xfrm>
            <a:off x="5140325" y="4291013"/>
            <a:ext cx="2016125"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42" descr="emr">
            <a:extLst>
              <a:ext uri="{FF2B5EF4-FFF2-40B4-BE49-F238E27FC236}">
                <a16:creationId xmlns:a16="http://schemas.microsoft.com/office/drawing/2014/main" id="{39A13E73-ECB0-4A7A-806C-A9B375658F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0088" y="4249738"/>
            <a:ext cx="1806575"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extBox 67">
            <a:extLst>
              <a:ext uri="{FF2B5EF4-FFF2-40B4-BE49-F238E27FC236}">
                <a16:creationId xmlns:a16="http://schemas.microsoft.com/office/drawing/2014/main" id="{7DA2299D-14BB-454B-8BD9-100D3088A9D2}"/>
              </a:ext>
            </a:extLst>
          </p:cNvPr>
          <p:cNvSpPr txBox="1">
            <a:spLocks noChangeArrowheads="1"/>
          </p:cNvSpPr>
          <p:nvPr/>
        </p:nvSpPr>
        <p:spPr bwMode="auto">
          <a:xfrm>
            <a:off x="2804638" y="6083300"/>
            <a:ext cx="24880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accent2"/>
                </a:solidFill>
                <a:latin typeface="微软雅黑" panose="020B0503020204020204" pitchFamily="34" charset="-122"/>
                <a:ea typeface="微软雅黑" panose="020B0503020204020204" pitchFamily="34" charset="-122"/>
              </a:rPr>
              <a:t>医学影像与生命科学</a:t>
            </a:r>
          </a:p>
        </p:txBody>
      </p:sp>
      <p:sp>
        <p:nvSpPr>
          <p:cNvPr id="39946" name="TextBox 72">
            <a:extLst>
              <a:ext uri="{FF2B5EF4-FFF2-40B4-BE49-F238E27FC236}">
                <a16:creationId xmlns:a16="http://schemas.microsoft.com/office/drawing/2014/main" id="{218386F0-7F31-4AB4-9F1A-7E8D1DBFD6D3}"/>
              </a:ext>
            </a:extLst>
          </p:cNvPr>
          <p:cNvSpPr txBox="1">
            <a:spLocks noChangeArrowheads="1"/>
          </p:cNvSpPr>
          <p:nvPr/>
        </p:nvSpPr>
        <p:spPr bwMode="auto">
          <a:xfrm>
            <a:off x="7326919" y="6092825"/>
            <a:ext cx="15043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chemeClr val="accent2"/>
                </a:solidFill>
                <a:latin typeface="微软雅黑" panose="020B0503020204020204" pitchFamily="34" charset="-122"/>
                <a:ea typeface="微软雅黑" panose="020B0503020204020204" pitchFamily="34" charset="-122"/>
              </a:rPr>
              <a:t>航空航天</a:t>
            </a:r>
          </a:p>
        </p:txBody>
      </p:sp>
      <p:sp>
        <p:nvSpPr>
          <p:cNvPr id="39947" name="TextBox 77">
            <a:extLst>
              <a:ext uri="{FF2B5EF4-FFF2-40B4-BE49-F238E27FC236}">
                <a16:creationId xmlns:a16="http://schemas.microsoft.com/office/drawing/2014/main" id="{A0305D6A-F62A-4815-8E34-C411E66EE6BD}"/>
              </a:ext>
            </a:extLst>
          </p:cNvPr>
          <p:cNvSpPr txBox="1">
            <a:spLocks noChangeArrowheads="1"/>
          </p:cNvSpPr>
          <p:nvPr/>
        </p:nvSpPr>
        <p:spPr bwMode="auto">
          <a:xfrm>
            <a:off x="5256458" y="6092825"/>
            <a:ext cx="18999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accent2"/>
                </a:solidFill>
                <a:latin typeface="微软雅黑" panose="020B0503020204020204" pitchFamily="34" charset="-122"/>
                <a:ea typeface="微软雅黑" panose="020B0503020204020204" pitchFamily="34" charset="-122"/>
              </a:rPr>
              <a:t>地球资源信息</a:t>
            </a:r>
          </a:p>
        </p:txBody>
      </p:sp>
      <p:sp>
        <p:nvSpPr>
          <p:cNvPr id="39948" name="TextBox 75">
            <a:extLst>
              <a:ext uri="{FF2B5EF4-FFF2-40B4-BE49-F238E27FC236}">
                <a16:creationId xmlns:a16="http://schemas.microsoft.com/office/drawing/2014/main" id="{64BA0452-519C-4632-A097-D9B8CB6B5886}"/>
              </a:ext>
            </a:extLst>
          </p:cNvPr>
          <p:cNvSpPr txBox="1">
            <a:spLocks noChangeArrowheads="1"/>
          </p:cNvSpPr>
          <p:nvPr/>
        </p:nvSpPr>
        <p:spPr bwMode="auto">
          <a:xfrm>
            <a:off x="323528" y="6075363"/>
            <a:ext cx="25942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accent2"/>
                </a:solidFill>
                <a:latin typeface="微软雅黑" panose="020B0503020204020204" pitchFamily="34" charset="-122"/>
                <a:ea typeface="微软雅黑" panose="020B0503020204020204" pitchFamily="34" charset="-122"/>
              </a:rPr>
              <a:t>科学研究与大型计算</a:t>
            </a:r>
          </a:p>
        </p:txBody>
      </p:sp>
      <p:sp>
        <p:nvSpPr>
          <p:cNvPr id="2" name="灯片编号占位符 1">
            <a:extLst>
              <a:ext uri="{FF2B5EF4-FFF2-40B4-BE49-F238E27FC236}">
                <a16:creationId xmlns:a16="http://schemas.microsoft.com/office/drawing/2014/main" id="{7C4B7704-06B8-413E-A2B6-B26BFCBE7314}"/>
              </a:ext>
            </a:extLst>
          </p:cNvPr>
          <p:cNvSpPr>
            <a:spLocks noGrp="1"/>
          </p:cNvSpPr>
          <p:nvPr>
            <p:ph type="sldNum" sz="quarter" idx="11"/>
          </p:nvPr>
        </p:nvSpPr>
        <p:spPr/>
        <p:txBody>
          <a:bodyPr/>
          <a:lstStyle/>
          <a:p>
            <a:pPr>
              <a:defRPr/>
            </a:pPr>
            <a:fld id="{5827373B-C2CC-41E1-B863-09BB423C47B1}" type="slidenum">
              <a:rPr lang="en-US" altLang="zh-CN" smtClean="0"/>
              <a:pPr>
                <a:defRPr/>
              </a:pPr>
              <a:t>9</a:t>
            </a:fld>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EA86C2ED-100E-4323-A17E-C9C382791FEE}"/>
              </a:ext>
            </a:extLst>
          </p:cNvPr>
          <p:cNvSpPr>
            <a:spLocks noGrp="1" noChangeArrowheads="1"/>
          </p:cNvSpPr>
          <p:nvPr>
            <p:ph type="title" idx="4294967295"/>
          </p:nvPr>
        </p:nvSpPr>
        <p:spPr bwMode="auto">
          <a:xfrm>
            <a:off x="428625" y="476672"/>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b="1" dirty="0">
                <a:latin typeface="+mn-lt"/>
                <a:ea typeface="微软雅黑" panose="020B0503020204020204" pitchFamily="34" charset="-122"/>
              </a:rPr>
              <a:t>课程内容</a:t>
            </a:r>
          </a:p>
        </p:txBody>
      </p:sp>
      <p:sp>
        <p:nvSpPr>
          <p:cNvPr id="102403" name="Rectangle 3">
            <a:extLst>
              <a:ext uri="{FF2B5EF4-FFF2-40B4-BE49-F238E27FC236}">
                <a16:creationId xmlns:a16="http://schemas.microsoft.com/office/drawing/2014/main" id="{F12266A7-1003-4E5F-BF50-87E2FF79D007}"/>
              </a:ext>
            </a:extLst>
          </p:cNvPr>
          <p:cNvSpPr>
            <a:spLocks noGrp="1" noChangeArrowheads="1"/>
          </p:cNvSpPr>
          <p:nvPr>
            <p:ph type="body" idx="1"/>
          </p:nvPr>
        </p:nvSpPr>
        <p:spPr bwMode="auto">
          <a:xfrm>
            <a:off x="457200" y="1484784"/>
            <a:ext cx="8329613" cy="49445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mn-lt"/>
                <a:ea typeface="微软雅黑" panose="020B0503020204020204" pitchFamily="34" charset="-122"/>
              </a:rPr>
              <a:t>本课是一门重要的专业基础课</a:t>
            </a:r>
          </a:p>
          <a:p>
            <a:pPr eaLnBrk="1" hangingPunct="1">
              <a:lnSpc>
                <a:spcPct val="90000"/>
              </a:lnSpc>
            </a:pPr>
            <a:r>
              <a:rPr lang="zh-CN" altLang="en-US" dirty="0">
                <a:latin typeface="+mn-lt"/>
                <a:ea typeface="微软雅黑" panose="020B0503020204020204" pitchFamily="34" charset="-122"/>
              </a:rPr>
              <a:t>了解半导体器件的工作原理，物理概念和器件特性。</a:t>
            </a:r>
          </a:p>
          <a:p>
            <a:pPr eaLnBrk="1" hangingPunct="1">
              <a:lnSpc>
                <a:spcPct val="90000"/>
              </a:lnSpc>
            </a:pPr>
            <a:r>
              <a:rPr lang="zh-CN" altLang="en-US" dirty="0">
                <a:latin typeface="+mn-lt"/>
                <a:ea typeface="微软雅黑" panose="020B0503020204020204" pitchFamily="34" charset="-122"/>
              </a:rPr>
              <a:t>掌握研究半导体器件工作原理和器件特性的基本方法，为从事半导体器件的研制和应用打下基础。</a:t>
            </a:r>
            <a:endParaRPr lang="en-US" altLang="zh-CN" dirty="0">
              <a:latin typeface="+mn-lt"/>
              <a:ea typeface="微软雅黑" panose="020B0503020204020204" pitchFamily="34" charset="-122"/>
            </a:endParaRPr>
          </a:p>
          <a:p>
            <a:pPr eaLnBrk="1" hangingPunct="1">
              <a:lnSpc>
                <a:spcPct val="90000"/>
              </a:lnSpc>
            </a:pPr>
            <a:r>
              <a:rPr lang="zh-CN" altLang="en-US" dirty="0">
                <a:latin typeface="+mn-lt"/>
                <a:ea typeface="微软雅黑" panose="020B0503020204020204" pitchFamily="34" charset="-122"/>
              </a:rPr>
              <a:t>基础：半导体物理基本概念、</a:t>
            </a:r>
            <a:r>
              <a:rPr lang="en-US" altLang="zh-CN" dirty="0">
                <a:latin typeface="+mn-lt"/>
                <a:ea typeface="微软雅黑" panose="020B0503020204020204" pitchFamily="34" charset="-122"/>
              </a:rPr>
              <a:t>p-n</a:t>
            </a:r>
            <a:r>
              <a:rPr lang="zh-CN" altLang="en-US" dirty="0">
                <a:latin typeface="+mn-lt"/>
                <a:ea typeface="微软雅黑" panose="020B0503020204020204" pitchFamily="34" charset="-122"/>
              </a:rPr>
              <a:t>结、结型场效应晶体管。</a:t>
            </a:r>
          </a:p>
          <a:p>
            <a:pPr eaLnBrk="1" hangingPunct="1">
              <a:lnSpc>
                <a:spcPct val="90000"/>
              </a:lnSpc>
            </a:pPr>
            <a:r>
              <a:rPr lang="zh-CN" altLang="en-US" dirty="0">
                <a:latin typeface="+mn-lt"/>
                <a:ea typeface="微软雅黑" panose="020B0503020204020204" pitchFamily="34" charset="-122"/>
              </a:rPr>
              <a:t>重点：双极型晶体管、化合物半导体器件、</a:t>
            </a:r>
            <a:r>
              <a:rPr lang="en-US" altLang="zh-CN" dirty="0">
                <a:latin typeface="+mn-lt"/>
                <a:ea typeface="微软雅黑" panose="020B0503020204020204" pitchFamily="34" charset="-122"/>
              </a:rPr>
              <a:t>MOS</a:t>
            </a:r>
            <a:r>
              <a:rPr lang="zh-CN" altLang="en-US" dirty="0">
                <a:latin typeface="+mn-lt"/>
                <a:ea typeface="微软雅黑" panose="020B0503020204020204" pitchFamily="34" charset="-122"/>
              </a:rPr>
              <a:t>器件。 </a:t>
            </a:r>
          </a:p>
          <a:p>
            <a:pPr eaLnBrk="1" hangingPunct="1">
              <a:lnSpc>
                <a:spcPct val="90000"/>
              </a:lnSpc>
            </a:pPr>
            <a:endParaRPr lang="zh-CN" altLang="en-US" b="1" dirty="0">
              <a:latin typeface="+mn-lt"/>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Rectangle 3">
            <a:extLst>
              <a:ext uri="{FF2B5EF4-FFF2-40B4-BE49-F238E27FC236}">
                <a16:creationId xmlns:a16="http://schemas.microsoft.com/office/drawing/2014/main" id="{3FCF593E-798D-4470-BFBD-0478E3F06B19}"/>
              </a:ext>
            </a:extLst>
          </p:cNvPr>
          <p:cNvSpPr>
            <a:spLocks noGrp="1" noChangeArrowheads="1"/>
          </p:cNvSpPr>
          <p:nvPr>
            <p:ph type="body" idx="1"/>
          </p:nvPr>
        </p:nvSpPr>
        <p:spPr bwMode="auto">
          <a:xfrm>
            <a:off x="251520" y="1484313"/>
            <a:ext cx="8535293" cy="4802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ts val="1200"/>
              </a:spcBef>
            </a:pPr>
            <a:r>
              <a:rPr lang="zh-CN" altLang="en-US" sz="2800" b="1" dirty="0">
                <a:solidFill>
                  <a:schemeClr val="tx2"/>
                </a:solidFill>
                <a:latin typeface="+mn-lt"/>
                <a:ea typeface="微软雅黑" panose="020B0503020204020204" pitchFamily="34" charset="-122"/>
              </a:rPr>
              <a:t>第一章：绪论（</a:t>
            </a:r>
            <a:r>
              <a:rPr lang="en-US" altLang="zh-CN" sz="2800" b="1" dirty="0">
                <a:solidFill>
                  <a:schemeClr val="tx2"/>
                </a:solidFill>
                <a:latin typeface="+mn-lt"/>
                <a:ea typeface="微软雅黑" panose="020B0503020204020204" pitchFamily="34" charset="-122"/>
              </a:rPr>
              <a:t>4</a:t>
            </a:r>
            <a:r>
              <a:rPr lang="zh-CN" altLang="en-US" sz="2800" b="1" dirty="0">
                <a:solidFill>
                  <a:schemeClr val="tx2"/>
                </a:solidFill>
                <a:latin typeface="+mn-lt"/>
                <a:ea typeface="微软雅黑" panose="020B0503020204020204" pitchFamily="34" charset="-122"/>
              </a:rPr>
              <a:t>课时，向学强）</a:t>
            </a:r>
            <a:endParaRPr lang="en-US" altLang="zh-CN" sz="2800" b="1" dirty="0">
              <a:solidFill>
                <a:schemeClr val="tx2"/>
              </a:solidFill>
              <a:latin typeface="+mn-lt"/>
              <a:ea typeface="微软雅黑" panose="020B0503020204020204" pitchFamily="34" charset="-122"/>
            </a:endParaRPr>
          </a:p>
          <a:p>
            <a:pPr eaLnBrk="1" hangingPunct="1">
              <a:spcBef>
                <a:spcPts val="0"/>
              </a:spcBef>
              <a:buNone/>
            </a:pPr>
            <a:r>
              <a:rPr lang="zh-CN" altLang="en-US" sz="2800" dirty="0">
                <a:latin typeface="+mn-lt"/>
                <a:ea typeface="微软雅黑" panose="020B0503020204020204" pitchFamily="34" charset="-122"/>
              </a:rPr>
              <a:t>   半导体器件简介</a:t>
            </a:r>
          </a:p>
          <a:p>
            <a:pPr eaLnBrk="1" hangingPunct="1">
              <a:spcBef>
                <a:spcPts val="1800"/>
              </a:spcBef>
            </a:pPr>
            <a:r>
              <a:rPr lang="zh-CN" altLang="en-US" sz="2800" b="1" dirty="0">
                <a:solidFill>
                  <a:schemeClr val="tx2"/>
                </a:solidFill>
                <a:latin typeface="+mn-lt"/>
                <a:ea typeface="微软雅黑" panose="020B0503020204020204" pitchFamily="34" charset="-122"/>
              </a:rPr>
              <a:t>第二章：</a:t>
            </a:r>
            <a:r>
              <a:rPr lang="en-US" altLang="zh-CN" sz="2800" b="1" dirty="0" err="1">
                <a:solidFill>
                  <a:schemeClr val="tx2"/>
                </a:solidFill>
                <a:latin typeface="+mn-lt"/>
                <a:ea typeface="微软雅黑" panose="020B0503020204020204" pitchFamily="34" charset="-122"/>
              </a:rPr>
              <a:t>pn</a:t>
            </a:r>
            <a:r>
              <a:rPr lang="zh-CN" altLang="en-US" sz="2800" b="1" dirty="0">
                <a:solidFill>
                  <a:schemeClr val="tx2"/>
                </a:solidFill>
                <a:latin typeface="+mn-lt"/>
                <a:ea typeface="微软雅黑" panose="020B0503020204020204" pitchFamily="34" charset="-122"/>
              </a:rPr>
              <a:t>结二极管（</a:t>
            </a:r>
            <a:r>
              <a:rPr lang="en-US" altLang="zh-CN" sz="2800" b="1" dirty="0">
                <a:solidFill>
                  <a:schemeClr val="tx2"/>
                </a:solidFill>
                <a:latin typeface="+mn-lt"/>
                <a:ea typeface="微软雅黑" panose="020B0503020204020204" pitchFamily="34" charset="-122"/>
              </a:rPr>
              <a:t>12</a:t>
            </a:r>
            <a:r>
              <a:rPr lang="zh-CN" altLang="en-US" sz="2800" b="1" dirty="0">
                <a:solidFill>
                  <a:schemeClr val="tx2"/>
                </a:solidFill>
                <a:latin typeface="+mn-lt"/>
                <a:ea typeface="微软雅黑" panose="020B0503020204020204" pitchFamily="34" charset="-122"/>
              </a:rPr>
              <a:t>课时，丁梦璠） </a:t>
            </a:r>
            <a:endParaRPr lang="zh-CN" altLang="en-US" sz="2800" dirty="0">
              <a:solidFill>
                <a:schemeClr val="tx2"/>
              </a:solidFill>
              <a:latin typeface="+mn-lt"/>
              <a:ea typeface="微软雅黑" panose="020B0503020204020204" pitchFamily="34" charset="-122"/>
            </a:endParaRPr>
          </a:p>
          <a:p>
            <a:pPr eaLnBrk="1" hangingPunct="1">
              <a:spcBef>
                <a:spcPts val="0"/>
              </a:spcBef>
              <a:buFontTx/>
              <a:buNone/>
            </a:pPr>
            <a:r>
              <a:rPr lang="zh-CN" altLang="en-US" sz="2800" dirty="0">
                <a:latin typeface="+mn-lt"/>
                <a:ea typeface="微软雅黑" panose="020B0503020204020204" pitchFamily="34" charset="-122"/>
              </a:rPr>
              <a:t>    </a:t>
            </a:r>
            <a:r>
              <a:rPr lang="en-US" altLang="zh-CN" sz="2800" dirty="0" err="1">
                <a:latin typeface="+mn-lt"/>
                <a:ea typeface="微软雅黑" panose="020B0503020204020204" pitchFamily="34" charset="-122"/>
              </a:rPr>
              <a:t>pn</a:t>
            </a:r>
            <a:r>
              <a:rPr lang="zh-CN" altLang="en-US" sz="2800" dirty="0">
                <a:latin typeface="+mn-lt"/>
                <a:ea typeface="微软雅黑" panose="020B0503020204020204" pitchFamily="34" charset="-122"/>
              </a:rPr>
              <a:t>结基本原理、耗尽区和耗尽层电容、直流特性、瞬态特性、结击穿、异质结与高低结、</a:t>
            </a:r>
            <a:r>
              <a:rPr lang="en-US" altLang="zh-CN" sz="2800" dirty="0" err="1">
                <a:latin typeface="+mn-lt"/>
                <a:ea typeface="微软雅黑" panose="020B0503020204020204" pitchFamily="34" charset="-122"/>
              </a:rPr>
              <a:t>pn</a:t>
            </a:r>
            <a:r>
              <a:rPr lang="zh-CN" altLang="en-US" sz="2800" dirty="0">
                <a:latin typeface="+mn-lt"/>
                <a:ea typeface="微软雅黑" panose="020B0503020204020204" pitchFamily="34" charset="-122"/>
              </a:rPr>
              <a:t>结二极管的应用。</a:t>
            </a:r>
            <a:endParaRPr lang="zh-CN" altLang="en-US" sz="2800" b="1" dirty="0">
              <a:latin typeface="+mn-lt"/>
              <a:ea typeface="微软雅黑" panose="020B0503020204020204" pitchFamily="34" charset="-122"/>
            </a:endParaRPr>
          </a:p>
          <a:p>
            <a:pPr eaLnBrk="1" hangingPunct="1">
              <a:spcBef>
                <a:spcPts val="1800"/>
              </a:spcBef>
            </a:pPr>
            <a:r>
              <a:rPr lang="zh-CN" altLang="en-US" sz="2800" b="1" dirty="0">
                <a:solidFill>
                  <a:schemeClr val="tx2"/>
                </a:solidFill>
                <a:latin typeface="+mn-lt"/>
                <a:ea typeface="微软雅黑" panose="020B0503020204020204" pitchFamily="34" charset="-122"/>
              </a:rPr>
              <a:t>第三章：双极型晶体管（</a:t>
            </a:r>
            <a:r>
              <a:rPr lang="en-US" altLang="zh-CN" sz="2800" b="1" dirty="0">
                <a:solidFill>
                  <a:schemeClr val="tx2"/>
                </a:solidFill>
                <a:latin typeface="+mn-lt"/>
                <a:ea typeface="微软雅黑" panose="020B0503020204020204" pitchFamily="34" charset="-122"/>
              </a:rPr>
              <a:t>10</a:t>
            </a:r>
            <a:r>
              <a:rPr lang="zh-CN" altLang="en-US" sz="2800" b="1" dirty="0">
                <a:solidFill>
                  <a:schemeClr val="tx2"/>
                </a:solidFill>
                <a:latin typeface="+mn-lt"/>
                <a:ea typeface="微软雅黑" panose="020B0503020204020204" pitchFamily="34" charset="-122"/>
              </a:rPr>
              <a:t>课时，周凯）</a:t>
            </a:r>
            <a:endParaRPr lang="zh-CN" altLang="en-US" sz="2800" dirty="0">
              <a:solidFill>
                <a:schemeClr val="tx2"/>
              </a:solidFill>
              <a:latin typeface="+mn-lt"/>
              <a:ea typeface="微软雅黑" panose="020B0503020204020204" pitchFamily="34" charset="-122"/>
            </a:endParaRPr>
          </a:p>
          <a:p>
            <a:pPr eaLnBrk="1" hangingPunct="1">
              <a:spcBef>
                <a:spcPts val="0"/>
              </a:spcBef>
              <a:buFontTx/>
              <a:buNone/>
            </a:pPr>
            <a:r>
              <a:rPr lang="zh-CN" altLang="en-US" sz="2800" dirty="0">
                <a:latin typeface="+mn-lt"/>
                <a:ea typeface="微软雅黑" panose="020B0503020204020204" pitchFamily="34" charset="-122"/>
              </a:rPr>
              <a:t>    基本原理、</a:t>
            </a:r>
            <a:r>
              <a:rPr lang="en-US" altLang="zh-CN" sz="2800" dirty="0">
                <a:latin typeface="+mn-lt"/>
                <a:ea typeface="微软雅黑" panose="020B0503020204020204" pitchFamily="34" charset="-122"/>
              </a:rPr>
              <a:t>I-V</a:t>
            </a:r>
            <a:r>
              <a:rPr lang="zh-CN" altLang="en-US" sz="2800" dirty="0">
                <a:latin typeface="+mn-lt"/>
                <a:ea typeface="微软雅黑" panose="020B0503020204020204" pitchFamily="34" charset="-122"/>
              </a:rPr>
              <a:t>特性、晶体管模型、频率特性、功率特性、开关特性、异质结晶体管</a:t>
            </a:r>
            <a:r>
              <a:rPr lang="en-US" altLang="zh-CN" sz="2800" dirty="0">
                <a:latin typeface="+mn-lt"/>
                <a:ea typeface="微软雅黑" panose="020B0503020204020204" pitchFamily="34" charset="-122"/>
              </a:rPr>
              <a:t>HBT</a:t>
            </a:r>
            <a:r>
              <a:rPr lang="zh-CN" altLang="en-US" sz="2800" dirty="0">
                <a:latin typeface="+mn-lt"/>
                <a:ea typeface="微软雅黑" panose="020B0503020204020204" pitchFamily="34" charset="-122"/>
              </a:rPr>
              <a:t>。</a:t>
            </a:r>
          </a:p>
        </p:txBody>
      </p:sp>
      <p:sp>
        <p:nvSpPr>
          <p:cNvPr id="103427" name="Rectangle 6">
            <a:extLst>
              <a:ext uri="{FF2B5EF4-FFF2-40B4-BE49-F238E27FC236}">
                <a16:creationId xmlns:a16="http://schemas.microsoft.com/office/drawing/2014/main" id="{A4D9C265-324D-40AC-A8A6-7C0D775CB54A}"/>
              </a:ext>
            </a:extLst>
          </p:cNvPr>
          <p:cNvSpPr>
            <a:spLocks noGrp="1" noChangeArrowheads="1"/>
          </p:cNvSpPr>
          <p:nvPr>
            <p:ph type="title" idx="4294967295"/>
          </p:nvPr>
        </p:nvSpPr>
        <p:spPr bwMode="auto">
          <a:xfrm>
            <a:off x="428625" y="428625"/>
            <a:ext cx="8229600" cy="857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b="1" dirty="0">
                <a:latin typeface="+mn-lt"/>
                <a:ea typeface="微软雅黑" panose="020B0503020204020204" pitchFamily="34" charset="-122"/>
              </a:rPr>
              <a:t>课程章节</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5" name="Rectangle 3">
            <a:extLst>
              <a:ext uri="{FF2B5EF4-FFF2-40B4-BE49-F238E27FC236}">
                <a16:creationId xmlns:a16="http://schemas.microsoft.com/office/drawing/2014/main" id="{ECD7F35E-D230-426C-857E-284518CE2885}"/>
              </a:ext>
            </a:extLst>
          </p:cNvPr>
          <p:cNvSpPr>
            <a:spLocks noGrp="1" noChangeArrowheads="1"/>
          </p:cNvSpPr>
          <p:nvPr>
            <p:ph type="body" idx="1"/>
          </p:nvPr>
        </p:nvSpPr>
        <p:spPr bwMode="auto">
          <a:xfrm>
            <a:off x="107156" y="1340768"/>
            <a:ext cx="8929688" cy="496820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ts val="0"/>
              </a:spcBef>
            </a:pPr>
            <a:r>
              <a:rPr lang="zh-CN" altLang="en-US" sz="2800" b="1" dirty="0">
                <a:solidFill>
                  <a:schemeClr val="tx2"/>
                </a:solidFill>
                <a:latin typeface="+mn-lt"/>
                <a:ea typeface="微软雅黑" panose="020B0503020204020204" pitchFamily="34" charset="-122"/>
              </a:rPr>
              <a:t>第四章：金</a:t>
            </a:r>
            <a:r>
              <a:rPr lang="en-US" altLang="zh-CN" sz="2800" b="1" dirty="0">
                <a:solidFill>
                  <a:schemeClr val="tx2"/>
                </a:solidFill>
                <a:latin typeface="+mn-lt"/>
                <a:ea typeface="微软雅黑" panose="020B0503020204020204" pitchFamily="34" charset="-122"/>
              </a:rPr>
              <a:t>-</a:t>
            </a:r>
            <a:r>
              <a:rPr lang="zh-CN" altLang="en-US" sz="2800" b="1" dirty="0">
                <a:solidFill>
                  <a:schemeClr val="tx2"/>
                </a:solidFill>
                <a:latin typeface="+mn-lt"/>
                <a:ea typeface="微软雅黑" panose="020B0503020204020204" pitchFamily="34" charset="-122"/>
              </a:rPr>
              <a:t>半接触与单极型器件（</a:t>
            </a:r>
            <a:r>
              <a:rPr lang="en-US" altLang="zh-CN" sz="2800" b="1" dirty="0">
                <a:solidFill>
                  <a:schemeClr val="tx2"/>
                </a:solidFill>
                <a:latin typeface="+mn-lt"/>
                <a:ea typeface="微软雅黑" panose="020B0503020204020204" pitchFamily="34" charset="-122"/>
              </a:rPr>
              <a:t>10</a:t>
            </a:r>
            <a:r>
              <a:rPr lang="zh-CN" altLang="en-US" sz="2800" b="1" dirty="0">
                <a:solidFill>
                  <a:schemeClr val="tx2"/>
                </a:solidFill>
                <a:latin typeface="+mn-lt"/>
                <a:ea typeface="微软雅黑" panose="020B0503020204020204" pitchFamily="34" charset="-122"/>
              </a:rPr>
              <a:t>学时，于舜杰）</a:t>
            </a:r>
            <a:endParaRPr lang="zh-CN" altLang="en-US" sz="2800" dirty="0">
              <a:solidFill>
                <a:schemeClr val="tx2"/>
              </a:solidFill>
              <a:latin typeface="+mn-lt"/>
              <a:ea typeface="微软雅黑" panose="020B0503020204020204" pitchFamily="34" charset="-122"/>
            </a:endParaRPr>
          </a:p>
          <a:p>
            <a:pPr eaLnBrk="1" hangingPunct="1">
              <a:spcBef>
                <a:spcPts val="0"/>
              </a:spcBef>
              <a:buFontTx/>
              <a:buNone/>
            </a:pPr>
            <a:r>
              <a:rPr lang="zh-CN" altLang="en-US" dirty="0">
                <a:latin typeface="+mn-lt"/>
                <a:ea typeface="微软雅黑" panose="020B0503020204020204" pitchFamily="34" charset="-122"/>
              </a:rPr>
              <a:t>	</a:t>
            </a:r>
            <a:r>
              <a:rPr lang="zh-CN" altLang="en-US" sz="2800" dirty="0">
                <a:latin typeface="+mn-lt"/>
                <a:ea typeface="微软雅黑" panose="020B0503020204020204" pitchFamily="34" charset="-122"/>
              </a:rPr>
              <a:t>金半接触、肖特基势垒二极管、欧姆接触、结型场效应晶体管、肖特基栅场效应晶体管、异质结</a:t>
            </a:r>
            <a:r>
              <a:rPr lang="en-US" altLang="zh-CN" sz="2800" dirty="0">
                <a:latin typeface="+mn-lt"/>
                <a:ea typeface="微软雅黑" panose="020B0503020204020204" pitchFamily="34" charset="-122"/>
              </a:rPr>
              <a:t>MESFET</a:t>
            </a:r>
            <a:r>
              <a:rPr lang="zh-CN" altLang="en-US" sz="2800" dirty="0">
                <a:latin typeface="+mn-lt"/>
                <a:ea typeface="微软雅黑" panose="020B0503020204020204" pitchFamily="34" charset="-122"/>
              </a:rPr>
              <a:t>。</a:t>
            </a:r>
            <a:endParaRPr lang="zh-CN" altLang="en-US" sz="2800" b="1" dirty="0">
              <a:latin typeface="+mn-lt"/>
              <a:ea typeface="微软雅黑" panose="020B0503020204020204" pitchFamily="34" charset="-122"/>
            </a:endParaRPr>
          </a:p>
          <a:p>
            <a:pPr eaLnBrk="1" hangingPunct="1">
              <a:spcBef>
                <a:spcPts val="1800"/>
              </a:spcBef>
            </a:pPr>
            <a:r>
              <a:rPr lang="zh-CN" altLang="en-US" sz="2800" b="1" dirty="0">
                <a:solidFill>
                  <a:schemeClr val="tx2"/>
                </a:solidFill>
                <a:latin typeface="+mn-lt"/>
                <a:ea typeface="微软雅黑" panose="020B0503020204020204" pitchFamily="34" charset="-122"/>
              </a:rPr>
              <a:t>第五章：</a:t>
            </a:r>
            <a:r>
              <a:rPr lang="en-US" altLang="zh-CN" sz="2800" b="1" dirty="0">
                <a:solidFill>
                  <a:schemeClr val="tx2"/>
                </a:solidFill>
                <a:latin typeface="+mn-lt"/>
                <a:ea typeface="微软雅黑" panose="020B0503020204020204" pitchFamily="34" charset="-122"/>
              </a:rPr>
              <a:t>MOS</a:t>
            </a:r>
            <a:r>
              <a:rPr lang="zh-CN" altLang="en-US" sz="2800" b="1" dirty="0">
                <a:solidFill>
                  <a:schemeClr val="tx2"/>
                </a:solidFill>
                <a:latin typeface="+mn-lt"/>
                <a:ea typeface="微软雅黑" panose="020B0503020204020204" pitchFamily="34" charset="-122"/>
              </a:rPr>
              <a:t>电容和</a:t>
            </a:r>
            <a:r>
              <a:rPr lang="en-US" altLang="zh-CN" sz="2800" b="1" dirty="0">
                <a:solidFill>
                  <a:schemeClr val="tx2"/>
                </a:solidFill>
                <a:latin typeface="+mn-lt"/>
                <a:ea typeface="微软雅黑" panose="020B0503020204020204" pitchFamily="34" charset="-122"/>
              </a:rPr>
              <a:t>MOS</a:t>
            </a:r>
            <a:r>
              <a:rPr lang="zh-CN" altLang="en-US" sz="2800" b="1" dirty="0">
                <a:solidFill>
                  <a:schemeClr val="tx2"/>
                </a:solidFill>
                <a:latin typeface="+mn-lt"/>
                <a:ea typeface="微软雅黑" panose="020B0503020204020204" pitchFamily="34" charset="-122"/>
              </a:rPr>
              <a:t>晶体管（</a:t>
            </a:r>
            <a:r>
              <a:rPr lang="en-US" altLang="zh-CN" sz="2800" b="1" dirty="0">
                <a:solidFill>
                  <a:schemeClr val="tx2"/>
                </a:solidFill>
                <a:latin typeface="+mn-lt"/>
                <a:ea typeface="微软雅黑" panose="020B0503020204020204" pitchFamily="34" charset="-122"/>
              </a:rPr>
              <a:t>14</a:t>
            </a:r>
            <a:r>
              <a:rPr lang="zh-CN" altLang="en-US" sz="2800" b="1" dirty="0">
                <a:solidFill>
                  <a:schemeClr val="tx2"/>
                </a:solidFill>
                <a:latin typeface="+mn-lt"/>
                <a:ea typeface="微软雅黑" panose="020B0503020204020204" pitchFamily="34" charset="-122"/>
              </a:rPr>
              <a:t>学时，熊文豪）</a:t>
            </a:r>
            <a:endParaRPr lang="zh-CN" altLang="en-US" sz="2800" dirty="0">
              <a:solidFill>
                <a:schemeClr val="tx2"/>
              </a:solidFill>
              <a:latin typeface="+mn-lt"/>
              <a:ea typeface="微软雅黑" panose="020B0503020204020204" pitchFamily="34" charset="-122"/>
            </a:endParaRPr>
          </a:p>
          <a:p>
            <a:pPr eaLnBrk="1" hangingPunct="1">
              <a:spcBef>
                <a:spcPts val="0"/>
              </a:spcBef>
              <a:buFontTx/>
              <a:buNone/>
            </a:pPr>
            <a:r>
              <a:rPr lang="zh-CN" altLang="en-US" dirty="0">
                <a:latin typeface="+mn-lt"/>
                <a:ea typeface="微软雅黑" panose="020B0503020204020204" pitchFamily="34" charset="-122"/>
              </a:rPr>
              <a:t>	 </a:t>
            </a:r>
            <a:r>
              <a:rPr lang="en-US" altLang="zh-CN" sz="2800" dirty="0">
                <a:latin typeface="+mn-lt"/>
                <a:ea typeface="微软雅黑" panose="020B0503020204020204" pitchFamily="34" charset="-122"/>
              </a:rPr>
              <a:t>MOS</a:t>
            </a:r>
            <a:r>
              <a:rPr lang="zh-CN" altLang="en-US" sz="2800" dirty="0">
                <a:latin typeface="+mn-lt"/>
                <a:ea typeface="微软雅黑" panose="020B0503020204020204" pitchFamily="34" charset="-122"/>
              </a:rPr>
              <a:t>结构及</a:t>
            </a:r>
            <a:r>
              <a:rPr lang="en-US" altLang="zh-CN" sz="2800" dirty="0">
                <a:latin typeface="+mn-lt"/>
                <a:ea typeface="微软雅黑" panose="020B0503020204020204" pitchFamily="34" charset="-122"/>
              </a:rPr>
              <a:t>MOS</a:t>
            </a:r>
            <a:r>
              <a:rPr lang="zh-CN" altLang="en-US" sz="2800" dirty="0">
                <a:latin typeface="+mn-lt"/>
                <a:ea typeface="微软雅黑" panose="020B0503020204020204" pitchFamily="34" charset="-122"/>
              </a:rPr>
              <a:t>二极管、</a:t>
            </a:r>
            <a:r>
              <a:rPr lang="en-US" altLang="zh-CN" sz="2800" dirty="0">
                <a:latin typeface="+mn-lt"/>
                <a:ea typeface="微软雅黑" panose="020B0503020204020204" pitchFamily="34" charset="-122"/>
              </a:rPr>
              <a:t>MOSFET</a:t>
            </a:r>
            <a:r>
              <a:rPr lang="zh-CN" altLang="en-US" sz="2800" dirty="0">
                <a:latin typeface="+mn-lt"/>
                <a:ea typeface="微软雅黑" panose="020B0503020204020204" pitchFamily="34" charset="-122"/>
              </a:rPr>
              <a:t>基本理论、频率特性、击穿特性、功率特性、开关特性、</a:t>
            </a:r>
            <a:r>
              <a:rPr lang="en-US" altLang="zh-CN" sz="2800" dirty="0">
                <a:latin typeface="+mn-lt"/>
                <a:ea typeface="微软雅黑" panose="020B0503020204020204" pitchFamily="34" charset="-122"/>
              </a:rPr>
              <a:t>CMOS</a:t>
            </a:r>
            <a:r>
              <a:rPr lang="zh-CN" altLang="en-US" sz="2800" dirty="0">
                <a:latin typeface="+mn-lt"/>
                <a:ea typeface="微软雅黑" panose="020B0503020204020204" pitchFamily="34" charset="-122"/>
              </a:rPr>
              <a:t>器件、温度特性、短沟道效应、短沟道</a:t>
            </a:r>
            <a:r>
              <a:rPr lang="en-US" altLang="zh-CN" sz="2800" dirty="0">
                <a:latin typeface="+mn-lt"/>
                <a:ea typeface="微软雅黑" panose="020B0503020204020204" pitchFamily="34" charset="-122"/>
              </a:rPr>
              <a:t>MOSFET</a:t>
            </a:r>
            <a:r>
              <a:rPr lang="zh-CN" altLang="en-US" sz="2800" dirty="0">
                <a:latin typeface="+mn-lt"/>
                <a:ea typeface="微软雅黑" panose="020B0503020204020204" pitchFamily="34" charset="-122"/>
              </a:rPr>
              <a:t>。</a:t>
            </a:r>
          </a:p>
          <a:p>
            <a:pPr eaLnBrk="1" hangingPunct="1">
              <a:spcBef>
                <a:spcPts val="1800"/>
              </a:spcBef>
            </a:pPr>
            <a:r>
              <a:rPr lang="zh-CN" altLang="en-US" sz="2800" b="1" dirty="0">
                <a:solidFill>
                  <a:schemeClr val="tx2"/>
                </a:solidFill>
                <a:latin typeface="+mn-lt"/>
                <a:ea typeface="微软雅黑" panose="020B0503020204020204" pitchFamily="34" charset="-122"/>
              </a:rPr>
              <a:t>第六章：新型器件（</a:t>
            </a:r>
            <a:r>
              <a:rPr lang="en-US" altLang="zh-CN" sz="2800" b="1" dirty="0">
                <a:solidFill>
                  <a:schemeClr val="tx2"/>
                </a:solidFill>
                <a:latin typeface="+mn-lt"/>
                <a:ea typeface="微软雅黑" panose="020B0503020204020204" pitchFamily="34" charset="-122"/>
              </a:rPr>
              <a:t>6</a:t>
            </a:r>
            <a:r>
              <a:rPr lang="zh-CN" altLang="en-US" sz="2800" b="1" dirty="0">
                <a:solidFill>
                  <a:schemeClr val="tx2"/>
                </a:solidFill>
                <a:latin typeface="+mn-lt"/>
                <a:ea typeface="微软雅黑" panose="020B0503020204020204" pitchFamily="34" charset="-122"/>
              </a:rPr>
              <a:t>学时，向学强）</a:t>
            </a:r>
          </a:p>
          <a:p>
            <a:pPr eaLnBrk="1" hangingPunct="1">
              <a:spcBef>
                <a:spcPts val="0"/>
              </a:spcBef>
              <a:buFontTx/>
              <a:buNone/>
            </a:pPr>
            <a:r>
              <a:rPr lang="zh-CN" altLang="en-US" b="1" dirty="0">
                <a:latin typeface="+mn-lt"/>
                <a:ea typeface="微软雅黑" panose="020B0503020204020204" pitchFamily="34" charset="-122"/>
              </a:rPr>
              <a:t>	</a:t>
            </a:r>
            <a:r>
              <a:rPr lang="zh-CN" altLang="en-US" sz="2800" b="1" dirty="0">
                <a:latin typeface="+mn-lt"/>
                <a:ea typeface="微软雅黑" panose="020B0503020204020204" pitchFamily="34" charset="-122"/>
              </a:rPr>
              <a:t> </a:t>
            </a:r>
            <a:r>
              <a:rPr lang="zh-CN" altLang="en-US" sz="2800" dirty="0">
                <a:latin typeface="+mn-lt"/>
                <a:ea typeface="微软雅黑" panose="020B0503020204020204" pitchFamily="34" charset="-122"/>
              </a:rPr>
              <a:t>存储器、功率器件、光电器件（光电探测器、太阳能电池、发光二极管、半导体激光器）。</a:t>
            </a:r>
          </a:p>
        </p:txBody>
      </p:sp>
      <p:sp>
        <p:nvSpPr>
          <p:cNvPr id="4" name="Rectangle 6">
            <a:extLst>
              <a:ext uri="{FF2B5EF4-FFF2-40B4-BE49-F238E27FC236}">
                <a16:creationId xmlns:a16="http://schemas.microsoft.com/office/drawing/2014/main" id="{F7F6D483-890E-4AC6-9C5C-91DEF14FB780}"/>
              </a:ext>
            </a:extLst>
          </p:cNvPr>
          <p:cNvSpPr txBox="1">
            <a:spLocks noChangeArrowheads="1"/>
          </p:cNvSpPr>
          <p:nvPr/>
        </p:nvSpPr>
        <p:spPr bwMode="auto">
          <a:xfrm>
            <a:off x="428625" y="428625"/>
            <a:ext cx="8229600" cy="857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1600">
                <a:solidFill>
                  <a:schemeClr val="tx2"/>
                </a:solidFill>
                <a:latin typeface="+mj-lt"/>
                <a:ea typeface="+mj-ea"/>
                <a:cs typeface="+mj-cs"/>
              </a:defRPr>
            </a:lvl1pPr>
            <a:lvl2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2pPr>
            <a:lvl3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3pPr>
            <a:lvl4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4pPr>
            <a:lvl5pPr algn="ctr" rtl="0" eaLnBrk="0" fontAlgn="base" hangingPunct="0">
              <a:spcBef>
                <a:spcPct val="0"/>
              </a:spcBef>
              <a:spcAft>
                <a:spcPct val="0"/>
              </a:spcAft>
              <a:defRPr kumimoji="1" sz="1600">
                <a:solidFill>
                  <a:schemeClr val="tx2"/>
                </a:solidFill>
                <a:latin typeface="Times New Roman" pitchFamily="18" charset="0"/>
                <a:ea typeface="华文行楷" pitchFamily="2" charset="-122"/>
              </a:defRPr>
            </a:lvl5pPr>
            <a:lvl6pPr marL="457200" algn="ctr" rtl="0" fontAlgn="base">
              <a:spcBef>
                <a:spcPct val="0"/>
              </a:spcBef>
              <a:spcAft>
                <a:spcPct val="0"/>
              </a:spcAft>
              <a:defRPr kumimoji="1" sz="1600">
                <a:solidFill>
                  <a:schemeClr val="tx2"/>
                </a:solidFill>
                <a:latin typeface="Times New Roman" pitchFamily="18" charset="0"/>
                <a:ea typeface="华文行楷" pitchFamily="2" charset="-122"/>
              </a:defRPr>
            </a:lvl6pPr>
            <a:lvl7pPr marL="914400" algn="ctr" rtl="0" fontAlgn="base">
              <a:spcBef>
                <a:spcPct val="0"/>
              </a:spcBef>
              <a:spcAft>
                <a:spcPct val="0"/>
              </a:spcAft>
              <a:defRPr kumimoji="1" sz="1600">
                <a:solidFill>
                  <a:schemeClr val="tx2"/>
                </a:solidFill>
                <a:latin typeface="Times New Roman" pitchFamily="18" charset="0"/>
                <a:ea typeface="华文行楷" pitchFamily="2" charset="-122"/>
              </a:defRPr>
            </a:lvl7pPr>
            <a:lvl8pPr marL="1371600" algn="ctr" rtl="0" fontAlgn="base">
              <a:spcBef>
                <a:spcPct val="0"/>
              </a:spcBef>
              <a:spcAft>
                <a:spcPct val="0"/>
              </a:spcAft>
              <a:defRPr kumimoji="1" sz="1600">
                <a:solidFill>
                  <a:schemeClr val="tx2"/>
                </a:solidFill>
                <a:latin typeface="Times New Roman" pitchFamily="18" charset="0"/>
                <a:ea typeface="华文行楷" pitchFamily="2" charset="-122"/>
              </a:defRPr>
            </a:lvl8pPr>
            <a:lvl9pPr marL="1828800" algn="ctr" rtl="0" fontAlgn="base">
              <a:spcBef>
                <a:spcPct val="0"/>
              </a:spcBef>
              <a:spcAft>
                <a:spcPct val="0"/>
              </a:spcAft>
              <a:defRPr kumimoji="1" sz="1600">
                <a:solidFill>
                  <a:schemeClr val="tx2"/>
                </a:solidFill>
                <a:latin typeface="Times New Roman" pitchFamily="18" charset="0"/>
                <a:ea typeface="华文行楷" pitchFamily="2" charset="-122"/>
              </a:defRPr>
            </a:lvl9pPr>
          </a:lstStyle>
          <a:p>
            <a:pPr eaLnBrk="1" hangingPunct="1"/>
            <a:r>
              <a:rPr lang="zh-CN" altLang="en-US" sz="4000" b="1" kern="0">
                <a:latin typeface="+mn-lt"/>
                <a:ea typeface="微软雅黑" panose="020B0503020204020204" pitchFamily="34" charset="-122"/>
              </a:rPr>
              <a:t>课程章节</a:t>
            </a:r>
            <a:endParaRPr lang="zh-CN" altLang="en-US" sz="4000" b="1" kern="0" dirty="0">
              <a:latin typeface="+mn-lt"/>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2ED2C660-4083-42D4-B655-4811CA05ABB2}"/>
              </a:ext>
            </a:extLst>
          </p:cNvPr>
          <p:cNvSpPr>
            <a:spLocks noGrp="1" noChangeArrowheads="1"/>
          </p:cNvSpPr>
          <p:nvPr>
            <p:ph type="title" idx="4294967295"/>
          </p:nvPr>
        </p:nvSpPr>
        <p:spPr bwMode="auto">
          <a:xfrm>
            <a:off x="468313" y="549275"/>
            <a:ext cx="8229600" cy="777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b="1" dirty="0">
                <a:latin typeface="+mn-lt"/>
                <a:ea typeface="微软雅黑" panose="020B0503020204020204" pitchFamily="34" charset="-122"/>
              </a:rPr>
              <a:t>教材及参考书</a:t>
            </a:r>
            <a:r>
              <a:rPr lang="zh-CN" altLang="en-US" dirty="0">
                <a:latin typeface="+mn-lt"/>
                <a:ea typeface="微软雅黑" panose="020B0503020204020204" pitchFamily="34" charset="-122"/>
              </a:rPr>
              <a:t> </a:t>
            </a:r>
          </a:p>
        </p:txBody>
      </p:sp>
      <p:sp>
        <p:nvSpPr>
          <p:cNvPr id="107523" name="Rectangle 3">
            <a:extLst>
              <a:ext uri="{FF2B5EF4-FFF2-40B4-BE49-F238E27FC236}">
                <a16:creationId xmlns:a16="http://schemas.microsoft.com/office/drawing/2014/main" id="{D564D361-78E1-4486-A205-ED23B845A838}"/>
              </a:ext>
            </a:extLst>
          </p:cNvPr>
          <p:cNvSpPr>
            <a:spLocks noGrp="1" noChangeArrowheads="1"/>
          </p:cNvSpPr>
          <p:nvPr>
            <p:ph type="body" idx="1"/>
          </p:nvPr>
        </p:nvSpPr>
        <p:spPr bwMode="auto">
          <a:xfrm>
            <a:off x="87312" y="1351921"/>
            <a:ext cx="8949183" cy="5073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u"/>
            </a:pPr>
            <a:r>
              <a:rPr lang="zh-CN" altLang="en-US" sz="2000" dirty="0">
                <a:latin typeface="+mn-lt"/>
                <a:ea typeface="微软雅黑" panose="020B0503020204020204" pitchFamily="34" charset="-122"/>
              </a:rPr>
              <a:t>教材： </a:t>
            </a:r>
          </a:p>
          <a:p>
            <a:pPr marL="533400" indent="-533400" eaLnBrk="1" hangingPunct="1">
              <a:spcAft>
                <a:spcPts val="1200"/>
              </a:spcAft>
              <a:buFontTx/>
              <a:buNone/>
            </a:pPr>
            <a:r>
              <a:rPr lang="zh-CN" altLang="zh-CN" sz="2000" dirty="0">
                <a:solidFill>
                  <a:schemeClr val="tx2"/>
                </a:solidFill>
                <a:latin typeface="+mn-lt"/>
                <a:ea typeface="微软雅黑" panose="020B0503020204020204" pitchFamily="34" charset="-122"/>
              </a:rPr>
              <a:t>《半导体器件物理》施敏、伍国钰，西安交通大学出版社，</a:t>
            </a:r>
            <a:r>
              <a:rPr lang="en-US" altLang="zh-CN" sz="2000" dirty="0">
                <a:solidFill>
                  <a:schemeClr val="tx2"/>
                </a:solidFill>
                <a:latin typeface="+mn-lt"/>
                <a:ea typeface="微软雅黑" panose="020B0503020204020204" pitchFamily="34" charset="-122"/>
              </a:rPr>
              <a:t>2008</a:t>
            </a:r>
            <a:r>
              <a:rPr lang="zh-CN" altLang="en-US" sz="2000" dirty="0">
                <a:solidFill>
                  <a:schemeClr val="tx2"/>
                </a:solidFill>
                <a:latin typeface="+mn-lt"/>
                <a:ea typeface="微软雅黑" panose="020B0503020204020204" pitchFamily="34" charset="-122"/>
              </a:rPr>
              <a:t>年第三版</a:t>
            </a:r>
            <a:r>
              <a:rPr lang="zh-CN" altLang="zh-CN" sz="2000" dirty="0">
                <a:solidFill>
                  <a:schemeClr val="tx2"/>
                </a:solidFill>
                <a:latin typeface="+mn-lt"/>
                <a:ea typeface="微软雅黑" panose="020B0503020204020204" pitchFamily="34" charset="-122"/>
              </a:rPr>
              <a:t>。</a:t>
            </a:r>
            <a:endParaRPr lang="en-US" altLang="zh-CN" sz="2000" dirty="0">
              <a:solidFill>
                <a:schemeClr val="tx2"/>
              </a:solidFill>
              <a:latin typeface="+mn-lt"/>
              <a:ea typeface="微软雅黑" panose="020B0503020204020204" pitchFamily="34" charset="-122"/>
            </a:endParaRPr>
          </a:p>
          <a:p>
            <a:pPr eaLnBrk="1" hangingPunct="1">
              <a:buFont typeface="Wingdings" panose="05000000000000000000" pitchFamily="2" charset="2"/>
              <a:buChar char="u"/>
            </a:pPr>
            <a:r>
              <a:rPr lang="zh-CN" altLang="en-US" sz="2000" dirty="0">
                <a:latin typeface="+mn-lt"/>
                <a:ea typeface="微软雅黑" panose="020B0503020204020204" pitchFamily="34" charset="-122"/>
              </a:rPr>
              <a:t>参考书：   </a:t>
            </a:r>
            <a:endParaRPr lang="en-US" altLang="zh-CN" sz="2000" dirty="0">
              <a:latin typeface="+mn-lt"/>
              <a:ea typeface="微软雅黑" panose="020B0503020204020204" pitchFamily="34" charset="-122"/>
            </a:endParaRPr>
          </a:p>
          <a:p>
            <a:pPr marL="533400" indent="-533400" eaLnBrk="1" hangingPunct="1">
              <a:buNone/>
            </a:pPr>
            <a:r>
              <a:rPr lang="en-US" altLang="zh-CN" sz="2000" dirty="0">
                <a:latin typeface="+mn-lt"/>
                <a:ea typeface="微软雅黑" panose="020B0503020204020204" pitchFamily="34" charset="-122"/>
              </a:rPr>
              <a:t>  </a:t>
            </a:r>
            <a:r>
              <a:rPr lang="en-US" altLang="zh-CN" sz="2000" dirty="0">
                <a:solidFill>
                  <a:schemeClr val="tx2"/>
                </a:solidFill>
                <a:latin typeface="+mn-lt"/>
                <a:ea typeface="微软雅黑" panose="020B0503020204020204" pitchFamily="34" charset="-122"/>
              </a:rPr>
              <a:t>Physics of Semiconductor Devices, S. M. Sze, 3rd Ed., Wiley, 2006 </a:t>
            </a:r>
          </a:p>
          <a:p>
            <a:pPr marL="533400" indent="-533400" eaLnBrk="1" hangingPunct="1">
              <a:buNone/>
            </a:pPr>
            <a:r>
              <a:rPr lang="en-US" altLang="zh-CN" sz="2000" dirty="0">
                <a:solidFill>
                  <a:schemeClr val="tx2"/>
                </a:solidFill>
                <a:latin typeface="+mn-lt"/>
                <a:ea typeface="微软雅黑" panose="020B0503020204020204" pitchFamily="34" charset="-122"/>
              </a:rPr>
              <a:t>《</a:t>
            </a:r>
            <a:r>
              <a:rPr lang="zh-CN" altLang="en-US" sz="2000" dirty="0">
                <a:solidFill>
                  <a:schemeClr val="tx2"/>
                </a:solidFill>
                <a:latin typeface="+mn-lt"/>
                <a:ea typeface="微软雅黑" panose="020B0503020204020204" pitchFamily="34" charset="-122"/>
              </a:rPr>
              <a:t>半导体物理学</a:t>
            </a:r>
            <a:r>
              <a:rPr lang="en-US" altLang="zh-CN" sz="2000" dirty="0">
                <a:solidFill>
                  <a:schemeClr val="tx2"/>
                </a:solidFill>
                <a:latin typeface="+mn-lt"/>
                <a:ea typeface="微软雅黑" panose="020B0503020204020204" pitchFamily="34" charset="-122"/>
              </a:rPr>
              <a:t>》 </a:t>
            </a:r>
            <a:r>
              <a:rPr lang="zh-CN" altLang="en-US" sz="2000" dirty="0">
                <a:solidFill>
                  <a:schemeClr val="tx2"/>
                </a:solidFill>
                <a:latin typeface="+mn-lt"/>
                <a:ea typeface="微软雅黑" panose="020B0503020204020204" pitchFamily="34" charset="-122"/>
              </a:rPr>
              <a:t>刘恩科、朱秉升、罗晋生，电子工业出版社 ，</a:t>
            </a:r>
            <a:r>
              <a:rPr lang="en-US" altLang="zh-CN" sz="2000" dirty="0">
                <a:solidFill>
                  <a:schemeClr val="tx2"/>
                </a:solidFill>
                <a:latin typeface="+mn-lt"/>
                <a:ea typeface="微软雅黑" panose="020B0503020204020204" pitchFamily="34" charset="-122"/>
              </a:rPr>
              <a:t>2017</a:t>
            </a:r>
            <a:r>
              <a:rPr lang="zh-CN" altLang="en-US" sz="2000" dirty="0">
                <a:solidFill>
                  <a:schemeClr val="tx2"/>
                </a:solidFill>
                <a:latin typeface="+mn-lt"/>
                <a:ea typeface="微软雅黑" panose="020B0503020204020204" pitchFamily="34" charset="-122"/>
              </a:rPr>
              <a:t>年第七版</a:t>
            </a:r>
            <a:endParaRPr lang="zh-CN" altLang="en-US" sz="2000" dirty="0">
              <a:latin typeface="+mn-lt"/>
              <a:ea typeface="微软雅黑" panose="020B0503020204020204" pitchFamily="34" charset="-122"/>
            </a:endParaRPr>
          </a:p>
          <a:p>
            <a:pPr marL="533400" indent="-533400" eaLnBrk="1" hangingPunct="1">
              <a:buFontTx/>
              <a:buNone/>
            </a:pPr>
            <a:r>
              <a:rPr lang="en-US" altLang="zh-CN" sz="2000" dirty="0">
                <a:latin typeface="+mn-lt"/>
                <a:ea typeface="微软雅黑" panose="020B0503020204020204" pitchFamily="34" charset="-122"/>
              </a:rPr>
              <a:t>《</a:t>
            </a:r>
            <a:r>
              <a:rPr lang="zh-CN" altLang="en-US" sz="2000" dirty="0">
                <a:latin typeface="+mn-lt"/>
                <a:ea typeface="微软雅黑" panose="020B0503020204020204" pitchFamily="34" charset="-122"/>
              </a:rPr>
              <a:t>半导体器件物理</a:t>
            </a:r>
            <a:r>
              <a:rPr lang="en-US" altLang="zh-CN" sz="2000" dirty="0">
                <a:latin typeface="+mn-lt"/>
                <a:ea typeface="微软雅黑" panose="020B0503020204020204" pitchFamily="34" charset="-122"/>
              </a:rPr>
              <a:t>》S.M. Sze</a:t>
            </a:r>
            <a:r>
              <a:rPr lang="zh-CN" altLang="en-US" sz="2000" dirty="0">
                <a:latin typeface="+mn-lt"/>
                <a:ea typeface="微软雅黑" panose="020B0503020204020204" pitchFamily="34" charset="-122"/>
              </a:rPr>
              <a:t>著，黄振岗译，北京电子工业出版社，</a:t>
            </a:r>
            <a:r>
              <a:rPr lang="en-US" altLang="zh-CN" sz="2000" dirty="0">
                <a:latin typeface="+mn-lt"/>
                <a:ea typeface="微软雅黑" panose="020B0503020204020204" pitchFamily="34" charset="-122"/>
              </a:rPr>
              <a:t>1989</a:t>
            </a:r>
            <a:r>
              <a:rPr lang="zh-CN" altLang="en-US" sz="2000" dirty="0">
                <a:latin typeface="+mn-lt"/>
                <a:ea typeface="微软雅黑" panose="020B0503020204020204" pitchFamily="34" charset="-122"/>
              </a:rPr>
              <a:t>年</a:t>
            </a:r>
            <a:endParaRPr lang="en-US" altLang="zh-CN" sz="2000" dirty="0">
              <a:latin typeface="+mn-lt"/>
              <a:ea typeface="微软雅黑" panose="020B0503020204020204" pitchFamily="34" charset="-122"/>
            </a:endParaRPr>
          </a:p>
          <a:p>
            <a:pPr marL="533400" indent="-533400" eaLnBrk="1" hangingPunct="1">
              <a:buFontTx/>
              <a:buNone/>
            </a:pPr>
            <a:r>
              <a:rPr lang="en-US" altLang="zh-CN" sz="2000" dirty="0">
                <a:latin typeface="+mn-lt"/>
                <a:ea typeface="微软雅黑" panose="020B0503020204020204" pitchFamily="34" charset="-122"/>
              </a:rPr>
              <a:t>《</a:t>
            </a:r>
            <a:r>
              <a:rPr lang="zh-CN" altLang="en-US" sz="2000" dirty="0">
                <a:latin typeface="+mn-lt"/>
                <a:ea typeface="微软雅黑" panose="020B0503020204020204" pitchFamily="34" charset="-122"/>
              </a:rPr>
              <a:t>半导体器件物理</a:t>
            </a:r>
            <a:r>
              <a:rPr lang="en-US" altLang="zh-CN" sz="2000" dirty="0">
                <a:latin typeface="+mn-lt"/>
                <a:ea typeface="微软雅黑" panose="020B0503020204020204" pitchFamily="34" charset="-122"/>
              </a:rPr>
              <a:t>》 </a:t>
            </a:r>
            <a:r>
              <a:rPr lang="zh-CN" altLang="en-US" sz="2000" dirty="0">
                <a:latin typeface="+mn-lt"/>
                <a:ea typeface="微软雅黑" panose="020B0503020204020204" pitchFamily="34" charset="-122"/>
              </a:rPr>
              <a:t>孟庆巨 刘海波  孟庆辉编著，科学出版社，</a:t>
            </a:r>
            <a:r>
              <a:rPr lang="en-US" altLang="zh-CN" sz="2000" dirty="0">
                <a:latin typeface="+mn-lt"/>
                <a:ea typeface="微软雅黑" panose="020B0503020204020204" pitchFamily="34" charset="-122"/>
              </a:rPr>
              <a:t>2005</a:t>
            </a:r>
            <a:r>
              <a:rPr lang="zh-CN" altLang="en-US" sz="2000" dirty="0">
                <a:latin typeface="+mn-lt"/>
                <a:ea typeface="微软雅黑" panose="020B0503020204020204" pitchFamily="34" charset="-122"/>
              </a:rPr>
              <a:t>年</a:t>
            </a:r>
            <a:endParaRPr lang="en-US" altLang="zh-CN" sz="2000" dirty="0">
              <a:latin typeface="+mn-lt"/>
              <a:ea typeface="微软雅黑" panose="020B0503020204020204" pitchFamily="34" charset="-122"/>
            </a:endParaRPr>
          </a:p>
          <a:p>
            <a:pPr marL="533400" indent="-533400" eaLnBrk="1" hangingPunct="1">
              <a:buFontTx/>
              <a:buNone/>
            </a:pPr>
            <a:r>
              <a:rPr lang="en-US" altLang="zh-CN" sz="2000" dirty="0">
                <a:latin typeface="+mn-lt"/>
                <a:ea typeface="微软雅黑" panose="020B0503020204020204" pitchFamily="34" charset="-122"/>
              </a:rPr>
              <a:t>《</a:t>
            </a:r>
            <a:r>
              <a:rPr lang="zh-CN" altLang="en-US" sz="2000" dirty="0">
                <a:latin typeface="+mn-lt"/>
                <a:ea typeface="微软雅黑" panose="020B0503020204020204" pitchFamily="34" charset="-122"/>
              </a:rPr>
              <a:t>半导体器件物理基础</a:t>
            </a:r>
            <a:r>
              <a:rPr lang="en-US" altLang="zh-CN" sz="2000" dirty="0">
                <a:latin typeface="+mn-lt"/>
                <a:ea typeface="微软雅黑" panose="020B0503020204020204" pitchFamily="34" charset="-122"/>
              </a:rPr>
              <a:t>》</a:t>
            </a:r>
            <a:r>
              <a:rPr lang="zh-CN" altLang="en-US" sz="2000" dirty="0">
                <a:latin typeface="+mn-lt"/>
                <a:ea typeface="微软雅黑" panose="020B0503020204020204" pitchFamily="34" charset="-122"/>
              </a:rPr>
              <a:t>曾树荣编著，北京大学出版社，</a:t>
            </a:r>
            <a:r>
              <a:rPr lang="en-US" altLang="zh-CN" sz="2000" dirty="0">
                <a:latin typeface="+mn-lt"/>
                <a:ea typeface="微软雅黑" panose="020B0503020204020204" pitchFamily="34" charset="-122"/>
              </a:rPr>
              <a:t>2007</a:t>
            </a:r>
            <a:r>
              <a:rPr lang="zh-CN" altLang="en-US" sz="2000" dirty="0">
                <a:latin typeface="+mn-lt"/>
                <a:ea typeface="微软雅黑" panose="020B0503020204020204" pitchFamily="34" charset="-122"/>
              </a:rPr>
              <a:t>年</a:t>
            </a:r>
          </a:p>
          <a:p>
            <a:pPr marL="533400" indent="-533400" eaLnBrk="1" hangingPunct="1">
              <a:buFontTx/>
              <a:buNone/>
            </a:pPr>
            <a:r>
              <a:rPr lang="en-US" altLang="zh-CN" sz="2000" dirty="0">
                <a:latin typeface="+mn-lt"/>
                <a:ea typeface="微软雅黑" panose="020B0503020204020204" pitchFamily="34" charset="-122"/>
              </a:rPr>
              <a:t>《</a:t>
            </a:r>
            <a:r>
              <a:rPr lang="zh-CN" altLang="en-US" sz="2000" dirty="0">
                <a:latin typeface="+mn-lt"/>
                <a:ea typeface="微软雅黑" panose="020B0503020204020204" pitchFamily="34" charset="-122"/>
              </a:rPr>
              <a:t>半导体器件物理</a:t>
            </a:r>
            <a:r>
              <a:rPr lang="en-US" altLang="zh-CN" sz="2000" dirty="0">
                <a:latin typeface="+mn-lt"/>
                <a:ea typeface="微软雅黑" panose="020B0503020204020204" pitchFamily="34" charset="-122"/>
              </a:rPr>
              <a:t>》</a:t>
            </a:r>
            <a:r>
              <a:rPr lang="zh-CN" altLang="en-US" sz="2000" dirty="0">
                <a:latin typeface="+mn-lt"/>
                <a:ea typeface="微软雅黑" panose="020B0503020204020204" pitchFamily="34" charset="-122"/>
              </a:rPr>
              <a:t>刘树林、张华曹、柴常春，电子工业出版社，</a:t>
            </a:r>
            <a:r>
              <a:rPr lang="en-US" altLang="zh-CN" sz="2000" dirty="0">
                <a:latin typeface="+mn-lt"/>
                <a:ea typeface="微软雅黑" panose="020B0503020204020204" pitchFamily="34" charset="-122"/>
              </a:rPr>
              <a:t>2005</a:t>
            </a:r>
          </a:p>
          <a:p>
            <a:pPr marL="533400" indent="-533400" eaLnBrk="1" hangingPunct="1">
              <a:buFontTx/>
              <a:buNone/>
            </a:pPr>
            <a:r>
              <a:rPr lang="en-US" altLang="zh-CN" sz="2000" dirty="0">
                <a:latin typeface="+mn-lt"/>
                <a:ea typeface="微软雅黑" panose="020B0503020204020204" pitchFamily="34" charset="-122"/>
              </a:rPr>
              <a:t>《</a:t>
            </a:r>
            <a:r>
              <a:rPr lang="zh-CN" altLang="en-US" sz="2000" dirty="0">
                <a:latin typeface="+mn-lt"/>
                <a:ea typeface="微软雅黑" panose="020B0503020204020204" pitchFamily="34" charset="-122"/>
              </a:rPr>
              <a:t>半导体器件基础</a:t>
            </a:r>
            <a:r>
              <a:rPr lang="en-US" altLang="zh-CN" sz="2000" dirty="0">
                <a:latin typeface="+mn-lt"/>
                <a:ea typeface="微软雅黑" panose="020B0503020204020204" pitchFamily="34" charset="-122"/>
              </a:rPr>
              <a:t>》Robert F. </a:t>
            </a:r>
            <a:r>
              <a:rPr lang="en-US" altLang="zh-CN" sz="2000" dirty="0" err="1">
                <a:latin typeface="+mn-lt"/>
                <a:ea typeface="微软雅黑" panose="020B0503020204020204" pitchFamily="34" charset="-122"/>
              </a:rPr>
              <a:t>Pierret</a:t>
            </a:r>
            <a:r>
              <a:rPr lang="zh-CN" altLang="en-US" sz="2000" dirty="0">
                <a:latin typeface="+mn-lt"/>
                <a:ea typeface="微软雅黑" panose="020B0503020204020204" pitchFamily="34" charset="-122"/>
              </a:rPr>
              <a:t>著，黄如等译，电子工业出版社，</a:t>
            </a:r>
            <a:r>
              <a:rPr lang="en-US" altLang="zh-CN" sz="2000" dirty="0">
                <a:latin typeface="+mn-lt"/>
                <a:ea typeface="微软雅黑" panose="020B0503020204020204" pitchFamily="34" charset="-122"/>
              </a:rPr>
              <a:t>2004 </a:t>
            </a:r>
          </a:p>
          <a:p>
            <a:pPr marL="533400" indent="-533400" eaLnBrk="1" hangingPunct="1">
              <a:buFontTx/>
              <a:buNone/>
            </a:pPr>
            <a:r>
              <a:rPr lang="en-US" altLang="zh-CN" sz="2000" dirty="0">
                <a:latin typeface="+mn-lt"/>
                <a:ea typeface="微软雅黑" panose="020B0503020204020204" pitchFamily="34" charset="-122"/>
              </a:rPr>
              <a:t>《</a:t>
            </a:r>
            <a:r>
              <a:rPr lang="zh-CN" altLang="en-US" sz="2000" dirty="0">
                <a:latin typeface="+mn-lt"/>
                <a:ea typeface="微软雅黑" panose="020B0503020204020204" pitchFamily="34" charset="-122"/>
              </a:rPr>
              <a:t>半导体器件物理与工艺</a:t>
            </a:r>
            <a:r>
              <a:rPr lang="en-US" altLang="zh-CN" sz="2000" dirty="0">
                <a:latin typeface="+mn-lt"/>
                <a:ea typeface="微软雅黑" panose="020B0503020204020204" pitchFamily="34" charset="-122"/>
              </a:rPr>
              <a:t>》 S.M. Sze</a:t>
            </a:r>
            <a:r>
              <a:rPr lang="zh-CN" altLang="en-US" sz="2000" dirty="0">
                <a:latin typeface="+mn-lt"/>
                <a:ea typeface="微软雅黑" panose="020B0503020204020204" pitchFamily="34" charset="-122"/>
              </a:rPr>
              <a:t>著，王阳元译，北京科学出版社，</a:t>
            </a:r>
            <a:r>
              <a:rPr lang="en-US" altLang="zh-CN" sz="2000" dirty="0">
                <a:latin typeface="+mn-lt"/>
                <a:ea typeface="微软雅黑" panose="020B0503020204020204" pitchFamily="34" charset="-122"/>
              </a:rPr>
              <a:t>1992</a:t>
            </a:r>
            <a:r>
              <a:rPr lang="zh-CN" altLang="en-US" sz="2000" dirty="0">
                <a:latin typeface="+mn-lt"/>
                <a:ea typeface="微软雅黑" panose="020B0503020204020204" pitchFamily="34" charset="-122"/>
              </a:rPr>
              <a:t>年</a:t>
            </a:r>
          </a:p>
          <a:p>
            <a:pPr marL="533400" indent="-533400" eaLnBrk="1" hangingPunct="1">
              <a:buFontTx/>
              <a:buNone/>
            </a:pPr>
            <a:r>
              <a:rPr lang="en-US" altLang="zh-CN" sz="2000" dirty="0">
                <a:latin typeface="+mn-lt"/>
                <a:ea typeface="微软雅黑" panose="020B0503020204020204" pitchFamily="34" charset="-122"/>
              </a:rPr>
              <a:t>《</a:t>
            </a:r>
            <a:r>
              <a:rPr lang="zh-CN" altLang="en-US" sz="2000" dirty="0">
                <a:latin typeface="+mn-lt"/>
                <a:ea typeface="微软雅黑" panose="020B0503020204020204" pitchFamily="34" charset="-122"/>
              </a:rPr>
              <a:t>晶体管原理</a:t>
            </a:r>
            <a:r>
              <a:rPr lang="en-US" altLang="zh-CN" sz="2000" dirty="0">
                <a:latin typeface="+mn-lt"/>
                <a:ea typeface="微软雅黑" panose="020B0503020204020204" pitchFamily="34" charset="-122"/>
              </a:rPr>
              <a:t>》 </a:t>
            </a:r>
            <a:r>
              <a:rPr lang="zh-CN" altLang="en-US" sz="2000" dirty="0">
                <a:latin typeface="+mn-lt"/>
                <a:ea typeface="微软雅黑" panose="020B0503020204020204" pitchFamily="34" charset="-122"/>
              </a:rPr>
              <a:t>刘永、张福海著，北京国防工业出版社。</a:t>
            </a:r>
          </a:p>
          <a:p>
            <a:pPr marL="533400" indent="-533400" eaLnBrk="1" hangingPunct="1">
              <a:buFontTx/>
              <a:buNone/>
            </a:pPr>
            <a:r>
              <a:rPr lang="en-US" altLang="zh-CN" sz="2000" dirty="0">
                <a:latin typeface="+mn-lt"/>
                <a:ea typeface="微软雅黑" panose="020B0503020204020204" pitchFamily="34" charset="-122"/>
              </a:rPr>
              <a:t>《</a:t>
            </a:r>
            <a:r>
              <a:rPr lang="zh-CN" altLang="en-US" sz="2000" dirty="0">
                <a:latin typeface="+mn-lt"/>
                <a:ea typeface="微软雅黑" panose="020B0503020204020204" pitchFamily="34" charset="-122"/>
              </a:rPr>
              <a:t>半导体器件：电力、敏感、光子微波器件</a:t>
            </a:r>
            <a:r>
              <a:rPr lang="en-US" altLang="zh-CN" sz="2000" dirty="0">
                <a:latin typeface="+mn-lt"/>
                <a:ea typeface="微软雅黑" panose="020B0503020204020204" pitchFamily="34" charset="-122"/>
              </a:rPr>
              <a:t>》</a:t>
            </a:r>
            <a:r>
              <a:rPr lang="zh-CN" altLang="en-US" sz="2000" dirty="0">
                <a:latin typeface="+mn-lt"/>
                <a:ea typeface="微软雅黑" panose="020B0503020204020204" pitchFamily="34" charset="-122"/>
              </a:rPr>
              <a:t>刘刚、岳辉著，北京科学出版社。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178584D3-9747-490A-88D9-DDE0E90E4133}"/>
              </a:ext>
            </a:extLst>
          </p:cNvPr>
          <p:cNvSpPr>
            <a:spLocks noGrp="1" noChangeArrowheads="1"/>
          </p:cNvSpPr>
          <p:nvPr>
            <p:ph type="title" idx="4294967295"/>
          </p:nvPr>
        </p:nvSpPr>
        <p:spPr bwMode="auto">
          <a:xfrm>
            <a:off x="457200" y="642938"/>
            <a:ext cx="8229600" cy="774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b="1" dirty="0">
                <a:latin typeface="+mn-lt"/>
                <a:ea typeface="微软雅黑" panose="020B0503020204020204" pitchFamily="34" charset="-122"/>
              </a:rPr>
              <a:t>作业与考试</a:t>
            </a:r>
          </a:p>
        </p:txBody>
      </p:sp>
      <p:sp>
        <p:nvSpPr>
          <p:cNvPr id="109571" name="Rectangle 3">
            <a:extLst>
              <a:ext uri="{FF2B5EF4-FFF2-40B4-BE49-F238E27FC236}">
                <a16:creationId xmlns:a16="http://schemas.microsoft.com/office/drawing/2014/main" id="{C847E1A0-2285-4058-B4FF-E37EED08197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u"/>
            </a:pPr>
            <a:r>
              <a:rPr lang="zh-CN" altLang="en-US" dirty="0">
                <a:latin typeface="+mn-lt"/>
                <a:ea typeface="微软雅黑" panose="020B0503020204020204" pitchFamily="34" charset="-122"/>
              </a:rPr>
              <a:t>考试方式</a:t>
            </a:r>
            <a:endParaRPr lang="en-US" altLang="zh-CN" dirty="0">
              <a:latin typeface="+mn-lt"/>
              <a:ea typeface="微软雅黑" panose="020B0503020204020204" pitchFamily="34" charset="-122"/>
            </a:endParaRPr>
          </a:p>
          <a:p>
            <a:pPr eaLnBrk="1" hangingPunct="1">
              <a:buFontTx/>
              <a:buNone/>
            </a:pPr>
            <a:r>
              <a:rPr lang="en-US" altLang="zh-CN" dirty="0">
                <a:latin typeface="+mn-lt"/>
                <a:ea typeface="微软雅黑" panose="020B0503020204020204" pitchFamily="34" charset="-122"/>
              </a:rPr>
              <a:t>	 </a:t>
            </a:r>
            <a:r>
              <a:rPr lang="zh-CN" altLang="en-US" dirty="0">
                <a:latin typeface="+mn-lt"/>
                <a:ea typeface="微软雅黑" panose="020B0503020204020204" pitchFamily="34" charset="-122"/>
              </a:rPr>
              <a:t>闭卷</a:t>
            </a:r>
          </a:p>
          <a:p>
            <a:pPr eaLnBrk="1" hangingPunct="1">
              <a:spcBef>
                <a:spcPts val="1800"/>
              </a:spcBef>
              <a:buFont typeface="Wingdings" panose="05000000000000000000" pitchFamily="2" charset="2"/>
              <a:buChar char="u"/>
            </a:pPr>
            <a:r>
              <a:rPr lang="zh-CN" altLang="en-US" dirty="0">
                <a:latin typeface="+mn-lt"/>
                <a:ea typeface="微软雅黑" panose="020B0503020204020204" pitchFamily="34" charset="-122"/>
              </a:rPr>
              <a:t>考试成绩</a:t>
            </a:r>
            <a:endParaRPr lang="en-US" altLang="zh-CN" dirty="0">
              <a:latin typeface="+mn-lt"/>
              <a:ea typeface="微软雅黑" panose="020B0503020204020204" pitchFamily="34" charset="-122"/>
            </a:endParaRPr>
          </a:p>
          <a:p>
            <a:pPr>
              <a:buFontTx/>
              <a:buNone/>
            </a:pPr>
            <a:r>
              <a:rPr lang="en-US" altLang="zh-CN" b="1" dirty="0">
                <a:latin typeface="+mn-lt"/>
                <a:ea typeface="微软雅黑" panose="020B0503020204020204" pitchFamily="34" charset="-122"/>
              </a:rPr>
              <a:t>	 </a:t>
            </a:r>
            <a:r>
              <a:rPr lang="zh-CN" altLang="en-US" dirty="0">
                <a:latin typeface="+mn-lt"/>
                <a:ea typeface="微软雅黑" panose="020B0503020204020204" pitchFamily="34" charset="-122"/>
              </a:rPr>
              <a:t>平时作业  </a:t>
            </a:r>
            <a:r>
              <a:rPr lang="en-US" altLang="zh-CN" dirty="0">
                <a:latin typeface="+mn-lt"/>
                <a:ea typeface="微软雅黑" panose="020B0503020204020204" pitchFamily="34" charset="-122"/>
              </a:rPr>
              <a:t>—</a:t>
            </a:r>
            <a:r>
              <a:rPr lang="zh-CN" altLang="en-US" dirty="0">
                <a:latin typeface="+mn-lt"/>
                <a:ea typeface="微软雅黑" panose="020B0503020204020204" pitchFamily="34" charset="-122"/>
              </a:rPr>
              <a:t> </a:t>
            </a:r>
            <a:r>
              <a:rPr lang="en-US" altLang="zh-CN" dirty="0">
                <a:latin typeface="+mn-lt"/>
                <a:ea typeface="微软雅黑" panose="020B0503020204020204" pitchFamily="34" charset="-122"/>
              </a:rPr>
              <a:t>30%</a:t>
            </a:r>
            <a:endParaRPr lang="zh-CN" altLang="en-US" dirty="0">
              <a:latin typeface="+mn-lt"/>
              <a:ea typeface="微软雅黑" panose="020B0503020204020204" pitchFamily="34" charset="-122"/>
            </a:endParaRPr>
          </a:p>
          <a:p>
            <a:pPr>
              <a:buFontTx/>
              <a:buNone/>
            </a:pPr>
            <a:r>
              <a:rPr lang="en-US" altLang="zh-CN" dirty="0">
                <a:latin typeface="+mn-lt"/>
                <a:ea typeface="微软雅黑" panose="020B0503020204020204" pitchFamily="34" charset="-122"/>
              </a:rPr>
              <a:t>	 </a:t>
            </a:r>
            <a:r>
              <a:rPr lang="zh-CN" altLang="en-US" dirty="0">
                <a:latin typeface="+mn-lt"/>
                <a:ea typeface="微软雅黑" panose="020B0503020204020204" pitchFamily="34" charset="-122"/>
              </a:rPr>
              <a:t>期末考试  </a:t>
            </a:r>
            <a:r>
              <a:rPr lang="en-US" altLang="zh-CN" dirty="0">
                <a:latin typeface="+mn-lt"/>
                <a:ea typeface="微软雅黑" panose="020B0503020204020204" pitchFamily="34" charset="-122"/>
              </a:rPr>
              <a:t>—</a:t>
            </a:r>
            <a:r>
              <a:rPr lang="zh-CN" altLang="en-US" dirty="0">
                <a:latin typeface="+mn-lt"/>
                <a:ea typeface="微软雅黑" panose="020B0503020204020204" pitchFamily="34" charset="-122"/>
              </a:rPr>
              <a:t> </a:t>
            </a:r>
            <a:r>
              <a:rPr lang="en-US" altLang="zh-CN" dirty="0">
                <a:latin typeface="+mn-lt"/>
                <a:ea typeface="微软雅黑" panose="020B0503020204020204" pitchFamily="34" charset="-122"/>
              </a:rPr>
              <a:t>70%</a:t>
            </a:r>
            <a:r>
              <a:rPr lang="zh-CN" altLang="en-US" dirty="0">
                <a:latin typeface="+mn-lt"/>
                <a:ea typeface="微软雅黑" panose="020B0503020204020204" pitchFamily="34" charset="-122"/>
              </a:rPr>
              <a:t>（卷面成绩）</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B923BDB-E3D9-4BB7-80CB-2D4EB15DBDF4}"/>
              </a:ext>
            </a:extLst>
          </p:cNvPr>
          <p:cNvSpPr>
            <a:spLocks noGrp="1" noChangeArrowheads="1"/>
          </p:cNvSpPr>
          <p:nvPr>
            <p:ph type="ctrTitle"/>
          </p:nvPr>
        </p:nvSpPr>
        <p:spPr bwMode="auto">
          <a:xfrm>
            <a:off x="0" y="179387"/>
            <a:ext cx="9144000" cy="87334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4000" b="1" dirty="0">
                <a:latin typeface="+mn-lt"/>
                <a:ea typeface="微软雅黑" panose="020B0503020204020204" pitchFamily="34" charset="-122"/>
              </a:rPr>
              <a:t>作业：复习半导体物理基础</a:t>
            </a:r>
          </a:p>
        </p:txBody>
      </p:sp>
      <p:sp>
        <p:nvSpPr>
          <p:cNvPr id="18435" name="Text Box 5">
            <a:extLst>
              <a:ext uri="{FF2B5EF4-FFF2-40B4-BE49-F238E27FC236}">
                <a16:creationId xmlns:a16="http://schemas.microsoft.com/office/drawing/2014/main" id="{F6B79E47-05FB-4C14-A025-4A3CF116E6DB}"/>
              </a:ext>
            </a:extLst>
          </p:cNvPr>
          <p:cNvSpPr txBox="1">
            <a:spLocks noChangeArrowheads="1"/>
          </p:cNvSpPr>
          <p:nvPr/>
        </p:nvSpPr>
        <p:spPr bwMode="auto">
          <a:xfrm>
            <a:off x="179512" y="908720"/>
            <a:ext cx="8784976" cy="572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marL="457200" lvl="1" indent="-457200" eaLnBrk="1" hangingPunct="1">
              <a:spcBef>
                <a:spcPts val="900"/>
              </a:spcBef>
              <a:buFont typeface="Wingdings" panose="05000000000000000000" pitchFamily="2" charset="2"/>
              <a:buChar char="u"/>
              <a:defRPr/>
            </a:pPr>
            <a:r>
              <a:rPr lang="zh-CN" altLang="en-US" sz="2400" b="1" dirty="0">
                <a:latin typeface="微软雅黑" panose="020B0503020204020204" pitchFamily="34" charset="-122"/>
                <a:ea typeface="微软雅黑" panose="020B0503020204020204" pitchFamily="34" charset="-122"/>
              </a:rPr>
              <a:t>半导体物理中基本概念</a:t>
            </a:r>
            <a:endParaRPr lang="en-US" altLang="zh-CN" sz="2400" b="1" dirty="0">
              <a:latin typeface="微软雅黑" panose="020B0503020204020204" pitchFamily="34" charset="-122"/>
              <a:ea typeface="微软雅黑" panose="020B0503020204020204" pitchFamily="34" charset="-122"/>
            </a:endParaRPr>
          </a:p>
          <a:p>
            <a:pPr marL="540000" lvl="1" indent="0" eaLnBrk="1" hangingPunct="1">
              <a:spcBef>
                <a:spcPts val="0"/>
              </a:spcBef>
            </a:pPr>
            <a:r>
              <a:rPr lang="zh-CN" altLang="en-US" sz="2400" dirty="0">
                <a:solidFill>
                  <a:schemeClr val="tx1"/>
                </a:solidFill>
                <a:latin typeface="微软雅黑" panose="020B0503020204020204" pitchFamily="34" charset="-122"/>
                <a:ea typeface="微软雅黑" panose="020B0503020204020204" pitchFamily="34" charset="-122"/>
              </a:rPr>
              <a:t>有效质量、电子与空穴、费米能级与准费米能级、热平衡态与非平衡态、本征与掺杂、施主与受主、散射与碰撞、漂移与扩散、输运</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457200" lvl="1" indent="-457200" eaLnBrk="1" hangingPunct="1">
              <a:spcBef>
                <a:spcPts val="900"/>
              </a:spcBef>
              <a:buFont typeface="Wingdings" panose="05000000000000000000" pitchFamily="2" charset="2"/>
              <a:buChar char="u"/>
              <a:defRPr/>
            </a:pPr>
            <a:r>
              <a:rPr lang="zh-CN" altLang="en-US" sz="2400" b="1" dirty="0">
                <a:latin typeface="微软雅黑" panose="020B0503020204020204" pitchFamily="34" charset="-122"/>
                <a:ea typeface="微软雅黑" panose="020B0503020204020204" pitchFamily="34" charset="-122"/>
              </a:rPr>
              <a:t>晶体结构和半导体材料</a:t>
            </a:r>
            <a:endParaRPr lang="en-US" altLang="zh-CN" sz="2400" b="1" dirty="0">
              <a:latin typeface="微软雅黑" panose="020B0503020204020204" pitchFamily="34" charset="-122"/>
              <a:ea typeface="微软雅黑" panose="020B0503020204020204" pitchFamily="34" charset="-122"/>
            </a:endParaRPr>
          </a:p>
          <a:p>
            <a:pPr marL="540000" lvl="1" indent="0" eaLnBrk="1" hangingPunct="1">
              <a:spcBef>
                <a:spcPts val="0"/>
              </a:spcBef>
            </a:pPr>
            <a:r>
              <a:rPr lang="zh-CN" altLang="en-US" sz="2400" dirty="0">
                <a:solidFill>
                  <a:schemeClr val="tx1"/>
                </a:solidFill>
                <a:latin typeface="微软雅黑" panose="020B0503020204020204" pitchFamily="34" charset="-122"/>
                <a:ea typeface="微软雅黑" panose="020B0503020204020204" pitchFamily="34" charset="-122"/>
              </a:rPr>
              <a:t>晶格结构、密勒指数、载流子</a:t>
            </a:r>
          </a:p>
          <a:p>
            <a:pPr marL="457200" lvl="1" indent="-457200" eaLnBrk="1" hangingPunct="1">
              <a:spcBef>
                <a:spcPts val="900"/>
              </a:spcBef>
              <a:buFont typeface="Wingdings" panose="05000000000000000000" pitchFamily="2" charset="2"/>
              <a:buChar char="u"/>
              <a:defRPr/>
            </a:pPr>
            <a:r>
              <a:rPr lang="zh-CN" altLang="en-US" sz="2400" b="1" dirty="0">
                <a:latin typeface="微软雅黑" panose="020B0503020204020204" pitchFamily="34" charset="-122"/>
                <a:ea typeface="微软雅黑" panose="020B0503020204020204" pitchFamily="34" charset="-122"/>
              </a:rPr>
              <a:t>半导体能带论</a:t>
            </a:r>
            <a:endParaRPr lang="en-US" altLang="zh-CN" sz="2400" b="1" dirty="0">
              <a:latin typeface="微软雅黑" panose="020B0503020204020204" pitchFamily="34" charset="-122"/>
              <a:ea typeface="微软雅黑" panose="020B0503020204020204" pitchFamily="34" charset="-122"/>
            </a:endParaRPr>
          </a:p>
          <a:p>
            <a:pPr marL="540000" lvl="1" indent="0" eaLnBrk="1" hangingPunct="1">
              <a:spcBef>
                <a:spcPts val="0"/>
              </a:spcBef>
            </a:pPr>
            <a:r>
              <a:rPr lang="zh-CN" altLang="en-US" sz="2400" dirty="0">
                <a:solidFill>
                  <a:schemeClr val="tx1"/>
                </a:solidFill>
                <a:latin typeface="微软雅黑" panose="020B0503020204020204" pitchFamily="34" charset="-122"/>
                <a:ea typeface="微软雅黑" panose="020B0503020204020204" pitchFamily="34" charset="-122"/>
              </a:rPr>
              <a:t>能带的概念、有效质量、载流子、态密度</a:t>
            </a:r>
            <a:endParaRPr lang="zh-CN" altLang="en-US" sz="2400" b="1" dirty="0">
              <a:latin typeface="微软雅黑" panose="020B0503020204020204" pitchFamily="34" charset="-122"/>
              <a:ea typeface="微软雅黑" panose="020B0503020204020204" pitchFamily="34" charset="-122"/>
            </a:endParaRPr>
          </a:p>
          <a:p>
            <a:pPr marL="457200" lvl="1" indent="-457200" eaLnBrk="1" hangingPunct="1">
              <a:spcBef>
                <a:spcPts val="900"/>
              </a:spcBef>
              <a:buFont typeface="Wingdings" panose="05000000000000000000" pitchFamily="2" charset="2"/>
              <a:buChar char="u"/>
              <a:defRPr/>
            </a:pPr>
            <a:r>
              <a:rPr lang="zh-CN" altLang="en-US" sz="2400" b="1" dirty="0">
                <a:latin typeface="微软雅黑" panose="020B0503020204020204" pitchFamily="34" charset="-122"/>
                <a:ea typeface="微软雅黑" panose="020B0503020204020204" pitchFamily="34" charset="-122"/>
              </a:rPr>
              <a:t>平衡载流子和非平衡载流子</a:t>
            </a:r>
            <a:endParaRPr lang="en-US" altLang="zh-CN" sz="2400" b="1" dirty="0">
              <a:latin typeface="微软雅黑" panose="020B0503020204020204" pitchFamily="34" charset="-122"/>
              <a:ea typeface="微软雅黑" panose="020B0503020204020204" pitchFamily="34" charset="-122"/>
            </a:endParaRPr>
          </a:p>
          <a:p>
            <a:pPr marL="540000" lvl="1" indent="0" eaLnBrk="1" hangingPunct="1">
              <a:spcBef>
                <a:spcPts val="0"/>
              </a:spcBef>
              <a:defRPr/>
            </a:pPr>
            <a:r>
              <a:rPr lang="zh-CN" altLang="en-US" sz="2400" dirty="0">
                <a:solidFill>
                  <a:schemeClr val="tx1"/>
                </a:solidFill>
                <a:latin typeface="微软雅黑" panose="020B0503020204020204" pitchFamily="34" charset="-122"/>
                <a:ea typeface="微软雅黑" panose="020B0503020204020204" pitchFamily="34" charset="-122"/>
              </a:rPr>
              <a:t>热平衡态载流子浓度统计分布（有效态密度、本征半导体、杂质半导体）、非平衡态载流子浓度统计分布（载流子注入）</a:t>
            </a:r>
            <a:endParaRPr lang="en-US" altLang="zh-CN" sz="2400" dirty="0">
              <a:solidFill>
                <a:schemeClr val="tx1"/>
              </a:solidFill>
              <a:latin typeface="微软雅黑" panose="020B0503020204020204" pitchFamily="34" charset="-122"/>
              <a:ea typeface="微软雅黑" panose="020B0503020204020204" pitchFamily="34" charset="-122"/>
            </a:endParaRPr>
          </a:p>
          <a:p>
            <a:pPr marL="457200" lvl="1" indent="-457200" eaLnBrk="1" hangingPunct="1">
              <a:spcBef>
                <a:spcPts val="900"/>
              </a:spcBef>
              <a:buFont typeface="Wingdings" panose="05000000000000000000" pitchFamily="2" charset="2"/>
              <a:buChar char="u"/>
              <a:defRPr/>
            </a:pPr>
            <a:r>
              <a:rPr lang="zh-CN" altLang="en-US" sz="2400" b="1" dirty="0">
                <a:latin typeface="微软雅黑" panose="020B0503020204020204" pitchFamily="34" charset="-122"/>
                <a:ea typeface="微软雅黑" panose="020B0503020204020204" pitchFamily="34" charset="-122"/>
              </a:rPr>
              <a:t>载流子输运理论</a:t>
            </a:r>
            <a:endParaRPr lang="en-US" altLang="zh-CN" sz="2400" b="1" dirty="0">
              <a:latin typeface="微软雅黑" panose="020B0503020204020204" pitchFamily="34" charset="-122"/>
              <a:ea typeface="微软雅黑" panose="020B0503020204020204" pitchFamily="34" charset="-122"/>
            </a:endParaRPr>
          </a:p>
          <a:p>
            <a:pPr marL="540000" lvl="1" indent="0" eaLnBrk="1" hangingPunct="1">
              <a:spcBef>
                <a:spcPts val="0"/>
              </a:spcBef>
              <a:defRPr/>
            </a:pPr>
            <a:r>
              <a:rPr lang="zh-CN" altLang="en-US" sz="2400" dirty="0">
                <a:solidFill>
                  <a:schemeClr val="tx1"/>
                </a:solidFill>
                <a:latin typeface="微软雅黑" panose="020B0503020204020204" pitchFamily="34" charset="-122"/>
                <a:ea typeface="微软雅黑" panose="020B0503020204020204" pitchFamily="34" charset="-122"/>
              </a:rPr>
              <a:t>漂移、迁移率、扩散、扩散系数、连续性方程、电流密度方程、爱因斯坦关系</a:t>
            </a:r>
            <a:endParaRPr lang="zh-CN" altLang="en-US" sz="2400" b="1" dirty="0">
              <a:latin typeface="微软雅黑" panose="020B0503020204020204" pitchFamily="34" charset="-122"/>
              <a:ea typeface="微软雅黑" panose="020B0503020204020204" pitchFamily="34" charset="-122"/>
            </a:endParaRPr>
          </a:p>
        </p:txBody>
      </p:sp>
      <p:sp>
        <p:nvSpPr>
          <p:cNvPr id="18436" name="灯片编号占位符 1">
            <a:extLst>
              <a:ext uri="{FF2B5EF4-FFF2-40B4-BE49-F238E27FC236}">
                <a16:creationId xmlns:a16="http://schemas.microsoft.com/office/drawing/2014/main" id="{AF1208DA-7C4E-453E-B838-52EE9778FA4D}"/>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a:solidFill>
                  <a:schemeClr val="tx2"/>
                </a:solidFill>
                <a:latin typeface="Times New Roman" panose="02020603050405020304" pitchFamily="18" charset="0"/>
                <a:ea typeface="宋体" panose="02010600030101010101" pitchFamily="2" charset="-122"/>
              </a:defRPr>
            </a:lvl1pPr>
            <a:lvl2pPr marL="742950" indent="-285750">
              <a:defRPr kumimoji="1" sz="4000">
                <a:solidFill>
                  <a:schemeClr val="tx2"/>
                </a:solidFill>
                <a:latin typeface="Times New Roman" panose="02020603050405020304" pitchFamily="18" charset="0"/>
                <a:ea typeface="宋体" panose="02010600030101010101" pitchFamily="2" charset="-122"/>
              </a:defRPr>
            </a:lvl2pPr>
            <a:lvl3pPr marL="1143000" indent="-228600">
              <a:defRPr kumimoji="1" sz="4000">
                <a:solidFill>
                  <a:schemeClr val="tx2"/>
                </a:solidFill>
                <a:latin typeface="Times New Roman" panose="02020603050405020304" pitchFamily="18" charset="0"/>
                <a:ea typeface="宋体" panose="02010600030101010101" pitchFamily="2" charset="-122"/>
              </a:defRPr>
            </a:lvl3pPr>
            <a:lvl4pPr marL="1600200" indent="-228600">
              <a:defRPr kumimoji="1" sz="4000">
                <a:solidFill>
                  <a:schemeClr val="tx2"/>
                </a:solidFill>
                <a:latin typeface="Times New Roman" panose="02020603050405020304" pitchFamily="18" charset="0"/>
                <a:ea typeface="宋体" panose="02010600030101010101" pitchFamily="2" charset="-122"/>
              </a:defRPr>
            </a:lvl4pPr>
            <a:lvl5pPr marL="2057400" indent="-228600">
              <a:defRPr kumimoji="1" sz="40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fld id="{8CA05D98-2928-42B2-8C3C-A6FA87FF974F}" type="slidenum">
              <a:rPr lang="en-US" altLang="zh-CN" sz="1400">
                <a:solidFill>
                  <a:schemeClr val="tx1"/>
                </a:solidFill>
                <a:latin typeface="微软雅黑" panose="020B0503020204020204" pitchFamily="34" charset="-122"/>
                <a:ea typeface="微软雅黑" panose="020B0503020204020204" pitchFamily="34" charset="-122"/>
              </a:rPr>
              <a:pPr/>
              <a:t>95</a:t>
            </a:fld>
            <a:endParaRPr lang="en-US" altLang="zh-CN" sz="14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3.2|1.4"/>
</p:tagLst>
</file>

<file path=ppt/theme/theme1.xml><?xml version="1.0" encoding="utf-8"?>
<a:theme xmlns:a="http://schemas.openxmlformats.org/drawingml/2006/main" name="1_psd">
  <a:themeElements>
    <a:clrScheme name="1_psd 6">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1_psd">
      <a:majorFont>
        <a:latin typeface="Times New Roman"/>
        <a:ea typeface="华文行楷"/>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4000" b="0" i="0" u="none" strike="noStrike" cap="none" normalizeH="0" baseline="0" smtClean="0">
            <a:ln>
              <a:noFill/>
            </a:ln>
            <a:solidFill>
              <a:schemeClr val="tx2"/>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4000" b="0" i="0" u="none" strike="noStrike" cap="none" normalizeH="0" baseline="0" smtClean="0">
            <a:ln>
              <a:noFill/>
            </a:ln>
            <a:solidFill>
              <a:schemeClr val="tx2"/>
            </a:solidFill>
            <a:effectLst/>
            <a:latin typeface="Times New Roman" pitchFamily="18" charset="0"/>
            <a:ea typeface="宋体" pitchFamily="2" charset="-122"/>
          </a:defRPr>
        </a:defPPr>
      </a:lstStyle>
    </a:lnDef>
  </a:objectDefaults>
  <a:extraClrSchemeLst>
    <a:extraClrScheme>
      <a:clrScheme name="1_psd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psd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psd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psd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psd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psd 6">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psd 7">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P">
  <a:themeElements>
    <a:clrScheme name="SP 15">
      <a:dk1>
        <a:srgbClr val="0000CC"/>
      </a:dk1>
      <a:lt1>
        <a:srgbClr val="FFFFFF"/>
      </a:lt1>
      <a:dk2>
        <a:srgbClr val="000066"/>
      </a:dk2>
      <a:lt2>
        <a:srgbClr val="FFFFFF"/>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fontScheme name="SP">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4000" b="0" i="0" u="none" strike="noStrike" cap="none" normalizeH="0" baseline="0" smtClean="0">
            <a:ln>
              <a:noFill/>
            </a:ln>
            <a:solidFill>
              <a:schemeClr val="tx2"/>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4000" b="0" i="0" u="none" strike="noStrike" cap="none" normalizeH="0" baseline="0" smtClean="0">
            <a:ln>
              <a:noFill/>
            </a:ln>
            <a:solidFill>
              <a:schemeClr val="tx2"/>
            </a:solidFill>
            <a:effectLst/>
            <a:latin typeface="Times New Roman" pitchFamily="18" charset="0"/>
            <a:ea typeface="宋体" pitchFamily="2" charset="-122"/>
          </a:defRPr>
        </a:defPPr>
      </a:lstStyle>
    </a:lnDef>
  </a:objectDefaults>
  <a:extraClrSchemeLst>
    <a:extraClrScheme>
      <a:clrScheme name="SP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SP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P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SP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SP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SP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SP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SP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SP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
      <a:clrScheme name="SP 10">
        <a:dk1>
          <a:srgbClr val="000099"/>
        </a:dk1>
        <a:lt1>
          <a:srgbClr val="FFFFFF"/>
        </a:lt1>
        <a:dk2>
          <a:srgbClr val="000066"/>
        </a:dk2>
        <a:lt2>
          <a:srgbClr val="EAEAEA"/>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P 11">
        <a:dk1>
          <a:srgbClr val="FFFF00"/>
        </a:dk1>
        <a:lt1>
          <a:srgbClr val="FFFFFF"/>
        </a:lt1>
        <a:dk2>
          <a:srgbClr val="000066"/>
        </a:dk2>
        <a:lt2>
          <a:srgbClr val="EAEAEA"/>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P 12">
        <a:dk1>
          <a:srgbClr val="0000CC"/>
        </a:dk1>
        <a:lt1>
          <a:srgbClr val="FFFFFF"/>
        </a:lt1>
        <a:dk2>
          <a:srgbClr val="000066"/>
        </a:dk2>
        <a:lt2>
          <a:srgbClr val="EAEAEA"/>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P 13">
        <a:dk1>
          <a:srgbClr val="0000CC"/>
        </a:dk1>
        <a:lt1>
          <a:srgbClr val="FFFFFF"/>
        </a:lt1>
        <a:dk2>
          <a:srgbClr val="000066"/>
        </a:dk2>
        <a:lt2>
          <a:srgbClr val="66FFFF"/>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P 14">
        <a:dk1>
          <a:srgbClr val="0000CC"/>
        </a:dk1>
        <a:lt1>
          <a:srgbClr val="FFFF00"/>
        </a:lt1>
        <a:dk2>
          <a:srgbClr val="000066"/>
        </a:dk2>
        <a:lt2>
          <a:srgbClr val="FFFFFF"/>
        </a:lt2>
        <a:accent1>
          <a:srgbClr val="66CCFF"/>
        </a:accent1>
        <a:accent2>
          <a:srgbClr val="FFFF00"/>
        </a:accent2>
        <a:accent3>
          <a:srgbClr val="AAAAB8"/>
        </a:accent3>
        <a:accent4>
          <a:srgbClr val="DADA00"/>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P 15">
        <a:dk1>
          <a:srgbClr val="0000CC"/>
        </a:dk1>
        <a:lt1>
          <a:srgbClr val="FFFFFF"/>
        </a:lt1>
        <a:dk2>
          <a:srgbClr val="000066"/>
        </a:dk2>
        <a:lt2>
          <a:srgbClr val="FFFFFF"/>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SP">
  <a:themeElements>
    <a:clrScheme name="1_SP 15">
      <a:dk1>
        <a:srgbClr val="0000CC"/>
      </a:dk1>
      <a:lt1>
        <a:srgbClr val="FFFFFF"/>
      </a:lt1>
      <a:dk2>
        <a:srgbClr val="000066"/>
      </a:dk2>
      <a:lt2>
        <a:srgbClr val="FFFFFF"/>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fontScheme name="1_SP">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4000" b="0" i="0" u="none" strike="noStrike" cap="none" normalizeH="0" baseline="0" smtClean="0">
            <a:ln>
              <a:noFill/>
            </a:ln>
            <a:solidFill>
              <a:schemeClr val="tx2"/>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4000" b="0" i="0" u="none" strike="noStrike" cap="none" normalizeH="0" baseline="0" smtClean="0">
            <a:ln>
              <a:noFill/>
            </a:ln>
            <a:solidFill>
              <a:schemeClr val="tx2"/>
            </a:solidFill>
            <a:effectLst/>
            <a:latin typeface="Times New Roman" pitchFamily="18" charset="0"/>
            <a:ea typeface="宋体" pitchFamily="2" charset="-122"/>
          </a:defRPr>
        </a:defPPr>
      </a:lstStyle>
    </a:lnDef>
  </a:objectDefaults>
  <a:extraClrSchemeLst>
    <a:extraClrScheme>
      <a:clrScheme name="1_SP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1_SP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P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1_SP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1_SP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1_SP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1_SP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1_SP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1_SP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
      <a:clrScheme name="1_SP 10">
        <a:dk1>
          <a:srgbClr val="000099"/>
        </a:dk1>
        <a:lt1>
          <a:srgbClr val="FFFFFF"/>
        </a:lt1>
        <a:dk2>
          <a:srgbClr val="000066"/>
        </a:dk2>
        <a:lt2>
          <a:srgbClr val="EAEAEA"/>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P 11">
        <a:dk1>
          <a:srgbClr val="FFFF00"/>
        </a:dk1>
        <a:lt1>
          <a:srgbClr val="FFFFFF"/>
        </a:lt1>
        <a:dk2>
          <a:srgbClr val="000066"/>
        </a:dk2>
        <a:lt2>
          <a:srgbClr val="EAEAEA"/>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P 12">
        <a:dk1>
          <a:srgbClr val="0000CC"/>
        </a:dk1>
        <a:lt1>
          <a:srgbClr val="FFFFFF"/>
        </a:lt1>
        <a:dk2>
          <a:srgbClr val="000066"/>
        </a:dk2>
        <a:lt2>
          <a:srgbClr val="EAEAEA"/>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P 13">
        <a:dk1>
          <a:srgbClr val="0000CC"/>
        </a:dk1>
        <a:lt1>
          <a:srgbClr val="FFFFFF"/>
        </a:lt1>
        <a:dk2>
          <a:srgbClr val="000066"/>
        </a:dk2>
        <a:lt2>
          <a:srgbClr val="66FFFF"/>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P 14">
        <a:dk1>
          <a:srgbClr val="0000CC"/>
        </a:dk1>
        <a:lt1>
          <a:srgbClr val="FFFF00"/>
        </a:lt1>
        <a:dk2>
          <a:srgbClr val="000066"/>
        </a:dk2>
        <a:lt2>
          <a:srgbClr val="FFFFFF"/>
        </a:lt2>
        <a:accent1>
          <a:srgbClr val="66CCFF"/>
        </a:accent1>
        <a:accent2>
          <a:srgbClr val="FFFF00"/>
        </a:accent2>
        <a:accent3>
          <a:srgbClr val="AAAAB8"/>
        </a:accent3>
        <a:accent4>
          <a:srgbClr val="DADA00"/>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P 15">
        <a:dk1>
          <a:srgbClr val="0000CC"/>
        </a:dk1>
        <a:lt1>
          <a:srgbClr val="FFFFFF"/>
        </a:lt1>
        <a:dk2>
          <a:srgbClr val="000066"/>
        </a:dk2>
        <a:lt2>
          <a:srgbClr val="FFFFFF"/>
        </a:lt2>
        <a:accent1>
          <a:srgbClr val="66CCFF"/>
        </a:accent1>
        <a:accent2>
          <a:srgbClr val="FFFF00"/>
        </a:accent2>
        <a:accent3>
          <a:srgbClr val="AAAAB8"/>
        </a:accent3>
        <a:accent4>
          <a:srgbClr val="DADADA"/>
        </a:accent4>
        <a:accent5>
          <a:srgbClr val="B8E2FF"/>
        </a:accent5>
        <a:accent6>
          <a:srgbClr val="E7E700"/>
        </a:accent6>
        <a:hlink>
          <a:srgbClr val="FFFFCC"/>
        </a:hlink>
        <a:folHlink>
          <a:srgbClr val="99CC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PSD</Template>
  <TotalTime>1</TotalTime>
  <Words>5693</Words>
  <Application>Microsoft Office PowerPoint</Application>
  <PresentationFormat>全屏显示(4:3)</PresentationFormat>
  <Paragraphs>963</Paragraphs>
  <Slides>95</Slides>
  <Notes>44</Notes>
  <HiddenSlides>0</HiddenSlides>
  <MMClips>0</MMClips>
  <ScaleCrop>false</ScaleCrop>
  <HeadingPairs>
    <vt:vector size="8" baseType="variant">
      <vt:variant>
        <vt:lpstr>已用的字体</vt:lpstr>
      </vt:variant>
      <vt:variant>
        <vt:i4>20</vt:i4>
      </vt:variant>
      <vt:variant>
        <vt:lpstr>主题</vt:lpstr>
      </vt:variant>
      <vt:variant>
        <vt:i4>3</vt:i4>
      </vt:variant>
      <vt:variant>
        <vt:lpstr>嵌入 OLE 服务器</vt:lpstr>
      </vt:variant>
      <vt:variant>
        <vt:i4>4</vt:i4>
      </vt:variant>
      <vt:variant>
        <vt:lpstr>幻灯片标题</vt:lpstr>
      </vt:variant>
      <vt:variant>
        <vt:i4>95</vt:i4>
      </vt:variant>
    </vt:vector>
  </HeadingPairs>
  <TitlesOfParts>
    <vt:vector size="122" baseType="lpstr">
      <vt:lpstr>Antique Olive Compact</vt:lpstr>
      <vt:lpstr>Batang</vt:lpstr>
      <vt:lpstr>方正书宋简体</vt:lpstr>
      <vt:lpstr>仿宋_GB2312</vt:lpstr>
      <vt:lpstr>黑体</vt:lpstr>
      <vt:lpstr>华文行楷</vt:lpstr>
      <vt:lpstr>楷体</vt:lpstr>
      <vt:lpstr>楷体_GB2312</vt:lpstr>
      <vt:lpstr>宋体</vt:lpstr>
      <vt:lpstr>微软雅黑</vt:lpstr>
      <vt:lpstr>Arial</vt:lpstr>
      <vt:lpstr>Calibri</vt:lpstr>
      <vt:lpstr>Cambria</vt:lpstr>
      <vt:lpstr>Cambria Math</vt:lpstr>
      <vt:lpstr>Symbol</vt:lpstr>
      <vt:lpstr>Tahoma</vt:lpstr>
      <vt:lpstr>Times</vt:lpstr>
      <vt:lpstr>Times New Roman</vt:lpstr>
      <vt:lpstr>Verdana</vt:lpstr>
      <vt:lpstr>Wingdings</vt:lpstr>
      <vt:lpstr>1_psd</vt:lpstr>
      <vt:lpstr>SP</vt:lpstr>
      <vt:lpstr>1_SP</vt:lpstr>
      <vt:lpstr>BMP 图象</vt:lpstr>
      <vt:lpstr>Image</vt:lpstr>
      <vt:lpstr>Photo Editor Photo</vt:lpstr>
      <vt:lpstr>Picture</vt:lpstr>
      <vt:lpstr>半导体器件物理 Physics of Semiconductor Devices</vt:lpstr>
      <vt:lpstr> 绪论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集成电路制造主要工序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半导体器件基本结构</vt:lpstr>
      <vt:lpstr>PowerPoint 演示文稿</vt:lpstr>
      <vt:lpstr>半导体器件的功能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作业：复习半导体物理基础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微电子发展的极限</vt:lpstr>
      <vt:lpstr>PowerPoint 演示文稿</vt:lpstr>
      <vt:lpstr>PowerPoint 演示文稿</vt:lpstr>
      <vt:lpstr>PowerPoint 演示文稿</vt:lpstr>
      <vt:lpstr>PowerPoint 演示文稿</vt:lpstr>
      <vt:lpstr>解决途径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CNT场效应晶体管</vt:lpstr>
      <vt:lpstr>Si Nanowires as DNA sensors</vt:lpstr>
      <vt:lpstr>PowerPoint 演示文稿</vt:lpstr>
      <vt:lpstr>PowerPoint 演示文稿</vt:lpstr>
      <vt:lpstr>PowerPoint 演示文稿</vt:lpstr>
      <vt:lpstr>电子科学与技术专业主要课程关系结构图</vt:lpstr>
      <vt:lpstr>PowerPoint 演示文稿</vt:lpstr>
      <vt:lpstr>PowerPoint 演示文稿</vt:lpstr>
      <vt:lpstr>PowerPoint 演示文稿</vt:lpstr>
      <vt:lpstr>PowerPoint 演示文稿</vt:lpstr>
      <vt:lpstr>课程内容</vt:lpstr>
      <vt:lpstr>课程章节</vt:lpstr>
      <vt:lpstr>PowerPoint 演示文稿</vt:lpstr>
      <vt:lpstr>教材及参考书 </vt:lpstr>
      <vt:lpstr>作业与考试</vt:lpstr>
      <vt:lpstr>作业：复习半导体物理基础</vt:lpstr>
    </vt:vector>
  </TitlesOfParts>
  <Company>ustc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半导体器件原理</dc:title>
  <dc:creator>xj</dc:creator>
  <cp:lastModifiedBy>青青子衿</cp:lastModifiedBy>
  <cp:revision>175</cp:revision>
  <dcterms:created xsi:type="dcterms:W3CDTF">2005-08-23T14:42:43Z</dcterms:created>
  <dcterms:modified xsi:type="dcterms:W3CDTF">2020-02-18T02:20:14Z</dcterms:modified>
</cp:coreProperties>
</file>